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15" r:id="rId3"/>
    <p:sldId id="316" r:id="rId4"/>
    <p:sldId id="317" r:id="rId5"/>
    <p:sldId id="314" r:id="rId6"/>
    <p:sldId id="311" r:id="rId7"/>
    <p:sldId id="319" r:id="rId8"/>
    <p:sldId id="318" r:id="rId9"/>
    <p:sldId id="323" r:id="rId10"/>
    <p:sldId id="320" r:id="rId11"/>
    <p:sldId id="321" r:id="rId12"/>
    <p:sldId id="324" r:id="rId13"/>
    <p:sldId id="32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Clowes" initials="PC" lastIdx="1" clrIdx="0">
    <p:extLst>
      <p:ext uri="{19B8F6BF-5375-455C-9EA6-DF929625EA0E}">
        <p15:presenceInfo xmlns:p15="http://schemas.microsoft.com/office/powerpoint/2012/main" userId="S::peter.clowes@galaxkey.com::e01c7102-cbfe-4dcc-b05f-d23c9c9f23b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58"/>
    <p:restoredTop sz="96327"/>
  </p:normalViewPr>
  <p:slideViewPr>
    <p:cSldViewPr snapToGrid="0" snapToObjects="1">
      <p:cViewPr varScale="1">
        <p:scale>
          <a:sx n="77" d="100"/>
          <a:sy n="77" d="100"/>
        </p:scale>
        <p:origin x="120" y="3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0F7F7-C7F3-F941-9FD8-3C712E00DA67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CE088-F2C8-EE41-9FC2-234DFD055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1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E088-F2C8-EE41-9FC2-234DFD055C1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00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red, sitting, bus, person&#10;&#10;Description automatically generated">
            <a:extLst>
              <a:ext uri="{FF2B5EF4-FFF2-40B4-BE49-F238E27FC236}">
                <a16:creationId xmlns:a16="http://schemas.microsoft.com/office/drawing/2014/main" id="{60AC31C8-783D-134F-B472-BB77238795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109" y="-99391"/>
            <a:ext cx="12455288" cy="70667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78B235-BC87-1847-A6F8-4AEDC3EE0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506809"/>
            <a:ext cx="9144000" cy="549275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69DAB5-3878-EE4F-8534-75049586A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056084"/>
            <a:ext cx="9144000" cy="365125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43047-4572-9F46-942C-93F61B7D8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DFA0-75E0-4E47-9CA6-37A69021F319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3FB71-91F8-F54B-B3A9-8790B569D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72C06-FD80-B54A-8DDD-17D647D1E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62B0-6752-1943-A1CC-F49AF3B2B2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9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F200E-9BF2-2A45-BE48-43B62BCEF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43" y="117683"/>
            <a:ext cx="11973340" cy="65439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517EC-BA5B-ED44-8097-0A65273F4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42" y="894525"/>
            <a:ext cx="11973339" cy="521804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BC8A0-18FA-7E4D-B8A9-F005DB396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0070"/>
            <a:ext cx="4114800" cy="20140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2020 Copyright Galaxkey Group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B92EF2-F7BC-8443-91F8-6C4020C119F2}"/>
              </a:ext>
            </a:extLst>
          </p:cNvPr>
          <p:cNvCxnSpPr/>
          <p:nvPr userDrawn="1"/>
        </p:nvCxnSpPr>
        <p:spPr>
          <a:xfrm>
            <a:off x="0" y="772076"/>
            <a:ext cx="12192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87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04F34-06F0-8E47-98C2-6574B0CAD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63" y="177216"/>
            <a:ext cx="11761028" cy="32517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9DE4E-A384-6C42-92C0-47F014240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5562" y="3501681"/>
            <a:ext cx="11761027" cy="258106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AD36277-3BC5-5B4A-B536-9AD804D47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0070"/>
            <a:ext cx="4114800" cy="20140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2020 Copyright Galaxkey Group</a:t>
            </a:r>
          </a:p>
        </p:txBody>
      </p:sp>
    </p:spTree>
    <p:extLst>
      <p:ext uri="{BB962C8B-B14F-4D97-AF65-F5344CB8AC3E}">
        <p14:creationId xmlns:p14="http://schemas.microsoft.com/office/powerpoint/2010/main" val="426782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93418E-D713-2F46-A2A2-5834D803A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43" y="117683"/>
            <a:ext cx="11973340" cy="65439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DD211-875F-F146-B985-6FE6AEB8F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643" y="914407"/>
            <a:ext cx="5880555" cy="503395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25A1B-09C0-6448-BF64-1D4FB1230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5184" y="914407"/>
            <a:ext cx="5920799" cy="503395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3E6FE8A-82E7-954D-9128-49486B526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0070"/>
            <a:ext cx="4114800" cy="20140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2020 Copyright Galaxkey Group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4AF165-33C2-304A-BAB9-E8C0213AC4C9}"/>
              </a:ext>
            </a:extLst>
          </p:cNvPr>
          <p:cNvCxnSpPr/>
          <p:nvPr userDrawn="1"/>
        </p:nvCxnSpPr>
        <p:spPr>
          <a:xfrm>
            <a:off x="0" y="772076"/>
            <a:ext cx="12192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525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FA66FE0-3A8E-B642-A20F-0945F20EC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43" y="117683"/>
            <a:ext cx="11973340" cy="65439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1A38C-3249-AB4D-8089-6C6C9DDD1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643" y="901081"/>
            <a:ext cx="587216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8B359-B2DA-F34B-9C66-36CDB470B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643" y="1724993"/>
            <a:ext cx="5872169" cy="423192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D0F31D-C7CD-E644-BD99-C61106EEE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8515" y="901080"/>
            <a:ext cx="5907468" cy="9499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D87007-C6B7-624D-BCEB-D9B7D0FAC7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8515" y="1724992"/>
            <a:ext cx="5907468" cy="42484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D13CAD-2025-6747-8B62-EE4AFA4DF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0070"/>
            <a:ext cx="4114800" cy="20140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2020 Copyright Galaxkey Group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ED4A5B5-19A1-624B-8557-71837ECFBB0F}"/>
              </a:ext>
            </a:extLst>
          </p:cNvPr>
          <p:cNvCxnSpPr/>
          <p:nvPr userDrawn="1"/>
        </p:nvCxnSpPr>
        <p:spPr>
          <a:xfrm>
            <a:off x="0" y="772076"/>
            <a:ext cx="12192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98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BFD77A5-D230-074B-90B5-FB6E9E5EC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43" y="117683"/>
            <a:ext cx="11973340" cy="65439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577D5D-78E3-D240-AA76-45A86DA29754}"/>
              </a:ext>
            </a:extLst>
          </p:cNvPr>
          <p:cNvCxnSpPr/>
          <p:nvPr userDrawn="1"/>
        </p:nvCxnSpPr>
        <p:spPr>
          <a:xfrm>
            <a:off x="0" y="772076"/>
            <a:ext cx="12192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77C990D-C5AC-974C-86B5-A83F351DE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0070"/>
            <a:ext cx="4114800" cy="20140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2020 Copyright Galaxkey Group</a:t>
            </a:r>
          </a:p>
        </p:txBody>
      </p:sp>
    </p:spTree>
    <p:extLst>
      <p:ext uri="{BB962C8B-B14F-4D97-AF65-F5344CB8AC3E}">
        <p14:creationId xmlns:p14="http://schemas.microsoft.com/office/powerpoint/2010/main" val="161930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52B285-E31E-284C-9C72-8DE828E3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0070"/>
            <a:ext cx="4114800" cy="20140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2020 Copyright Galaxkey Group</a:t>
            </a:r>
          </a:p>
        </p:txBody>
      </p:sp>
    </p:spTree>
    <p:extLst>
      <p:ext uri="{BB962C8B-B14F-4D97-AF65-F5344CB8AC3E}">
        <p14:creationId xmlns:p14="http://schemas.microsoft.com/office/powerpoint/2010/main" val="391702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732F8-221F-5F4E-A7D1-8708C8191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81" y="20955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7D578-5703-F044-8648-28B24DF08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663" y="209550"/>
            <a:ext cx="7578656" cy="57837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4C3BD-ECDD-1046-B22C-C6335B6D2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3681" y="1809750"/>
            <a:ext cx="3932237" cy="418354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49AA7F9-9838-544A-B910-0DFF0094D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0070"/>
            <a:ext cx="4114800" cy="20140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2020 Copyright Galaxkey Group</a:t>
            </a:r>
          </a:p>
        </p:txBody>
      </p:sp>
    </p:spTree>
    <p:extLst>
      <p:ext uri="{BB962C8B-B14F-4D97-AF65-F5344CB8AC3E}">
        <p14:creationId xmlns:p14="http://schemas.microsoft.com/office/powerpoint/2010/main" val="180099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13B60-6A4F-834B-BA15-7207C19E3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81" y="20955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3AC2A8-C6D1-4146-810C-8AA4C97658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68178" y="209550"/>
            <a:ext cx="7578415" cy="57936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88A71-3928-3645-8237-755826CE5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5406" y="1809749"/>
            <a:ext cx="3932237" cy="4193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0755B62-FAE1-9E4E-84F1-34F35667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0070"/>
            <a:ext cx="4114800" cy="20140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2020 Copyright Galaxkey Group</a:t>
            </a:r>
          </a:p>
        </p:txBody>
      </p:sp>
    </p:spTree>
    <p:extLst>
      <p:ext uri="{BB962C8B-B14F-4D97-AF65-F5344CB8AC3E}">
        <p14:creationId xmlns:p14="http://schemas.microsoft.com/office/powerpoint/2010/main" val="160867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BEC312-2537-6A44-B06D-CA22AC55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82D73-DEDF-7449-8677-ACB272EA4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5BFCA-9CC3-4F4F-8255-52FA2D7E87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5DFA0-75E0-4E47-9CA6-37A69021F319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EFF74-9C2A-8F4E-820C-19B3CC47A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9A6DD-0D2D-CA4D-B403-5C8C99823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E62B0-6752-1943-A1CC-F49AF3B2B2A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A77504F-96A6-8742-8E8C-551F7289AD7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1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4EAB226-CFCE-499E-9566-FA8E8B4AC9CE}"/>
              </a:ext>
            </a:extLst>
          </p:cNvPr>
          <p:cNvSpPr txBox="1">
            <a:spLocks/>
          </p:cNvSpPr>
          <p:nvPr/>
        </p:nvSpPr>
        <p:spPr>
          <a:xfrm>
            <a:off x="56703" y="4599112"/>
            <a:ext cx="9144000" cy="4993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Galaxkey – Workspace - Member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E0E15B1-D913-4DFE-A231-DBD470E7BBA9}"/>
              </a:ext>
            </a:extLst>
          </p:cNvPr>
          <p:cNvSpPr txBox="1">
            <a:spLocks/>
          </p:cNvSpPr>
          <p:nvPr/>
        </p:nvSpPr>
        <p:spPr>
          <a:xfrm>
            <a:off x="56703" y="512342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Quick Reference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22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AF944B-C606-7D4D-879E-24329C43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View, Download &amp; Rename files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88808AE-F721-4EFD-9B5B-49B510D559E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25584" y="1125921"/>
            <a:ext cx="5575040" cy="50368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</a:rPr>
              <a:t>View Files</a:t>
            </a:r>
          </a:p>
          <a:p>
            <a:r>
              <a:rPr lang="en-US" sz="1600" dirty="0"/>
              <a:t>Select the file and click the </a:t>
            </a:r>
            <a:r>
              <a:rPr lang="en-US" sz="1600" dirty="0">
                <a:solidFill>
                  <a:srgbClr val="C00000"/>
                </a:solidFill>
              </a:rPr>
              <a:t>View</a:t>
            </a:r>
            <a:r>
              <a:rPr lang="en-US" sz="1600" dirty="0"/>
              <a:t> menu option to view it online in a browser</a:t>
            </a:r>
          </a:p>
          <a:p>
            <a:r>
              <a:rPr lang="en-US" sz="1600" dirty="0">
                <a:solidFill>
                  <a:srgbClr val="C00000"/>
                </a:solidFill>
              </a:rPr>
              <a:t>Double-click </a:t>
            </a:r>
            <a:r>
              <a:rPr lang="en-US" sz="1600" dirty="0"/>
              <a:t>the file to open in </a:t>
            </a:r>
            <a:r>
              <a:rPr lang="en-US" sz="1600" dirty="0">
                <a:solidFill>
                  <a:srgbClr val="C00000"/>
                </a:solidFill>
              </a:rPr>
              <a:t>Edit </a:t>
            </a:r>
            <a:r>
              <a:rPr lang="en-US" sz="1600" dirty="0"/>
              <a:t>mode, if you have </a:t>
            </a:r>
            <a:r>
              <a:rPr lang="en-US" sz="1600" dirty="0">
                <a:solidFill>
                  <a:srgbClr val="C00000"/>
                </a:solidFill>
              </a:rPr>
              <a:t>Write</a:t>
            </a:r>
            <a:r>
              <a:rPr lang="en-US" sz="1600" dirty="0"/>
              <a:t> and </a:t>
            </a:r>
            <a:r>
              <a:rPr lang="en-US" sz="1600" dirty="0">
                <a:solidFill>
                  <a:srgbClr val="C00000"/>
                </a:solidFill>
              </a:rPr>
              <a:t>Add</a:t>
            </a:r>
            <a:r>
              <a:rPr lang="en-US" sz="1600" dirty="0"/>
              <a:t> access to a Workspace</a:t>
            </a:r>
            <a:endParaRPr lang="en-US" sz="1600" dirty="0">
              <a:solidFill>
                <a:srgbClr val="C00000"/>
              </a:solidFill>
            </a:endParaRPr>
          </a:p>
          <a:p>
            <a:pPr marL="285750" indent="-285750"/>
            <a:r>
              <a:rPr lang="en-US" sz="1600" dirty="0"/>
              <a:t>You can open the file in view mode if </a:t>
            </a:r>
          </a:p>
          <a:p>
            <a:pPr marL="742950" lvl="1" indent="-285750"/>
            <a:r>
              <a:rPr lang="en-US" sz="1600" dirty="0"/>
              <a:t>You do no have edit access to the workspace</a:t>
            </a:r>
          </a:p>
          <a:p>
            <a:pPr marL="742950" lvl="1" indent="-285750"/>
            <a:r>
              <a:rPr lang="en-US" sz="1600" dirty="0"/>
              <a:t>Selected file is not editable online using Galaxkey Collaborative features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</a:rPr>
              <a:t>Download Files</a:t>
            </a:r>
          </a:p>
          <a:p>
            <a:r>
              <a:rPr lang="en-US" sz="1600" dirty="0"/>
              <a:t>Select the file and click the ‘</a:t>
            </a:r>
            <a:r>
              <a:rPr lang="en-US" sz="1600" dirty="0">
                <a:solidFill>
                  <a:srgbClr val="C00000"/>
                </a:solidFill>
              </a:rPr>
              <a:t>Download</a:t>
            </a:r>
            <a:r>
              <a:rPr lang="en-US" sz="1600" dirty="0"/>
              <a:t>’ menu option to download the file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</a:rPr>
              <a:t>Rename Files</a:t>
            </a:r>
          </a:p>
          <a:p>
            <a:r>
              <a:rPr lang="en-US" sz="1600" dirty="0"/>
              <a:t>Select the file and click the </a:t>
            </a:r>
            <a:r>
              <a:rPr lang="en-US" sz="1600" dirty="0">
                <a:solidFill>
                  <a:srgbClr val="C00000"/>
                </a:solidFill>
              </a:rPr>
              <a:t>Rename</a:t>
            </a:r>
            <a:r>
              <a:rPr lang="en-US" sz="1600" dirty="0"/>
              <a:t> menu option to edit the file name</a:t>
            </a:r>
          </a:p>
          <a:p>
            <a:r>
              <a:rPr lang="en-US" sz="1600" dirty="0"/>
              <a:t>You can rename the files uploaded and created in the workspace</a:t>
            </a:r>
          </a:p>
        </p:txBody>
      </p:sp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C26B4C8-87B8-440E-842E-541E877C5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624" y="1876143"/>
            <a:ext cx="5760000" cy="237860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63356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AF944B-C606-7D4D-879E-24329C43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Moving &amp; Copying Files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88808AE-F721-4EFD-9B5B-49B510D559E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25584" y="1125922"/>
            <a:ext cx="5575040" cy="47254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</a:rPr>
              <a:t>Moving Files</a:t>
            </a:r>
          </a:p>
          <a:p>
            <a:r>
              <a:rPr lang="en-US" sz="1600" dirty="0"/>
              <a:t>You can move files from one folder to other within a workspace or across workspaces</a:t>
            </a:r>
          </a:p>
          <a:p>
            <a:pPr marL="285750" indent="-285750"/>
            <a:r>
              <a:rPr lang="en-US" sz="1600" dirty="0"/>
              <a:t>Select the file to be moved and click </a:t>
            </a:r>
            <a:r>
              <a:rPr lang="en-US" sz="1600" dirty="0">
                <a:solidFill>
                  <a:srgbClr val="C00000"/>
                </a:solidFill>
              </a:rPr>
              <a:t>Move</a:t>
            </a:r>
            <a:r>
              <a:rPr lang="en-US" sz="1600" dirty="0"/>
              <a:t> button in the menu option</a:t>
            </a:r>
          </a:p>
          <a:p>
            <a:pPr marL="285750" indent="-285750"/>
            <a:r>
              <a:rPr lang="en-US" sz="1600" dirty="0"/>
              <a:t>On the folder selection dialog, select the required folder and click </a:t>
            </a:r>
            <a:r>
              <a:rPr lang="en-US" sz="1600" dirty="0">
                <a:solidFill>
                  <a:srgbClr val="C00000"/>
                </a:solidFill>
              </a:rPr>
              <a:t>OK</a:t>
            </a:r>
          </a:p>
          <a:p>
            <a:pPr marL="285750" indent="-285750"/>
            <a:r>
              <a:rPr lang="en-US" sz="1600" dirty="0"/>
              <a:t>Moved files will be deleted from the source folder ONLY IF user has </a:t>
            </a:r>
            <a:r>
              <a:rPr lang="en-US" sz="1600" dirty="0">
                <a:solidFill>
                  <a:srgbClr val="C00000"/>
                </a:solidFill>
              </a:rPr>
              <a:t>delete</a:t>
            </a:r>
            <a:r>
              <a:rPr lang="en-US" sz="1600" dirty="0"/>
              <a:t> access to the source workspace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Copying Files</a:t>
            </a:r>
          </a:p>
          <a:p>
            <a:r>
              <a:rPr lang="en-US" sz="1600" dirty="0"/>
              <a:t>You can copy files from one folder to other within a workspace or across workspaces</a:t>
            </a:r>
          </a:p>
          <a:p>
            <a:r>
              <a:rPr lang="en-US" sz="1600" dirty="0"/>
              <a:t>Select the file to be copied and click </a:t>
            </a:r>
            <a:r>
              <a:rPr lang="en-US" sz="1600" dirty="0">
                <a:solidFill>
                  <a:srgbClr val="C00000"/>
                </a:solidFill>
              </a:rPr>
              <a:t>Copy</a:t>
            </a:r>
            <a:r>
              <a:rPr lang="en-US" sz="1600" dirty="0"/>
              <a:t> button in the menu option</a:t>
            </a:r>
          </a:p>
          <a:p>
            <a:r>
              <a:rPr lang="en-US" sz="1600" dirty="0"/>
              <a:t>On the folder selection dialog, select the required folder and click </a:t>
            </a:r>
            <a:r>
              <a:rPr lang="en-US" sz="1600" dirty="0">
                <a:solidFill>
                  <a:srgbClr val="C00000"/>
                </a:solidFill>
              </a:rPr>
              <a:t>OK</a:t>
            </a: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E8D38AF-5555-4BBE-8FD6-C1C0CC5F8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624" y="1295993"/>
            <a:ext cx="5760000" cy="202555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3BEC482-FEDD-4D28-BDB7-B4712B9A6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624" y="3577073"/>
            <a:ext cx="5760000" cy="201876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4266545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5870A-EEED-4655-A0F0-EC8DC1078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63" y="1241926"/>
            <a:ext cx="11761028" cy="208999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Some files must be shared by my colleagues who are not members of the workspace</a:t>
            </a:r>
            <a:endParaRPr lang="en-GB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66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AF944B-C606-7D4D-879E-24329C43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Member Manage Rights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88808AE-F721-4EFD-9B5B-49B510D559E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25584" y="1125922"/>
            <a:ext cx="5575040" cy="4725444"/>
          </a:xfrm>
        </p:spPr>
        <p:txBody>
          <a:bodyPr>
            <a:noAutofit/>
          </a:bodyPr>
          <a:lstStyle/>
          <a:p>
            <a:r>
              <a:rPr lang="en-US" sz="1600" dirty="0"/>
              <a:t>Situations may arise where the current member must grant workspace access to other members of their organization </a:t>
            </a:r>
          </a:p>
          <a:p>
            <a:pPr marL="285750" indent="-285750"/>
            <a:r>
              <a:rPr lang="en-US" sz="1600" dirty="0"/>
              <a:t>Such members can add others from their OWN DOMAIN as members, if they have Member Management Rights to the workspace. </a:t>
            </a:r>
          </a:p>
          <a:p>
            <a:pPr marL="285750" indent="-285750"/>
            <a:r>
              <a:rPr lang="en-US" sz="1600" dirty="0"/>
              <a:t>Log on and navigate to the workspace</a:t>
            </a:r>
            <a:endParaRPr lang="en-US" sz="1600" dirty="0">
              <a:solidFill>
                <a:srgbClr val="C00000"/>
              </a:solidFill>
            </a:endParaRPr>
          </a:p>
          <a:p>
            <a:pPr marL="285750" indent="-285750"/>
            <a:r>
              <a:rPr lang="en-US" sz="1600" dirty="0"/>
              <a:t>On the right-hand Properties pane, if you can see a ‘+’ sign in the Members section, you can add others to the Workspace</a:t>
            </a:r>
          </a:p>
          <a:p>
            <a:pPr marL="285750" indent="-285750"/>
            <a:r>
              <a:rPr lang="en-US" sz="1600" dirty="0"/>
              <a:t>Click on the ‘+’ button.</a:t>
            </a:r>
          </a:p>
          <a:p>
            <a:pPr marL="285750" indent="-285750"/>
            <a:r>
              <a:rPr lang="en-US" sz="1600" dirty="0"/>
              <a:t>On the Add New Member dialog, enter the email address and click Add to add the member to the workspace</a:t>
            </a:r>
          </a:p>
          <a:p>
            <a:pPr marL="285750" indent="-285750"/>
            <a:r>
              <a:rPr lang="en-US" sz="1600" dirty="0"/>
              <a:t>This new member inherits your access rights except for Manage Members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D80BBD-458A-469A-A212-3337CE10D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723" y="1521025"/>
            <a:ext cx="5760000" cy="19079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00562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AF944B-C606-7D4D-879E-24329C43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Notification: Why have I received this?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0C11ABA-AEAA-4E5F-AE6F-DA0EE4DC7A32}"/>
              </a:ext>
            </a:extLst>
          </p:cNvPr>
          <p:cNvSpPr txBox="1">
            <a:spLocks/>
          </p:cNvSpPr>
          <p:nvPr/>
        </p:nvSpPr>
        <p:spPr>
          <a:xfrm>
            <a:off x="325584" y="1125922"/>
            <a:ext cx="5575040" cy="4725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When a Galaxkey registered user wants to exchange file(s) with you, they can do so using Galaxkey Workspaces.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The notification you have received has a link to the workspace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Click this link to access the workspace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Upon logging in, you can</a:t>
            </a:r>
          </a:p>
          <a:p>
            <a:r>
              <a:rPr lang="en-US" sz="1600" dirty="0"/>
              <a:t>Access files shared with you </a:t>
            </a:r>
          </a:p>
          <a:p>
            <a:r>
              <a:rPr lang="en-US" sz="1600" dirty="0"/>
              <a:t>Share files with the owner and other members of the workspace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CD2535-63D8-4B77-813F-3C5076819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0" y="1394978"/>
            <a:ext cx="5760000" cy="283325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66CFCBE0-306F-4F31-B37F-4F2F2D0C8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055715"/>
              </p:ext>
            </p:extLst>
          </p:nvPr>
        </p:nvGraphicFramePr>
        <p:xfrm>
          <a:off x="4871019" y="5394166"/>
          <a:ext cx="721496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11">
                  <a:extLst>
                    <a:ext uri="{9D8B030D-6E8A-4147-A177-3AD203B41FA5}">
                      <a16:colId xmlns:a16="http://schemas.microsoft.com/office/drawing/2014/main" val="3153576721"/>
                    </a:ext>
                  </a:extLst>
                </a:gridCol>
                <a:gridCol w="6635353">
                  <a:extLst>
                    <a:ext uri="{9D8B030D-6E8A-4147-A177-3AD203B41FA5}">
                      <a16:colId xmlns:a16="http://schemas.microsoft.com/office/drawing/2014/main" val="2989042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You must register with Galaxkey, before you can access the secure workspace. You will be redirected to the registration portal, if you are a new user.</a:t>
                      </a:r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863249"/>
                  </a:ext>
                </a:extLst>
              </a:tr>
            </a:tbl>
          </a:graphicData>
        </a:graphic>
      </p:graphicFrame>
      <p:pic>
        <p:nvPicPr>
          <p:cNvPr id="15" name="Graphic 14" descr="Warning">
            <a:extLst>
              <a:ext uri="{FF2B5EF4-FFF2-40B4-BE49-F238E27FC236}">
                <a16:creationId xmlns:a16="http://schemas.microsoft.com/office/drawing/2014/main" id="{1B267E98-D839-4FEA-B4A4-B60536DE2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49248" y="5382478"/>
            <a:ext cx="324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4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AF944B-C606-7D4D-879E-24329C43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Accessing Files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0C11ABA-AEAA-4E5F-AE6F-DA0EE4DC7A32}"/>
              </a:ext>
            </a:extLst>
          </p:cNvPr>
          <p:cNvSpPr txBox="1">
            <a:spLocks/>
          </p:cNvSpPr>
          <p:nvPr/>
        </p:nvSpPr>
        <p:spPr>
          <a:xfrm>
            <a:off x="325584" y="1125922"/>
            <a:ext cx="5575040" cy="4725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Files created and uploaded to the workspace are accessible to the members. Thus, based on the access rights granted to each of members, a workspace member can</a:t>
            </a:r>
          </a:p>
          <a:p>
            <a:pPr lvl="1"/>
            <a:r>
              <a:rPr lang="en-US" sz="1400" dirty="0"/>
              <a:t>Delete files</a:t>
            </a:r>
          </a:p>
          <a:p>
            <a:pPr lvl="1"/>
            <a:r>
              <a:rPr lang="en-US" sz="1400" dirty="0"/>
              <a:t>Move Files within and across workspaces</a:t>
            </a:r>
          </a:p>
          <a:p>
            <a:pPr lvl="1"/>
            <a:r>
              <a:rPr lang="en-US" sz="1400" dirty="0"/>
              <a:t>Copy Files within and across workspaces</a:t>
            </a:r>
          </a:p>
          <a:p>
            <a:pPr lvl="1"/>
            <a:r>
              <a:rPr lang="en-US" sz="1400" dirty="0"/>
              <a:t>Rename files</a:t>
            </a:r>
          </a:p>
          <a:p>
            <a:pPr lvl="1"/>
            <a:r>
              <a:rPr lang="en-US" sz="1400" dirty="0"/>
              <a:t>Download files</a:t>
            </a:r>
          </a:p>
          <a:p>
            <a:pPr lvl="1"/>
            <a:r>
              <a:rPr lang="en-US" sz="1400" dirty="0"/>
              <a:t>Edit files</a:t>
            </a:r>
          </a:p>
          <a:p>
            <a:pPr lvl="1"/>
            <a:r>
              <a:rPr lang="en-US" sz="1400" dirty="0"/>
              <a:t>View files</a:t>
            </a:r>
          </a:p>
          <a:p>
            <a:r>
              <a:rPr lang="en-US" sz="1600" dirty="0"/>
              <a:t>As a member, you can have one or all of these rights</a:t>
            </a:r>
          </a:p>
          <a:p>
            <a:endParaRPr lang="en-US" sz="16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00F9958-ECC1-4423-BD85-7519BAB120D6}"/>
              </a:ext>
            </a:extLst>
          </p:cNvPr>
          <p:cNvGrpSpPr/>
          <p:nvPr/>
        </p:nvGrpSpPr>
        <p:grpSpPr>
          <a:xfrm>
            <a:off x="5900624" y="986797"/>
            <a:ext cx="5760000" cy="4103118"/>
            <a:chOff x="5900624" y="986797"/>
            <a:chExt cx="5760000" cy="4103118"/>
          </a:xfrm>
        </p:grpSpPr>
        <p:pic>
          <p:nvPicPr>
            <p:cNvPr id="10" name="Picture 9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8C26B4C8-87B8-440E-842E-541E877C5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00624" y="986797"/>
              <a:ext cx="5760000" cy="2378607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96DA313-6AFD-4CAF-95A6-6CFAE91AF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2004" y="1887373"/>
              <a:ext cx="1267673" cy="3202542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</p:pic>
      </p:grpSp>
    </p:spTree>
    <p:extLst>
      <p:ext uri="{BB962C8B-B14F-4D97-AF65-F5344CB8AC3E}">
        <p14:creationId xmlns:p14="http://schemas.microsoft.com/office/powerpoint/2010/main" val="1310474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5870A-EEED-4655-A0F0-EC8DC1078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63" y="177216"/>
            <a:ext cx="11761028" cy="208999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Can I share files in a workspace shared by others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70E69-3583-4AD4-A52B-ED9560A17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5564" y="2702219"/>
            <a:ext cx="11761027" cy="2581067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Yes, you can share files in a workspace shared by others. There are two ways of sharing files –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Upload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Upload folders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515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AF944B-C606-7D4D-879E-24329C43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Uploading Files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88808AE-F721-4EFD-9B5B-49B510D559E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25584" y="1125922"/>
            <a:ext cx="5575040" cy="472544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>
              <a:solidFill>
                <a:srgbClr val="C00000"/>
              </a:solidFill>
            </a:endParaRPr>
          </a:p>
          <a:p>
            <a:r>
              <a:rPr lang="en-US" sz="1600" dirty="0"/>
              <a:t>Click the ‘</a:t>
            </a:r>
            <a:r>
              <a:rPr lang="en-US" sz="1600" dirty="0">
                <a:solidFill>
                  <a:srgbClr val="C00000"/>
                </a:solidFill>
              </a:rPr>
              <a:t>Upload &gt; Upload files</a:t>
            </a:r>
            <a:r>
              <a:rPr lang="en-US" sz="1600" dirty="0"/>
              <a:t>’ button at the right bottom of the page to open the </a:t>
            </a:r>
            <a:r>
              <a:rPr lang="en-US" sz="1600" dirty="0">
                <a:solidFill>
                  <a:srgbClr val="C00000"/>
                </a:solidFill>
              </a:rPr>
              <a:t>File uploa</a:t>
            </a:r>
            <a:r>
              <a:rPr lang="en-US" sz="1600" dirty="0"/>
              <a:t>d form</a:t>
            </a:r>
          </a:p>
          <a:p>
            <a:r>
              <a:rPr lang="en-US" sz="1600" dirty="0"/>
              <a:t>Alternatively, click Upload Files menu option from the top menu-bar or the context menu</a:t>
            </a:r>
          </a:p>
          <a:p>
            <a:r>
              <a:rPr lang="en-US" sz="1600" dirty="0"/>
              <a:t>You can also </a:t>
            </a:r>
            <a:r>
              <a:rPr lang="en-US" sz="1600" dirty="0">
                <a:solidFill>
                  <a:srgbClr val="C00000"/>
                </a:solidFill>
              </a:rPr>
              <a:t>drag-drop the files in the listing pane of the workspace</a:t>
            </a:r>
          </a:p>
          <a:p>
            <a:r>
              <a:rPr lang="en-US" sz="1600" dirty="0"/>
              <a:t>You can browse and select or drag-drop the files to be uploaded</a:t>
            </a:r>
          </a:p>
          <a:p>
            <a:r>
              <a:rPr lang="en-US" sz="1600" dirty="0"/>
              <a:t>On successfully uploading the files, you can choose to send an email to notify the members of the availability of new files</a:t>
            </a:r>
          </a:p>
          <a:p>
            <a:r>
              <a:rPr lang="en-US" sz="1600" dirty="0"/>
              <a:t>Alternatively, a notification is sent automatically if system notifications option is selected for your workspace</a:t>
            </a:r>
          </a:p>
          <a:p>
            <a:pPr marL="457200" lvl="1" indent="0">
              <a:buNone/>
            </a:pPr>
            <a:endParaRPr lang="en-US" sz="1600" dirty="0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F705F855-E16E-426B-B1AA-98F0E0616DEF}"/>
              </a:ext>
            </a:extLst>
          </p:cNvPr>
          <p:cNvGraphicFramePr>
            <a:graphicFrameLocks noGrp="1"/>
          </p:cNvGraphicFramePr>
          <p:nvPr/>
        </p:nvGraphicFramePr>
        <p:xfrm>
          <a:off x="4871019" y="5394166"/>
          <a:ext cx="721496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11">
                  <a:extLst>
                    <a:ext uri="{9D8B030D-6E8A-4147-A177-3AD203B41FA5}">
                      <a16:colId xmlns:a16="http://schemas.microsoft.com/office/drawing/2014/main" val="3153576721"/>
                    </a:ext>
                  </a:extLst>
                </a:gridCol>
                <a:gridCol w="6635353">
                  <a:extLst>
                    <a:ext uri="{9D8B030D-6E8A-4147-A177-3AD203B41FA5}">
                      <a16:colId xmlns:a16="http://schemas.microsoft.com/office/drawing/2014/main" val="2989042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The workspace action menu and the properties vary according to the logged in users’ access rights. The owner views all the options, based on the corporate policies.</a:t>
                      </a:r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863249"/>
                  </a:ext>
                </a:extLst>
              </a:tr>
            </a:tbl>
          </a:graphicData>
        </a:graphic>
      </p:graphicFrame>
      <p:pic>
        <p:nvPicPr>
          <p:cNvPr id="6" name="Graphic 5" descr="Warning">
            <a:extLst>
              <a:ext uri="{FF2B5EF4-FFF2-40B4-BE49-F238E27FC236}">
                <a16:creationId xmlns:a16="http://schemas.microsoft.com/office/drawing/2014/main" id="{11BEA3C9-812B-4557-8A3D-1F101B17A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9248" y="5432582"/>
            <a:ext cx="324000" cy="324000"/>
          </a:xfrm>
          <a:prstGeom prst="rect">
            <a:avLst/>
          </a:prstGeom>
        </p:spPr>
      </p:pic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3116B41-C09C-4C4D-B68E-AED60E86F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838" y="881373"/>
            <a:ext cx="5760000" cy="3156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8BC0FAB-21AD-4060-9859-B9F05C58CA03}"/>
              </a:ext>
            </a:extLst>
          </p:cNvPr>
          <p:cNvCxnSpPr/>
          <p:nvPr/>
        </p:nvCxnSpPr>
        <p:spPr>
          <a:xfrm>
            <a:off x="7751965" y="1307024"/>
            <a:ext cx="0" cy="243347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70FFD1-2A1A-485C-A413-FFC1219EA600}"/>
              </a:ext>
            </a:extLst>
          </p:cNvPr>
          <p:cNvCxnSpPr>
            <a:cxnSpLocks/>
          </p:cNvCxnSpPr>
          <p:nvPr/>
        </p:nvCxnSpPr>
        <p:spPr>
          <a:xfrm flipH="1">
            <a:off x="7899277" y="3565687"/>
            <a:ext cx="2109019" cy="1748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BBE3BD2-AF93-4F45-BD88-2AE635530B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642" y="3769048"/>
            <a:ext cx="4320000" cy="138795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89DD351-F3B2-4045-870B-477D0F1B0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3936" y="1917000"/>
            <a:ext cx="1119699" cy="1512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EC5E6E7-108D-4B6E-8080-2A718E022A53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7899276" y="2673000"/>
            <a:ext cx="494660" cy="106749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683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AF944B-C606-7D4D-879E-24329C43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Uploading Folder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88808AE-F721-4EFD-9B5B-49B510D559E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25584" y="1125922"/>
            <a:ext cx="5575040" cy="47254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</a:rPr>
              <a:t>Uploading Folder</a:t>
            </a:r>
          </a:p>
          <a:p>
            <a:r>
              <a:rPr lang="en-US" sz="1600" dirty="0"/>
              <a:t>Click the ‘</a:t>
            </a:r>
            <a:r>
              <a:rPr lang="en-US" sz="1600" dirty="0">
                <a:solidFill>
                  <a:srgbClr val="C00000"/>
                </a:solidFill>
              </a:rPr>
              <a:t>Upload &gt; Upload folders</a:t>
            </a:r>
            <a:r>
              <a:rPr lang="en-US" sz="1600" dirty="0"/>
              <a:t>’ button at the right bottom of the page to open the </a:t>
            </a:r>
            <a:r>
              <a:rPr lang="en-US" sz="1600" dirty="0">
                <a:solidFill>
                  <a:srgbClr val="C00000"/>
                </a:solidFill>
              </a:rPr>
              <a:t>Folder uploa</a:t>
            </a:r>
            <a:r>
              <a:rPr lang="en-US" sz="1600" dirty="0"/>
              <a:t>d form</a:t>
            </a:r>
          </a:p>
          <a:p>
            <a:r>
              <a:rPr lang="en-US" sz="1600" dirty="0"/>
              <a:t>Alternatively, click Upload Folders menu option from the top menu-bar or the context menu</a:t>
            </a:r>
          </a:p>
          <a:p>
            <a:r>
              <a:rPr lang="en-US" sz="1600" dirty="0"/>
              <a:t>You can browse and select or drag-drop the folder to be uploaded</a:t>
            </a:r>
          </a:p>
          <a:p>
            <a:r>
              <a:rPr lang="en-US" sz="1600" dirty="0"/>
              <a:t>All files in the folder and its sub-folders, if  any, are listed and uploaded sequentially</a:t>
            </a:r>
          </a:p>
          <a:p>
            <a:r>
              <a:rPr lang="en-US" sz="1600" dirty="0"/>
              <a:t>On successfully uploading the folder, you can choose to send an email to notify the members of the availability of new files</a:t>
            </a:r>
          </a:p>
          <a:p>
            <a:r>
              <a:rPr lang="en-US" sz="1600" dirty="0"/>
              <a:t>Alternatively, a notification is sent automatically if system notifications option is selected for your workspace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F705F855-E16E-426B-B1AA-98F0E0616DEF}"/>
              </a:ext>
            </a:extLst>
          </p:cNvPr>
          <p:cNvGraphicFramePr>
            <a:graphicFrameLocks noGrp="1"/>
          </p:cNvGraphicFramePr>
          <p:nvPr/>
        </p:nvGraphicFramePr>
        <p:xfrm>
          <a:off x="4871019" y="5707316"/>
          <a:ext cx="721496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11">
                  <a:extLst>
                    <a:ext uri="{9D8B030D-6E8A-4147-A177-3AD203B41FA5}">
                      <a16:colId xmlns:a16="http://schemas.microsoft.com/office/drawing/2014/main" val="3153576721"/>
                    </a:ext>
                  </a:extLst>
                </a:gridCol>
                <a:gridCol w="6635353">
                  <a:extLst>
                    <a:ext uri="{9D8B030D-6E8A-4147-A177-3AD203B41FA5}">
                      <a16:colId xmlns:a16="http://schemas.microsoft.com/office/drawing/2014/main" val="2989042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The workspace action menu and the properties vary according to the logged in users’ access rights. The owner views all the options, based on the corporate policies.</a:t>
                      </a:r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863249"/>
                  </a:ext>
                </a:extLst>
              </a:tr>
            </a:tbl>
          </a:graphicData>
        </a:graphic>
      </p:graphicFrame>
      <p:pic>
        <p:nvPicPr>
          <p:cNvPr id="6" name="Graphic 5" descr="Warning">
            <a:extLst>
              <a:ext uri="{FF2B5EF4-FFF2-40B4-BE49-F238E27FC236}">
                <a16:creationId xmlns:a16="http://schemas.microsoft.com/office/drawing/2014/main" id="{11BEA3C9-812B-4557-8A3D-1F101B17A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9248" y="5745732"/>
            <a:ext cx="324000" cy="324000"/>
          </a:xfrm>
          <a:prstGeom prst="rect">
            <a:avLst/>
          </a:prstGeom>
        </p:spPr>
      </p:pic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B58193C-8F67-4CF0-92B5-CCF053C21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838" y="881373"/>
            <a:ext cx="5760000" cy="3156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14" name="Picture 1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EE971E1-1FCA-4022-A608-EF17777BB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3192" y="3778601"/>
            <a:ext cx="4320000" cy="164489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46D6E4D-45BC-4590-A8E4-0EBC58FC7CAD}"/>
              </a:ext>
            </a:extLst>
          </p:cNvPr>
          <p:cNvSpPr/>
          <p:nvPr/>
        </p:nvSpPr>
        <p:spPr>
          <a:xfrm>
            <a:off x="7824085" y="1125922"/>
            <a:ext cx="132341" cy="18110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3DE19B7-6E54-4F82-8E06-B8C211DDAAB0}"/>
              </a:ext>
            </a:extLst>
          </p:cNvPr>
          <p:cNvCxnSpPr/>
          <p:nvPr/>
        </p:nvCxnSpPr>
        <p:spPr>
          <a:xfrm>
            <a:off x="7889751" y="1307024"/>
            <a:ext cx="0" cy="243347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12A1BA1-EBDC-4261-BCD7-BB48885C838D}"/>
              </a:ext>
            </a:extLst>
          </p:cNvPr>
          <p:cNvCxnSpPr>
            <a:cxnSpLocks/>
          </p:cNvCxnSpPr>
          <p:nvPr/>
        </p:nvCxnSpPr>
        <p:spPr>
          <a:xfrm flipH="1">
            <a:off x="7899276" y="3362325"/>
            <a:ext cx="1987675" cy="37816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E2F7FA8-1FA8-4AEA-911A-E15D99E252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9866" y="1938178"/>
            <a:ext cx="1119699" cy="1512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6EB4441-15D2-425B-B0BC-860CE30D03B3}"/>
              </a:ext>
            </a:extLst>
          </p:cNvPr>
          <p:cNvCxnSpPr>
            <a:cxnSpLocks/>
          </p:cNvCxnSpPr>
          <p:nvPr/>
        </p:nvCxnSpPr>
        <p:spPr>
          <a:xfrm flipH="1">
            <a:off x="7899276" y="2991093"/>
            <a:ext cx="415366" cy="74940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981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5870A-EEED-4655-A0F0-EC8DC1078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63" y="1241926"/>
            <a:ext cx="11761028" cy="208999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A zip file has been shared with me and I do not have rights to download it</a:t>
            </a:r>
            <a:endParaRPr lang="en-GB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7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AF944B-C606-7D4D-879E-24329C43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Unzip Files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F705F855-E16E-426B-B1AA-98F0E0616DEF}"/>
              </a:ext>
            </a:extLst>
          </p:cNvPr>
          <p:cNvGraphicFramePr>
            <a:graphicFrameLocks noGrp="1"/>
          </p:cNvGraphicFramePr>
          <p:nvPr/>
        </p:nvGraphicFramePr>
        <p:xfrm>
          <a:off x="4871019" y="5394166"/>
          <a:ext cx="721496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11">
                  <a:extLst>
                    <a:ext uri="{9D8B030D-6E8A-4147-A177-3AD203B41FA5}">
                      <a16:colId xmlns:a16="http://schemas.microsoft.com/office/drawing/2014/main" val="3153576721"/>
                    </a:ext>
                  </a:extLst>
                </a:gridCol>
                <a:gridCol w="6635353">
                  <a:extLst>
                    <a:ext uri="{9D8B030D-6E8A-4147-A177-3AD203B41FA5}">
                      <a16:colId xmlns:a16="http://schemas.microsoft.com/office/drawing/2014/main" val="2989042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The workspace action menu and the properties vary according to the logged in users’ access rights. The owner views all the options, based on the corporate policies.</a:t>
                      </a:r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863249"/>
                  </a:ext>
                </a:extLst>
              </a:tr>
            </a:tbl>
          </a:graphicData>
        </a:graphic>
      </p:graphicFrame>
      <p:pic>
        <p:nvPicPr>
          <p:cNvPr id="6" name="Graphic 5" descr="Warning">
            <a:extLst>
              <a:ext uri="{FF2B5EF4-FFF2-40B4-BE49-F238E27FC236}">
                <a16:creationId xmlns:a16="http://schemas.microsoft.com/office/drawing/2014/main" id="{11BEA3C9-812B-4557-8A3D-1F101B17A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9248" y="5432582"/>
            <a:ext cx="324000" cy="3240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44C7C88-77A6-4938-A52D-BD2F6141CFE9}"/>
              </a:ext>
            </a:extLst>
          </p:cNvPr>
          <p:cNvSpPr txBox="1">
            <a:spLocks/>
          </p:cNvSpPr>
          <p:nvPr/>
        </p:nvSpPr>
        <p:spPr>
          <a:xfrm>
            <a:off x="325584" y="1125922"/>
            <a:ext cx="5575040" cy="4725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C00000"/>
                </a:solidFill>
              </a:rPr>
              <a:t>Unzip Files</a:t>
            </a:r>
          </a:p>
          <a:p>
            <a:r>
              <a:rPr lang="en-US" sz="1600" dirty="0"/>
              <a:t>You can upload compressed files (.zip) to the workspace</a:t>
            </a:r>
          </a:p>
          <a:p>
            <a:r>
              <a:rPr lang="en-US" sz="1600" dirty="0"/>
              <a:t>You can extract the contents of such folders online without the need to download.</a:t>
            </a:r>
          </a:p>
          <a:p>
            <a:pPr marL="285750" indent="-285750"/>
            <a:r>
              <a:rPr lang="en-US" sz="1600" dirty="0"/>
              <a:t>Select the file to be unzipped and click ‘Unzip’ button in the menu option</a:t>
            </a:r>
          </a:p>
          <a:p>
            <a:pPr marL="285750" indent="-285750"/>
            <a:r>
              <a:rPr lang="en-US" sz="1600" dirty="0"/>
              <a:t>A folder is created with the name, same as the zip file</a:t>
            </a:r>
          </a:p>
          <a:p>
            <a:pPr marL="285750" indent="-285750"/>
            <a:r>
              <a:rPr lang="en-US" sz="1600" dirty="0"/>
              <a:t>You will receive a status report – Success or Failure, on completion of the process</a:t>
            </a: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21835FF7-9F5B-4E7C-A386-05AD40106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624" y="1472743"/>
            <a:ext cx="5760000" cy="215811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975432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5870A-EEED-4655-A0F0-EC8DC1078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63" y="1241926"/>
            <a:ext cx="11761028" cy="208999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Are there any other actions I can perform?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27ACFF-C176-41C9-A0E1-307402086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486" y="3429000"/>
            <a:ext cx="11761027" cy="2581067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Yes, there are quite a few actions that a member can do, based on the access rights assigned by the workspace owner. 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315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axkey 2020 Template" id="{4F720C08-EEDF-CA4A-95A9-D749C66FF4D6}" vid="{94DD588F-C0EB-FF48-86F2-5C7859C2AA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996</Words>
  <Application>Microsoft Office PowerPoint</Application>
  <PresentationFormat>Widescreen</PresentationFormat>
  <Paragraphs>85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Notification: Why have I received this?</vt:lpstr>
      <vt:lpstr>Accessing Files</vt:lpstr>
      <vt:lpstr>Can I share files in a workspace shared by others</vt:lpstr>
      <vt:lpstr>Uploading Files</vt:lpstr>
      <vt:lpstr>Uploading Folder</vt:lpstr>
      <vt:lpstr>A zip file has been shared with me and I do not have rights to download it</vt:lpstr>
      <vt:lpstr>Unzip Files</vt:lpstr>
      <vt:lpstr>Are there any other actions I can perform?</vt:lpstr>
      <vt:lpstr>View, Download &amp; Rename files</vt:lpstr>
      <vt:lpstr>Moving &amp; Copying Files</vt:lpstr>
      <vt:lpstr>Some files must be shared by my colleagues who are not members of the workspace</vt:lpstr>
      <vt:lpstr>Member Manage Rights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Galaxkey – sales summary Sept 2020</dc:title>
  <dc:creator>Peter Clowes</dc:creator>
  <cp:lastModifiedBy>Galaxkey</cp:lastModifiedBy>
  <cp:revision>17</cp:revision>
  <dcterms:created xsi:type="dcterms:W3CDTF">2020-11-16T19:46:42Z</dcterms:created>
  <dcterms:modified xsi:type="dcterms:W3CDTF">2021-02-09T16:41:11Z</dcterms:modified>
</cp:coreProperties>
</file>