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99" r:id="rId3"/>
    <p:sldId id="264" r:id="rId4"/>
    <p:sldId id="304" r:id="rId5"/>
    <p:sldId id="303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4" r:id="rId14"/>
    <p:sldId id="312" r:id="rId15"/>
    <p:sldId id="315" r:id="rId16"/>
    <p:sldId id="320" r:id="rId17"/>
    <p:sldId id="316" r:id="rId18"/>
    <p:sldId id="317" r:id="rId19"/>
    <p:sldId id="319" r:id="rId20"/>
    <p:sldId id="313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276EB7-EDBF-4062-A025-1B46084CCC11}">
          <p14:sldIdLst>
            <p14:sldId id="256"/>
            <p14:sldId id="299"/>
            <p14:sldId id="264"/>
            <p14:sldId id="304"/>
          </p14:sldIdLst>
        </p14:section>
        <p14:section name="Workspace Owner" id="{BF4E6948-872B-4DE7-9990-596DDA5FBD6E}">
          <p14:sldIdLst>
            <p14:sldId id="303"/>
            <p14:sldId id="305"/>
            <p14:sldId id="306"/>
            <p14:sldId id="307"/>
            <p14:sldId id="308"/>
            <p14:sldId id="309"/>
            <p14:sldId id="310"/>
          </p14:sldIdLst>
        </p14:section>
        <p14:section name="Working with Workspace" id="{CC1693EB-1B4B-4F95-BCB7-E7290DB435B8}">
          <p14:sldIdLst>
            <p14:sldId id="311"/>
            <p14:sldId id="314"/>
            <p14:sldId id="312"/>
            <p14:sldId id="315"/>
            <p14:sldId id="320"/>
            <p14:sldId id="316"/>
            <p14:sldId id="317"/>
            <p14:sldId id="319"/>
          </p14:sldIdLst>
        </p14:section>
        <p14:section name="Collaborative features" id="{C2016442-D1DA-441B-AE8E-B656B3997B6A}">
          <p14:sldIdLst>
            <p14:sldId id="313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Clowes" initials="PC" lastIdx="1" clrIdx="0">
    <p:extLst>
      <p:ext uri="{19B8F6BF-5375-455C-9EA6-DF929625EA0E}">
        <p15:presenceInfo xmlns:p15="http://schemas.microsoft.com/office/powerpoint/2012/main" userId="S::peter.clowes@galaxkey.com::e01c7102-cbfe-4dcc-b05f-d23c9c9f23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8"/>
    <p:restoredTop sz="96327"/>
  </p:normalViewPr>
  <p:slideViewPr>
    <p:cSldViewPr snapToGrid="0" snapToObjects="1">
      <p:cViewPr varScale="1">
        <p:scale>
          <a:sx n="77" d="100"/>
          <a:sy n="77" d="100"/>
        </p:scale>
        <p:origin x="120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0F7F7-C7F3-F941-9FD8-3C712E00DA67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E088-F2C8-EE41-9FC2-234DFD055C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E088-F2C8-EE41-9FC2-234DFD055C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00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red, sitting, bus, person&#10;&#10;Description automatically generated">
            <a:extLst>
              <a:ext uri="{FF2B5EF4-FFF2-40B4-BE49-F238E27FC236}">
                <a16:creationId xmlns:a16="http://schemas.microsoft.com/office/drawing/2014/main" id="{60AC31C8-783D-134F-B472-BB7723879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109" y="-99391"/>
            <a:ext cx="12455288" cy="70667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78B235-BC87-1847-A6F8-4AEDC3EE0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06809"/>
            <a:ext cx="9144000" cy="549275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9DAB5-3878-EE4F-8534-75049586A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56084"/>
            <a:ext cx="9144000" cy="365125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43047-4572-9F46-942C-93F61B7D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DFA0-75E0-4E47-9CA6-37A69021F31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3FB71-91F8-F54B-B3A9-8790B569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72C06-FD80-B54A-8DDD-17D647D1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E62B0-6752-1943-A1CC-F49AF3B2B2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9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F200E-9BF2-2A45-BE48-43B62BCE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517EC-BA5B-ED44-8097-0A65273F4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42" y="894525"/>
            <a:ext cx="11973339" cy="521804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BC8A0-18FA-7E4D-B8A9-F005DB396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B92EF2-F7BC-8443-91F8-6C4020C119F2}"/>
              </a:ext>
            </a:extLst>
          </p:cNvPr>
          <p:cNvCxnSpPr/>
          <p:nvPr userDrawn="1"/>
        </p:nvCxnSpPr>
        <p:spPr>
          <a:xfrm>
            <a:off x="0" y="772076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7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4F34-06F0-8E47-98C2-6574B0CA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63" y="177216"/>
            <a:ext cx="11761028" cy="32517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9DE4E-A384-6C42-92C0-47F014240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562" y="3501681"/>
            <a:ext cx="11761027" cy="25810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AD36277-3BC5-5B4A-B536-9AD804D47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426782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93418E-D713-2F46-A2A2-5834D803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DD211-875F-F146-B985-6FE6AEB8F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643" y="914407"/>
            <a:ext cx="5880555" cy="5033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25A1B-09C0-6448-BF64-1D4FB1230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5184" y="914407"/>
            <a:ext cx="5920799" cy="5033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3E6FE8A-82E7-954D-9128-49486B52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4AF165-33C2-304A-BAB9-E8C0213AC4C9}"/>
              </a:ext>
            </a:extLst>
          </p:cNvPr>
          <p:cNvCxnSpPr/>
          <p:nvPr userDrawn="1"/>
        </p:nvCxnSpPr>
        <p:spPr>
          <a:xfrm>
            <a:off x="0" y="772076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52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FA66FE0-3A8E-B642-A20F-0945F20E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1A38C-3249-AB4D-8089-6C6C9DDD1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643" y="901081"/>
            <a:ext cx="587216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8B359-B2DA-F34B-9C66-36CDB470B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643" y="1724993"/>
            <a:ext cx="5872169" cy="42319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0F31D-C7CD-E644-BD99-C61106EEE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515" y="901080"/>
            <a:ext cx="5907468" cy="9499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D87007-C6B7-624D-BCEB-D9B7D0FAC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8515" y="1724992"/>
            <a:ext cx="5907468" cy="42484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DD13CAD-2025-6747-8B62-EE4AFA4D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D4A5B5-19A1-624B-8557-71837ECFBB0F}"/>
              </a:ext>
            </a:extLst>
          </p:cNvPr>
          <p:cNvCxnSpPr/>
          <p:nvPr userDrawn="1"/>
        </p:nvCxnSpPr>
        <p:spPr>
          <a:xfrm>
            <a:off x="0" y="772076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8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BFD77A5-D230-074B-90B5-FB6E9E5EC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577D5D-78E3-D240-AA76-45A86DA29754}"/>
              </a:ext>
            </a:extLst>
          </p:cNvPr>
          <p:cNvCxnSpPr/>
          <p:nvPr userDrawn="1"/>
        </p:nvCxnSpPr>
        <p:spPr>
          <a:xfrm>
            <a:off x="0" y="772076"/>
            <a:ext cx="12192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7C990D-C5AC-974C-86B5-A83F351D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161930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552B285-E31E-284C-9C72-8DE828E3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391702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732F8-221F-5F4E-A7D1-8708C819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" y="2095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D578-5703-F044-8648-28B24DF08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63" y="209550"/>
            <a:ext cx="7578656" cy="57837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4C3BD-ECDD-1046-B22C-C6335B6D2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681" y="1809750"/>
            <a:ext cx="3932237" cy="41835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9AA7F9-9838-544A-B910-0DFF0094D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180099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13B60-6A4F-834B-BA15-7207C19E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81" y="2095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AC2A8-C6D1-4146-810C-8AA4C9765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8178" y="209550"/>
            <a:ext cx="7578415" cy="57936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88A71-3928-3645-8237-755826CE5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406" y="1809749"/>
            <a:ext cx="3932237" cy="4193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755B62-FAE1-9E4E-84F1-34F35667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0070"/>
            <a:ext cx="4114800" cy="20140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© 2020 Copyright Galaxkey Group</a:t>
            </a:r>
          </a:p>
        </p:txBody>
      </p:sp>
    </p:spTree>
    <p:extLst>
      <p:ext uri="{BB962C8B-B14F-4D97-AF65-F5344CB8AC3E}">
        <p14:creationId xmlns:p14="http://schemas.microsoft.com/office/powerpoint/2010/main" val="160867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BEC312-2537-6A44-B06D-CA22AC55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82D73-DEDF-7449-8677-ACB272EA4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BFCA-9CC3-4F4F-8255-52FA2D7E8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DFA0-75E0-4E47-9CA6-37A69021F319}" type="datetimeFigureOut">
              <a:rPr lang="en-US" smtClean="0"/>
              <a:t>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EFF74-9C2A-8F4E-820C-19B3CC47A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9A6DD-0D2D-CA4D-B403-5C8C99823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E62B0-6752-1943-A1CC-F49AF3B2B2A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A77504F-96A6-8742-8E8C-551F7289AD7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C73A-945B-4049-B656-EBE40A913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31776"/>
            <a:ext cx="9144000" cy="499341"/>
          </a:xfrm>
        </p:spPr>
        <p:txBody>
          <a:bodyPr>
            <a:normAutofit fontScale="90000"/>
          </a:bodyPr>
          <a:lstStyle/>
          <a:p>
            <a:r>
              <a:rPr lang="en-US" dirty="0"/>
              <a:t>Galaxkey – Workspace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85F47-82DC-FB4C-AE5F-4259FE2DBE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Quick Reference Guide</a:t>
            </a:r>
          </a:p>
        </p:txBody>
      </p:sp>
    </p:spTree>
    <p:extLst>
      <p:ext uri="{BB962C8B-B14F-4D97-AF65-F5344CB8AC3E}">
        <p14:creationId xmlns:p14="http://schemas.microsoft.com/office/powerpoint/2010/main" val="313922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 anchor="ctr">
            <a:normAutofit/>
          </a:bodyPr>
          <a:lstStyle/>
          <a:p>
            <a:r>
              <a:rPr lang="en-US" dirty="0"/>
              <a:t>Edit &amp; Delete Workspace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644" y="914407"/>
            <a:ext cx="4810086" cy="50339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Editing Workspace</a:t>
            </a:r>
          </a:p>
          <a:p>
            <a:pPr marL="285750" indent="-285750"/>
            <a:r>
              <a:rPr lang="en-US" sz="1600" dirty="0"/>
              <a:t>You can edit all the options of the workspace except for its name.</a:t>
            </a:r>
          </a:p>
          <a:p>
            <a:pPr marL="285750" indent="-285750"/>
            <a:r>
              <a:rPr lang="en-US" sz="1600" dirty="0"/>
              <a:t>In the edit mode, you can </a:t>
            </a:r>
          </a:p>
          <a:p>
            <a:pPr marL="742950" lvl="1" indent="-285750"/>
            <a:r>
              <a:rPr lang="en-US" sz="1600" dirty="0"/>
              <a:t>Add new members</a:t>
            </a:r>
          </a:p>
          <a:p>
            <a:pPr marL="742950" lvl="1" indent="-285750"/>
            <a:r>
              <a:rPr lang="en-US" sz="1600" dirty="0"/>
              <a:t>Modify access rights of previously added members</a:t>
            </a:r>
          </a:p>
          <a:p>
            <a:pPr marL="742950" lvl="1" indent="-285750"/>
            <a:r>
              <a:rPr lang="en-US" sz="1600" dirty="0"/>
              <a:t>Remove members</a:t>
            </a:r>
          </a:p>
          <a:p>
            <a:pPr marL="742950" lvl="1" indent="-285750"/>
            <a:r>
              <a:rPr lang="en-US" sz="1600" dirty="0"/>
              <a:t>Modify attributes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Delete Workspace</a:t>
            </a:r>
          </a:p>
          <a:p>
            <a:pPr marL="285750" indent="-285750"/>
            <a:r>
              <a:rPr lang="en-US" sz="1600" dirty="0"/>
              <a:t>Based on your corporate policy, you can delete workspaces you own. More details in the following slides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E25C381-B3CB-4B0C-BBE6-506A15BC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84" y="2558067"/>
            <a:ext cx="5760000" cy="16991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047D53-F21C-449A-9734-0E28DEE65837}"/>
              </a:ext>
            </a:extLst>
          </p:cNvPr>
          <p:cNvSpPr/>
          <p:nvPr/>
        </p:nvSpPr>
        <p:spPr>
          <a:xfrm>
            <a:off x="6751529" y="2793301"/>
            <a:ext cx="538620" cy="1753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D82D7-4A26-47AD-B908-4537CD2DF2D4}"/>
              </a:ext>
            </a:extLst>
          </p:cNvPr>
          <p:cNvSpPr/>
          <p:nvPr/>
        </p:nvSpPr>
        <p:spPr>
          <a:xfrm>
            <a:off x="7340253" y="2795389"/>
            <a:ext cx="152400" cy="17536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7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Workspace Properties &amp; Menu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862876"/>
            <a:ext cx="4545435" cy="4725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Workspace Properties</a:t>
            </a:r>
          </a:p>
          <a:p>
            <a:r>
              <a:rPr lang="en-US" sz="1600" dirty="0"/>
              <a:t>The right-hand Workspace Properties pane provides a quick view of the workspace configuration</a:t>
            </a:r>
          </a:p>
          <a:p>
            <a:pPr marL="285750" indent="-285750"/>
            <a:r>
              <a:rPr lang="en-US" sz="1600" dirty="0"/>
              <a:t>Based on your access rights, you can also see the members of the workspace and their access rights in addition to other details like last modification date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Workspace Menu</a:t>
            </a:r>
          </a:p>
          <a:p>
            <a:r>
              <a:rPr lang="en-US" sz="1600" dirty="0"/>
              <a:t>When you expand a workspace, the following menu options visible on the top, help you to take further actions</a:t>
            </a:r>
          </a:p>
          <a:p>
            <a:pPr marL="742950" lvl="1" indent="-285750"/>
            <a:r>
              <a:rPr lang="en-US" sz="1600" dirty="0"/>
              <a:t>Edit Workspace: Option to edit workspace configuration</a:t>
            </a:r>
          </a:p>
          <a:p>
            <a:pPr marL="742950" lvl="1" indent="-285750"/>
            <a:r>
              <a:rPr lang="en-US" sz="1600" dirty="0"/>
              <a:t>Upload File: Option to upload files from desktop</a:t>
            </a:r>
          </a:p>
          <a:p>
            <a:pPr marL="742950" lvl="1" indent="-285750"/>
            <a:r>
              <a:rPr lang="en-US" sz="1600" dirty="0"/>
              <a:t>Upload Folder: Upload folders from desktop</a:t>
            </a:r>
          </a:p>
          <a:p>
            <a:pPr marL="742950" lvl="1" indent="-285750"/>
            <a:r>
              <a:rPr lang="en-US" sz="1600" dirty="0"/>
              <a:t>Create Folder: Create folder online</a:t>
            </a:r>
          </a:p>
          <a:p>
            <a:pPr marL="742950" lvl="1" indent="-285750"/>
            <a:r>
              <a:rPr lang="en-US" sz="1600" dirty="0"/>
              <a:t>Create File: Create file online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5F855-E16E-426B-B1AA-98F0E0616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419077"/>
              </p:ext>
            </p:extLst>
          </p:nvPr>
        </p:nvGraphicFramePr>
        <p:xfrm>
          <a:off x="4871019" y="5607108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workspace action menu and the properties vary according to the logged in users’ access rights. The owner views all the options, based on the corporate policies.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11BEA3C9-812B-4557-8A3D-1F101B17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645524"/>
            <a:ext cx="324000" cy="324000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67A06D3-4625-4084-B525-D57EFFC3D4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680" t="14222"/>
          <a:stretch/>
        </p:blipFill>
        <p:spPr>
          <a:xfrm>
            <a:off x="10066416" y="2949577"/>
            <a:ext cx="1800000" cy="239860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47C89268-C40F-4D0C-A958-E2C83817A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303" y="970709"/>
            <a:ext cx="5760000" cy="173841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4" name="Picture 13" descr="Workspace Menu">
            <a:extLst>
              <a:ext uri="{FF2B5EF4-FFF2-40B4-BE49-F238E27FC236}">
                <a16:creationId xmlns:a16="http://schemas.microsoft.com/office/drawing/2014/main" id="{47597E45-ADA1-4917-A0CC-C752430A4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09" r="63856" b="73700"/>
          <a:stretch/>
        </p:blipFill>
        <p:spPr>
          <a:xfrm>
            <a:off x="5679580" y="3457119"/>
            <a:ext cx="3780000" cy="3816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24472CA-4064-43D8-857A-CC553AF481AA}"/>
              </a:ext>
            </a:extLst>
          </p:cNvPr>
          <p:cNvSpPr/>
          <p:nvPr/>
        </p:nvSpPr>
        <p:spPr>
          <a:xfrm>
            <a:off x="6162804" y="1189972"/>
            <a:ext cx="2004166" cy="2192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AEAB59-DF01-4933-AE7F-FE3A2ED316BD}"/>
              </a:ext>
            </a:extLst>
          </p:cNvPr>
          <p:cNvCxnSpPr>
            <a:cxnSpLocks/>
          </p:cNvCxnSpPr>
          <p:nvPr/>
        </p:nvCxnSpPr>
        <p:spPr>
          <a:xfrm>
            <a:off x="7127308" y="1426256"/>
            <a:ext cx="0" cy="190566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1156DC2-804E-4522-A016-11EBADEAF96E}"/>
              </a:ext>
            </a:extLst>
          </p:cNvPr>
          <p:cNvSpPr/>
          <p:nvPr/>
        </p:nvSpPr>
        <p:spPr>
          <a:xfrm>
            <a:off x="10772383" y="1189972"/>
            <a:ext cx="1100920" cy="15006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1FB51D-FA7F-41B9-A630-8030E1E089B3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11322843" y="2690648"/>
            <a:ext cx="0" cy="45338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81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Uploading Folder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Uploading Folder</a:t>
            </a:r>
          </a:p>
          <a:p>
            <a:r>
              <a:rPr lang="en-US" sz="1600" dirty="0"/>
              <a:t>Click the ‘</a:t>
            </a:r>
            <a:r>
              <a:rPr lang="en-US" sz="1600" dirty="0">
                <a:solidFill>
                  <a:srgbClr val="C00000"/>
                </a:solidFill>
              </a:rPr>
              <a:t>Upload &gt; Upload folders</a:t>
            </a:r>
            <a:r>
              <a:rPr lang="en-US" sz="1600" dirty="0"/>
              <a:t>’ button at the right bottom of the page to open the </a:t>
            </a:r>
            <a:r>
              <a:rPr lang="en-US" sz="1600" dirty="0">
                <a:solidFill>
                  <a:srgbClr val="C00000"/>
                </a:solidFill>
              </a:rPr>
              <a:t>Folder uploa</a:t>
            </a:r>
            <a:r>
              <a:rPr lang="en-US" sz="1600" dirty="0"/>
              <a:t>d form</a:t>
            </a:r>
          </a:p>
          <a:p>
            <a:r>
              <a:rPr lang="en-US" sz="1600" dirty="0"/>
              <a:t>Alternatively, click Upload Folders menu option from the top menu-bar or the context menu</a:t>
            </a:r>
          </a:p>
          <a:p>
            <a:r>
              <a:rPr lang="en-US" sz="1600" dirty="0"/>
              <a:t>You can browse and select or drag-drop the folder to be uploaded</a:t>
            </a:r>
          </a:p>
          <a:p>
            <a:r>
              <a:rPr lang="en-US" sz="1600" dirty="0"/>
              <a:t>All files in the folder and its sub-folders, if  any, are listed and uploaded sequentially</a:t>
            </a:r>
          </a:p>
          <a:p>
            <a:r>
              <a:rPr lang="en-US" sz="1600" dirty="0"/>
              <a:t>On successfully uploading the folder, you can choose to send an email to notify the members of the availability of new files</a:t>
            </a:r>
          </a:p>
          <a:p>
            <a:r>
              <a:rPr lang="en-US" sz="1600" dirty="0"/>
              <a:t>Alternatively, a notification is sent automatically if system notifications option is selected for your workspace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5F855-E16E-426B-B1AA-98F0E0616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73406"/>
              </p:ext>
            </p:extLst>
          </p:nvPr>
        </p:nvGraphicFramePr>
        <p:xfrm>
          <a:off x="4871019" y="570731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workspace action menu and the properties vary according to the logged in users’ access rights. The owner views all the options, based on the corporate policies.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11BEA3C9-812B-4557-8A3D-1F101B17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745732"/>
            <a:ext cx="324000" cy="324000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B58193C-8F67-4CF0-92B5-CCF053C21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38" y="881373"/>
            <a:ext cx="5760000" cy="315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E971E1-1FCA-4022-A608-EF17777BB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192" y="3778601"/>
            <a:ext cx="4320000" cy="164489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6D6E4D-45BC-4590-A8E4-0EBC58FC7CAD}"/>
              </a:ext>
            </a:extLst>
          </p:cNvPr>
          <p:cNvSpPr/>
          <p:nvPr/>
        </p:nvSpPr>
        <p:spPr>
          <a:xfrm>
            <a:off x="7824085" y="1125922"/>
            <a:ext cx="132341" cy="1811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DE19B7-6E54-4F82-8E06-B8C211DDAAB0}"/>
              </a:ext>
            </a:extLst>
          </p:cNvPr>
          <p:cNvCxnSpPr/>
          <p:nvPr/>
        </p:nvCxnSpPr>
        <p:spPr>
          <a:xfrm>
            <a:off x="7889751" y="1307024"/>
            <a:ext cx="0" cy="24334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12A1BA1-EBDC-4261-BCD7-BB48885C838D}"/>
              </a:ext>
            </a:extLst>
          </p:cNvPr>
          <p:cNvCxnSpPr>
            <a:cxnSpLocks/>
          </p:cNvCxnSpPr>
          <p:nvPr/>
        </p:nvCxnSpPr>
        <p:spPr>
          <a:xfrm flipH="1">
            <a:off x="7899276" y="3362325"/>
            <a:ext cx="1987675" cy="37816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2F7FA8-1FA8-4AEA-911A-E15D99E25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9866" y="1938178"/>
            <a:ext cx="1119699" cy="151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EB4441-15D2-425B-B0BC-860CE30D03B3}"/>
              </a:ext>
            </a:extLst>
          </p:cNvPr>
          <p:cNvCxnSpPr>
            <a:cxnSpLocks/>
          </p:cNvCxnSpPr>
          <p:nvPr/>
        </p:nvCxnSpPr>
        <p:spPr>
          <a:xfrm flipH="1">
            <a:off x="7899276" y="2991093"/>
            <a:ext cx="415366" cy="7494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981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Uploading Files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r>
              <a:rPr lang="en-US" sz="1600" dirty="0"/>
              <a:t>Click the ‘</a:t>
            </a:r>
            <a:r>
              <a:rPr lang="en-US" sz="1600" dirty="0">
                <a:solidFill>
                  <a:srgbClr val="C00000"/>
                </a:solidFill>
              </a:rPr>
              <a:t>Upload &gt; Upload files</a:t>
            </a:r>
            <a:r>
              <a:rPr lang="en-US" sz="1600" dirty="0"/>
              <a:t>’ button at the right bottom of the page to open the </a:t>
            </a:r>
            <a:r>
              <a:rPr lang="en-US" sz="1600" dirty="0">
                <a:solidFill>
                  <a:srgbClr val="C00000"/>
                </a:solidFill>
              </a:rPr>
              <a:t>File uploa</a:t>
            </a:r>
            <a:r>
              <a:rPr lang="en-US" sz="1600" dirty="0"/>
              <a:t>d form</a:t>
            </a:r>
          </a:p>
          <a:p>
            <a:r>
              <a:rPr lang="en-US" sz="1600" dirty="0"/>
              <a:t>Alternatively, click Upload Files menu option from the top menu-bar or the context menu</a:t>
            </a:r>
          </a:p>
          <a:p>
            <a:r>
              <a:rPr lang="en-US" sz="1600" dirty="0"/>
              <a:t>You can also </a:t>
            </a:r>
            <a:r>
              <a:rPr lang="en-US" sz="1600" dirty="0">
                <a:solidFill>
                  <a:srgbClr val="C00000"/>
                </a:solidFill>
              </a:rPr>
              <a:t>drag-drop the files in the listing pane of the workspace</a:t>
            </a:r>
          </a:p>
          <a:p>
            <a:r>
              <a:rPr lang="en-US" sz="1600" dirty="0"/>
              <a:t>You can browse and select or drag-drop the files to be uploaded</a:t>
            </a:r>
          </a:p>
          <a:p>
            <a:r>
              <a:rPr lang="en-US" sz="1600" dirty="0"/>
              <a:t>On successfully uploading the files, you can choose to send an email to notify the members of the availability of new files</a:t>
            </a:r>
          </a:p>
          <a:p>
            <a:r>
              <a:rPr lang="en-US" sz="1600" dirty="0"/>
              <a:t>Alternatively, a notification is sent automatically if system notifications option is selected for your workspace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5F855-E16E-426B-B1AA-98F0E0616DEF}"/>
              </a:ext>
            </a:extLst>
          </p:cNvPr>
          <p:cNvGraphicFramePr>
            <a:graphicFrameLocks noGrp="1"/>
          </p:cNvGraphicFramePr>
          <p:nvPr/>
        </p:nvGraphicFramePr>
        <p:xfrm>
          <a:off x="4871019" y="539416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workspace action menu and the properties vary according to the logged in users’ access rights. The owner views all the options, based on the corporate policies.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11BEA3C9-812B-4557-8A3D-1F101B17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432582"/>
            <a:ext cx="324000" cy="324000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116B41-C09C-4C4D-B68E-AED60E86F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838" y="881373"/>
            <a:ext cx="5760000" cy="3156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BC0FAB-21AD-4060-9859-B9F05C58CA03}"/>
              </a:ext>
            </a:extLst>
          </p:cNvPr>
          <p:cNvCxnSpPr/>
          <p:nvPr/>
        </p:nvCxnSpPr>
        <p:spPr>
          <a:xfrm>
            <a:off x="7751965" y="1307024"/>
            <a:ext cx="0" cy="24334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70FFD1-2A1A-485C-A413-FFC1219EA600}"/>
              </a:ext>
            </a:extLst>
          </p:cNvPr>
          <p:cNvCxnSpPr>
            <a:cxnSpLocks/>
          </p:cNvCxnSpPr>
          <p:nvPr/>
        </p:nvCxnSpPr>
        <p:spPr>
          <a:xfrm flipH="1">
            <a:off x="7899277" y="3565687"/>
            <a:ext cx="2109019" cy="1748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BE3BD2-AF93-4F45-BD88-2AE635530B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642" y="3769048"/>
            <a:ext cx="4320000" cy="13879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9DD351-F3B2-4045-870B-477D0F1B0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3936" y="1917000"/>
            <a:ext cx="1119699" cy="1512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C5E6E7-108D-4B6E-8080-2A718E022A53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7899276" y="2673000"/>
            <a:ext cx="494660" cy="10674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683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Creating Folder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Folders provide a better organizational structure to a workspace. While you can directly upload a folder and its contents, you can create folders on-the-fly.</a:t>
            </a:r>
          </a:p>
          <a:p>
            <a:r>
              <a:rPr lang="en-US" sz="1600" dirty="0"/>
              <a:t>Click the </a:t>
            </a:r>
            <a:r>
              <a:rPr lang="en-US" sz="1600" dirty="0">
                <a:solidFill>
                  <a:srgbClr val="C00000"/>
                </a:solidFill>
              </a:rPr>
              <a:t>Create Folder</a:t>
            </a:r>
            <a:r>
              <a:rPr lang="en-US" sz="1600" dirty="0"/>
              <a:t> menu option in the menu or the Context menu</a:t>
            </a:r>
          </a:p>
          <a:p>
            <a:r>
              <a:rPr lang="en-US" sz="1600" dirty="0"/>
              <a:t>Depending on your cursor position, enter the folder name in the right-hand listing pane or the left-hand menu pane.</a:t>
            </a:r>
          </a:p>
          <a:p>
            <a:pPr marL="285750" indent="-285750"/>
            <a:r>
              <a:rPr lang="en-US" sz="1600" dirty="0"/>
              <a:t>Your folder is created, and you can now add files and subfolders to it.</a:t>
            </a:r>
          </a:p>
          <a:p>
            <a:pPr marL="285750" indent="-285750"/>
            <a:r>
              <a:rPr lang="en-US" sz="1600" dirty="0"/>
              <a:t>Each workspace can have multiple folders and subfolders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5F855-E16E-426B-B1AA-98F0E0616DEF}"/>
              </a:ext>
            </a:extLst>
          </p:cNvPr>
          <p:cNvGraphicFramePr>
            <a:graphicFrameLocks noGrp="1"/>
          </p:cNvGraphicFramePr>
          <p:nvPr/>
        </p:nvGraphicFramePr>
        <p:xfrm>
          <a:off x="4871019" y="539416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workspace action menu and the properties vary according to the logged in users’ access rights. The owner views all the options, based on the corporate policies.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11BEA3C9-812B-4557-8A3D-1F101B17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432582"/>
            <a:ext cx="324000" cy="324000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48B561-59AD-4E39-B94E-B21B81906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896" y="1579174"/>
            <a:ext cx="5760000" cy="203677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031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File actions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0C11ABA-AEAA-4E5F-AE6F-DA0EE4DC7A32}"/>
              </a:ext>
            </a:extLst>
          </p:cNvPr>
          <p:cNvSpPr txBox="1">
            <a:spLocks/>
          </p:cNvSpPr>
          <p:nvPr/>
        </p:nvSpPr>
        <p:spPr>
          <a:xfrm>
            <a:off x="325584" y="1125922"/>
            <a:ext cx="5575040" cy="472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Files created and uploaded to the workspace are accessible to the members. Thus, based on the access rights granted to each of members, a workspace member can</a:t>
            </a:r>
          </a:p>
          <a:p>
            <a:r>
              <a:rPr lang="en-US" sz="1600" dirty="0"/>
              <a:t>Delete files</a:t>
            </a:r>
          </a:p>
          <a:p>
            <a:r>
              <a:rPr lang="en-US" sz="1600" dirty="0"/>
              <a:t>Move Files within and across workspaces</a:t>
            </a:r>
          </a:p>
          <a:p>
            <a:r>
              <a:rPr lang="en-US" sz="1600" dirty="0"/>
              <a:t>Copy Files within and across workspaces</a:t>
            </a:r>
          </a:p>
          <a:p>
            <a:r>
              <a:rPr lang="en-US" sz="1600" dirty="0"/>
              <a:t>Rename files</a:t>
            </a:r>
          </a:p>
          <a:p>
            <a:r>
              <a:rPr lang="en-US" sz="1600" dirty="0"/>
              <a:t>Download files</a:t>
            </a:r>
          </a:p>
          <a:p>
            <a:r>
              <a:rPr lang="en-US" sz="1600" dirty="0"/>
              <a:t>Edit files</a:t>
            </a:r>
          </a:p>
          <a:p>
            <a:r>
              <a:rPr lang="en-US" sz="1600" dirty="0"/>
              <a:t>View files</a:t>
            </a:r>
          </a:p>
          <a:p>
            <a:r>
              <a:rPr lang="en-US" sz="1600" dirty="0"/>
              <a:t>Toggle Review: Workspace owner can submit files for review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0F9958-ECC1-4423-BD85-7519BAB120D6}"/>
              </a:ext>
            </a:extLst>
          </p:cNvPr>
          <p:cNvGrpSpPr/>
          <p:nvPr/>
        </p:nvGrpSpPr>
        <p:grpSpPr>
          <a:xfrm>
            <a:off x="5900624" y="986797"/>
            <a:ext cx="5760000" cy="4103118"/>
            <a:chOff x="5900624" y="986797"/>
            <a:chExt cx="5760000" cy="4103118"/>
          </a:xfrm>
        </p:grpSpPr>
        <p:pic>
          <p:nvPicPr>
            <p:cNvPr id="10" name="Picture 9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8C26B4C8-87B8-440E-842E-541E877C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0624" y="986797"/>
              <a:ext cx="5760000" cy="237860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6DA313-6AFD-4CAF-95A6-6CFAE91AF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2004" y="1887373"/>
              <a:ext cx="1267673" cy="3202542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196814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File actions: View, Download &amp; Rename files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1"/>
            <a:ext cx="5575040" cy="50368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View Files</a:t>
            </a:r>
          </a:p>
          <a:p>
            <a:r>
              <a:rPr lang="en-US" sz="1600" dirty="0"/>
              <a:t>Select the file and click the </a:t>
            </a:r>
            <a:r>
              <a:rPr lang="en-US" sz="1600" dirty="0">
                <a:solidFill>
                  <a:srgbClr val="C00000"/>
                </a:solidFill>
              </a:rPr>
              <a:t>View</a:t>
            </a:r>
            <a:r>
              <a:rPr lang="en-US" sz="1600" dirty="0"/>
              <a:t> menu option to view it online in a browser</a:t>
            </a:r>
          </a:p>
          <a:p>
            <a:r>
              <a:rPr lang="en-US" sz="1600" dirty="0">
                <a:solidFill>
                  <a:srgbClr val="C00000"/>
                </a:solidFill>
              </a:rPr>
              <a:t>Double-click </a:t>
            </a:r>
            <a:r>
              <a:rPr lang="en-US" sz="1600" dirty="0"/>
              <a:t>the file to open in </a:t>
            </a:r>
            <a:r>
              <a:rPr lang="en-US" sz="1600" dirty="0">
                <a:solidFill>
                  <a:srgbClr val="C00000"/>
                </a:solidFill>
              </a:rPr>
              <a:t>Edit </a:t>
            </a:r>
            <a:r>
              <a:rPr lang="en-US" sz="1600" dirty="0"/>
              <a:t>mode, if you have </a:t>
            </a:r>
            <a:r>
              <a:rPr lang="en-US" sz="1600" dirty="0">
                <a:solidFill>
                  <a:srgbClr val="C00000"/>
                </a:solidFill>
              </a:rPr>
              <a:t>Write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C00000"/>
                </a:solidFill>
              </a:rPr>
              <a:t>Add</a:t>
            </a:r>
            <a:r>
              <a:rPr lang="en-US" sz="1600" dirty="0"/>
              <a:t> access to a Workspace</a:t>
            </a:r>
            <a:endParaRPr lang="en-US" sz="1600" dirty="0">
              <a:solidFill>
                <a:srgbClr val="C00000"/>
              </a:solidFill>
            </a:endParaRPr>
          </a:p>
          <a:p>
            <a:pPr marL="285750" indent="-285750"/>
            <a:r>
              <a:rPr lang="en-US" sz="1600" dirty="0"/>
              <a:t>You can open the file in view mode if </a:t>
            </a:r>
          </a:p>
          <a:p>
            <a:pPr marL="742950" lvl="1" indent="-285750"/>
            <a:r>
              <a:rPr lang="en-US" sz="1600" dirty="0"/>
              <a:t>You do no have edit access to the workspace</a:t>
            </a:r>
          </a:p>
          <a:p>
            <a:pPr marL="742950" lvl="1" indent="-285750"/>
            <a:r>
              <a:rPr lang="en-US" sz="1600" dirty="0"/>
              <a:t>Selected file is not editable online using Galaxkey Collaborative features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Download Files</a:t>
            </a:r>
          </a:p>
          <a:p>
            <a:r>
              <a:rPr lang="en-US" sz="1600" dirty="0"/>
              <a:t>Select the file and click the ‘</a:t>
            </a:r>
            <a:r>
              <a:rPr lang="en-US" sz="1600" dirty="0">
                <a:solidFill>
                  <a:srgbClr val="C00000"/>
                </a:solidFill>
              </a:rPr>
              <a:t>Download</a:t>
            </a:r>
            <a:r>
              <a:rPr lang="en-US" sz="1600" dirty="0"/>
              <a:t>’ menu option to download the file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Rename Files</a:t>
            </a:r>
          </a:p>
          <a:p>
            <a:r>
              <a:rPr lang="en-US" sz="1600" dirty="0"/>
              <a:t>Select the file and click the </a:t>
            </a:r>
            <a:r>
              <a:rPr lang="en-US" sz="1600" dirty="0">
                <a:solidFill>
                  <a:srgbClr val="C00000"/>
                </a:solidFill>
              </a:rPr>
              <a:t>Rename</a:t>
            </a:r>
            <a:r>
              <a:rPr lang="en-US" sz="1600" dirty="0"/>
              <a:t> menu option to edit the file name</a:t>
            </a:r>
          </a:p>
          <a:p>
            <a:r>
              <a:rPr lang="en-US" sz="1600" dirty="0"/>
              <a:t>You can rename the files uploaded and created in the workspace</a:t>
            </a:r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26B4C8-87B8-440E-842E-541E877C5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624" y="1876143"/>
            <a:ext cx="5760000" cy="23786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63356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File Actions: Moving &amp; Copying Files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Moving Files</a:t>
            </a:r>
          </a:p>
          <a:p>
            <a:r>
              <a:rPr lang="en-US" sz="1600" dirty="0"/>
              <a:t>You can move files from one folder to other within a workspace or across workspaces</a:t>
            </a:r>
          </a:p>
          <a:p>
            <a:pPr marL="285750" indent="-285750"/>
            <a:r>
              <a:rPr lang="en-US" sz="1600" dirty="0"/>
              <a:t>Select the file to be moved and click </a:t>
            </a:r>
            <a:r>
              <a:rPr lang="en-US" sz="1600" dirty="0">
                <a:solidFill>
                  <a:srgbClr val="C00000"/>
                </a:solidFill>
              </a:rPr>
              <a:t>Move</a:t>
            </a:r>
            <a:r>
              <a:rPr lang="en-US" sz="1600" dirty="0"/>
              <a:t> button in the menu option</a:t>
            </a:r>
          </a:p>
          <a:p>
            <a:pPr marL="285750" indent="-285750"/>
            <a:r>
              <a:rPr lang="en-US" sz="1600" dirty="0"/>
              <a:t>On the folder selection dialog, select the required folder and click </a:t>
            </a:r>
            <a:r>
              <a:rPr lang="en-US" sz="1600" dirty="0">
                <a:solidFill>
                  <a:srgbClr val="C00000"/>
                </a:solidFill>
              </a:rPr>
              <a:t>OK</a:t>
            </a:r>
          </a:p>
          <a:p>
            <a:pPr marL="285750" indent="-285750"/>
            <a:r>
              <a:rPr lang="en-US" sz="1600" dirty="0"/>
              <a:t>Moved files will be deleted from the source folder ONLY IF user has </a:t>
            </a:r>
            <a:r>
              <a:rPr lang="en-US" sz="1600" dirty="0">
                <a:solidFill>
                  <a:srgbClr val="C00000"/>
                </a:solidFill>
              </a:rPr>
              <a:t>delete</a:t>
            </a:r>
            <a:r>
              <a:rPr lang="en-US" sz="1600" dirty="0"/>
              <a:t> access to the source workspace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Copying Files</a:t>
            </a:r>
          </a:p>
          <a:p>
            <a:r>
              <a:rPr lang="en-US" sz="1600" dirty="0"/>
              <a:t>You can copy files from one folder to other within a workspace or across workspaces</a:t>
            </a:r>
          </a:p>
          <a:p>
            <a:r>
              <a:rPr lang="en-US" sz="1600" dirty="0"/>
              <a:t>Select the file to be copied and click </a:t>
            </a:r>
            <a:r>
              <a:rPr lang="en-US" sz="1600" dirty="0">
                <a:solidFill>
                  <a:srgbClr val="C00000"/>
                </a:solidFill>
              </a:rPr>
              <a:t>Copy</a:t>
            </a:r>
            <a:r>
              <a:rPr lang="en-US" sz="1600" dirty="0"/>
              <a:t> button in the menu option</a:t>
            </a:r>
          </a:p>
          <a:p>
            <a:r>
              <a:rPr lang="en-US" sz="1600" dirty="0"/>
              <a:t>On the folder selection dialog, select the required folder and click </a:t>
            </a:r>
            <a:r>
              <a:rPr lang="en-US" sz="1600" dirty="0">
                <a:solidFill>
                  <a:srgbClr val="C00000"/>
                </a:solidFill>
              </a:rPr>
              <a:t>OK</a:t>
            </a:r>
            <a:endParaRPr lang="en-US" sz="1600" dirty="0"/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8D38AF-5555-4BBE-8FD6-C1C0CC5F8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624" y="1295993"/>
            <a:ext cx="5760000" cy="2025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3BEC482-FEDD-4D28-BDB7-B4712B9A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624" y="3577073"/>
            <a:ext cx="5760000" cy="201876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4266545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File Actions: Unzip Files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5F855-E16E-426B-B1AA-98F0E0616DEF}"/>
              </a:ext>
            </a:extLst>
          </p:cNvPr>
          <p:cNvGraphicFramePr>
            <a:graphicFrameLocks noGrp="1"/>
          </p:cNvGraphicFramePr>
          <p:nvPr/>
        </p:nvGraphicFramePr>
        <p:xfrm>
          <a:off x="4871019" y="539416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workspace action menu and the properties vary according to the logged in users’ access rights. The owner views all the options, based on the corporate policies.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11BEA3C9-812B-4557-8A3D-1F101B17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432582"/>
            <a:ext cx="324000" cy="324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44C7C88-77A6-4938-A52D-BD2F6141CFE9}"/>
              </a:ext>
            </a:extLst>
          </p:cNvPr>
          <p:cNvSpPr txBox="1">
            <a:spLocks/>
          </p:cNvSpPr>
          <p:nvPr/>
        </p:nvSpPr>
        <p:spPr>
          <a:xfrm>
            <a:off x="325584" y="1125922"/>
            <a:ext cx="5575040" cy="472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</a:rPr>
              <a:t>Unzip Files</a:t>
            </a:r>
          </a:p>
          <a:p>
            <a:r>
              <a:rPr lang="en-US" sz="1600" dirty="0"/>
              <a:t>You can upload compressed files (.zip) to the workspace</a:t>
            </a:r>
          </a:p>
          <a:p>
            <a:r>
              <a:rPr lang="en-US" sz="1600" dirty="0"/>
              <a:t>You can extract the contents of such folders online without the need to download.</a:t>
            </a:r>
          </a:p>
          <a:p>
            <a:pPr marL="285750" indent="-285750"/>
            <a:r>
              <a:rPr lang="en-US" sz="1600" dirty="0"/>
              <a:t>Select the file to be unzipped and click ‘Unzip’ button in the menu option</a:t>
            </a:r>
          </a:p>
          <a:p>
            <a:pPr marL="285750" indent="-285750"/>
            <a:r>
              <a:rPr lang="en-US" sz="1600" dirty="0"/>
              <a:t>A folder is created with the name, same as the zip file</a:t>
            </a:r>
          </a:p>
          <a:p>
            <a:pPr marL="285750" indent="-285750"/>
            <a:r>
              <a:rPr lang="en-US" sz="1600" dirty="0"/>
              <a:t>You will receive a status report – Success or Failure, on completion of the process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1835FF7-9F5B-4E7C-A386-05AD40106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624" y="1472743"/>
            <a:ext cx="5760000" cy="21581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97543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File Versioning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File Versioning</a:t>
            </a:r>
          </a:p>
          <a:p>
            <a:r>
              <a:rPr lang="en-US" sz="1600" dirty="0"/>
              <a:t>The version of the file is incremented in one of the following events:</a:t>
            </a:r>
          </a:p>
          <a:p>
            <a:pPr marL="742950" lvl="1" indent="-285750"/>
            <a:r>
              <a:rPr lang="en-US" sz="1600" dirty="0"/>
              <a:t>File opened in edit mode by one or more members</a:t>
            </a:r>
          </a:p>
          <a:p>
            <a:pPr marL="742950" lvl="1" indent="-285750"/>
            <a:r>
              <a:rPr lang="en-US" sz="1600" dirty="0"/>
              <a:t>Another file with same name is uploaded to the folder</a:t>
            </a:r>
          </a:p>
          <a:p>
            <a:pPr marL="742950" lvl="1" indent="-285750"/>
            <a:r>
              <a:rPr lang="en-US" sz="1600" dirty="0"/>
              <a:t>As per your corporate configuration, a fixed number of older versions are stored for future access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View Version Details</a:t>
            </a:r>
          </a:p>
          <a:p>
            <a:r>
              <a:rPr lang="en-US" sz="1600" dirty="0"/>
              <a:t>The right-hand properties pane displays a detailed audit of the version changes under two tabs</a:t>
            </a:r>
          </a:p>
          <a:p>
            <a:pPr marL="742950" lvl="1" indent="-285750"/>
            <a:r>
              <a:rPr lang="en-US" sz="1600" dirty="0"/>
              <a:t>Events</a:t>
            </a:r>
          </a:p>
          <a:p>
            <a:pPr marL="742950" lvl="1" indent="-285750"/>
            <a:r>
              <a:rPr lang="en-US" sz="1600" dirty="0"/>
              <a:t>History: You can access a file of one of the previous versions using the view option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705F855-E16E-426B-B1AA-98F0E0616DEF}"/>
              </a:ext>
            </a:extLst>
          </p:cNvPr>
          <p:cNvGraphicFramePr>
            <a:graphicFrameLocks noGrp="1"/>
          </p:cNvGraphicFramePr>
          <p:nvPr/>
        </p:nvGraphicFramePr>
        <p:xfrm>
          <a:off x="4871019" y="539416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workspace action menu and the properties vary according to the logged in users’ access rights. The owner views all the options, based on the corporate policies.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6" name="Graphic 5" descr="Warning">
            <a:extLst>
              <a:ext uri="{FF2B5EF4-FFF2-40B4-BE49-F238E27FC236}">
                <a16:creationId xmlns:a16="http://schemas.microsoft.com/office/drawing/2014/main" id="{11BEA3C9-812B-4557-8A3D-1F101B17A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432582"/>
            <a:ext cx="324000" cy="324000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2EAE680-EE97-44AF-B2F5-BBD5295A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624" y="1692795"/>
            <a:ext cx="5760000" cy="23496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1830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0B009F-DA3C-7F4C-B0FC-1E569BF22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3314E-3563-B94F-B0D2-E963D4164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Galaxkey Workspace</a:t>
            </a:r>
          </a:p>
          <a:p>
            <a:pPr lvl="1"/>
            <a:r>
              <a:rPr lang="en-US" dirty="0"/>
              <a:t>Secure online file sharing and collaboration platform</a:t>
            </a:r>
          </a:p>
          <a:p>
            <a:pPr lvl="1"/>
            <a:r>
              <a:rPr lang="en-US" dirty="0"/>
              <a:t>Secure and highly configurable by design</a:t>
            </a:r>
          </a:p>
          <a:p>
            <a:pPr lvl="1"/>
            <a:r>
              <a:rPr lang="en-GB" dirty="0"/>
              <a:t>Security Features:</a:t>
            </a:r>
          </a:p>
          <a:p>
            <a:pPr lvl="2"/>
            <a:r>
              <a:rPr lang="en-GB" dirty="0"/>
              <a:t>User Access Control</a:t>
            </a:r>
          </a:p>
          <a:p>
            <a:pPr lvl="2"/>
            <a:r>
              <a:rPr lang="en-GB" dirty="0"/>
              <a:t>Secure Storage of files on server</a:t>
            </a:r>
          </a:p>
          <a:p>
            <a:pPr lvl="2"/>
            <a:r>
              <a:rPr lang="en-GB" dirty="0"/>
              <a:t>Geographical restrictions</a:t>
            </a:r>
            <a:endParaRPr lang="en-US" dirty="0"/>
          </a:p>
          <a:p>
            <a:pPr lvl="1"/>
            <a:r>
              <a:rPr lang="en-GB" dirty="0"/>
              <a:t>Configurable Features:</a:t>
            </a:r>
          </a:p>
          <a:p>
            <a:pPr lvl="2"/>
            <a:r>
              <a:rPr lang="en-GB" dirty="0"/>
              <a:t>File size limit</a:t>
            </a:r>
          </a:p>
          <a:p>
            <a:pPr lvl="2"/>
            <a:r>
              <a:rPr lang="en-GB" dirty="0"/>
              <a:t>File types </a:t>
            </a:r>
          </a:p>
          <a:p>
            <a:pPr lvl="2"/>
            <a:r>
              <a:rPr lang="en-GB" dirty="0"/>
              <a:t>Retention policies</a:t>
            </a:r>
          </a:p>
          <a:p>
            <a:pPr lvl="2"/>
            <a:r>
              <a:rPr lang="en-GB" dirty="0"/>
              <a:t>Notifications and templates thereof</a:t>
            </a:r>
          </a:p>
          <a:p>
            <a:pPr lvl="2"/>
            <a:r>
              <a:rPr lang="en-US" dirty="0"/>
              <a:t>Additional security features</a:t>
            </a:r>
          </a:p>
          <a:p>
            <a:pPr lvl="1"/>
            <a:r>
              <a:rPr lang="en-US" dirty="0"/>
              <a:t>Auto-versioning of files</a:t>
            </a:r>
          </a:p>
          <a:p>
            <a:pPr lvl="1"/>
            <a:r>
              <a:rPr lang="en-US" dirty="0"/>
              <a:t>GDPR compliant</a:t>
            </a:r>
          </a:p>
        </p:txBody>
      </p:sp>
    </p:spTree>
    <p:extLst>
      <p:ext uri="{BB962C8B-B14F-4D97-AF65-F5344CB8AC3E}">
        <p14:creationId xmlns:p14="http://schemas.microsoft.com/office/powerpoint/2010/main" val="351667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Creating Files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5F15C8D-5511-4D31-B688-6B53322106F8}"/>
              </a:ext>
            </a:extLst>
          </p:cNvPr>
          <p:cNvSpPr txBox="1">
            <a:spLocks/>
          </p:cNvSpPr>
          <p:nvPr/>
        </p:nvSpPr>
        <p:spPr>
          <a:xfrm>
            <a:off x="325584" y="1125922"/>
            <a:ext cx="5575040" cy="4725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C00000"/>
                </a:solidFill>
              </a:rPr>
              <a:t>Creating Files online</a:t>
            </a:r>
          </a:p>
          <a:p>
            <a:r>
              <a:rPr lang="en-US" sz="1600" dirty="0"/>
              <a:t>Click the ‘</a:t>
            </a:r>
            <a:r>
              <a:rPr lang="en-US" sz="1600" dirty="0">
                <a:solidFill>
                  <a:srgbClr val="C00000"/>
                </a:solidFill>
              </a:rPr>
              <a:t>Create file</a:t>
            </a:r>
            <a:r>
              <a:rPr lang="en-US" sz="1600" dirty="0"/>
              <a:t>’ menu option from the top menu-bar or the context menu</a:t>
            </a:r>
          </a:p>
          <a:p>
            <a:r>
              <a:rPr lang="en-US" sz="1600" dirty="0"/>
              <a:t>Select one of the three types of files – Word (.docx), Excel (.xlsx) and </a:t>
            </a:r>
            <a:r>
              <a:rPr lang="en-US" sz="1600" dirty="0" err="1"/>
              <a:t>powerpoint</a:t>
            </a:r>
            <a:r>
              <a:rPr lang="en-US" sz="1600" dirty="0"/>
              <a:t> (.pptx)</a:t>
            </a:r>
          </a:p>
          <a:p>
            <a:r>
              <a:rPr lang="en-US" sz="1600" dirty="0"/>
              <a:t>After adding the required content to the file, use the close button to return to the workspace listing.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C00000"/>
                </a:solidFill>
              </a:rPr>
              <a:t>Rename Files</a:t>
            </a:r>
          </a:p>
          <a:p>
            <a:r>
              <a:rPr lang="en-US" sz="1600" dirty="0"/>
              <a:t>The files created online are created as ‘New &lt;Document&gt;’</a:t>
            </a:r>
          </a:p>
          <a:p>
            <a:r>
              <a:rPr lang="en-US" sz="1600" dirty="0"/>
              <a:t>Select the file and click the Rename menu option to edit the file name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AB5AF6-0D48-419B-BA0F-07F82032B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624" y="1125922"/>
            <a:ext cx="5760000" cy="25108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30290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Edit Files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125922"/>
            <a:ext cx="5575040" cy="4725444"/>
          </a:xfrm>
        </p:spPr>
        <p:txBody>
          <a:bodyPr>
            <a:noAutofit/>
          </a:bodyPr>
          <a:lstStyle/>
          <a:p>
            <a:r>
              <a:rPr lang="en-US" sz="1600" dirty="0"/>
              <a:t>You can edit office files (.docx, .xlsx or .pptx) online using the Galaxkey Collaboration feature</a:t>
            </a:r>
          </a:p>
          <a:p>
            <a:pPr marL="285750" indent="-285750"/>
            <a:r>
              <a:rPr lang="en-US" sz="1600" dirty="0"/>
              <a:t>Files created on the workspace and uploaded; both can be edited online</a:t>
            </a:r>
          </a:p>
          <a:p>
            <a:pPr marL="285750" indent="-285750"/>
            <a:r>
              <a:rPr lang="en-US" sz="1600" dirty="0"/>
              <a:t>To open a file in edit mode;</a:t>
            </a:r>
          </a:p>
          <a:p>
            <a:pPr marL="742950" lvl="1" indent="-285750"/>
            <a:r>
              <a:rPr lang="en-US" sz="1600" dirty="0"/>
              <a:t>Double click the file</a:t>
            </a:r>
          </a:p>
          <a:p>
            <a:pPr marL="742950" lvl="1" indent="-285750"/>
            <a:r>
              <a:rPr lang="en-US" sz="1600" dirty="0"/>
              <a:t>Select the file and click Edit option in the menu bar or context menu</a:t>
            </a:r>
          </a:p>
          <a:p>
            <a:pPr marL="285750" indent="-285750"/>
            <a:r>
              <a:rPr lang="en-US" sz="1600" dirty="0"/>
              <a:t>Galaxkey allows simultaneous editing by more than one member. </a:t>
            </a:r>
          </a:p>
          <a:p>
            <a:pPr marL="285750" indent="-285750"/>
            <a:r>
              <a:rPr lang="en-US" sz="1600" dirty="0"/>
              <a:t>Both members have the visibility to the changes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191A72A-4F8B-4C36-8B13-16112E5A0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02" b="6751"/>
          <a:stretch/>
        </p:blipFill>
        <p:spPr>
          <a:xfrm>
            <a:off x="5900624" y="884970"/>
            <a:ext cx="5760000" cy="3068876"/>
          </a:xfrm>
          <a:prstGeom prst="rect">
            <a:avLst/>
          </a:prstGeom>
        </p:spPr>
      </p:pic>
      <p:pic>
        <p:nvPicPr>
          <p:cNvPr id="12" name="Picture 11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EA9E11B7-8C48-4CEA-B476-48C6640EBE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44" b="6709"/>
          <a:stretch/>
        </p:blipFill>
        <p:spPr>
          <a:xfrm>
            <a:off x="5900624" y="3034707"/>
            <a:ext cx="5760000" cy="30688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E02A73-9CBD-428E-B52C-633C63C62266}"/>
              </a:ext>
            </a:extLst>
          </p:cNvPr>
          <p:cNvCxnSpPr>
            <a:cxnSpLocks/>
          </p:cNvCxnSpPr>
          <p:nvPr/>
        </p:nvCxnSpPr>
        <p:spPr>
          <a:xfrm>
            <a:off x="7751965" y="1307024"/>
            <a:ext cx="0" cy="17276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7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E1FD-5C54-BA4B-8139-28EF1783D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 anchor="ctr">
            <a:normAutofit/>
          </a:bodyPr>
          <a:lstStyle/>
          <a:p>
            <a:r>
              <a:rPr lang="en-US" dirty="0"/>
              <a:t>Workspace: Roles</a:t>
            </a:r>
          </a:p>
        </p:txBody>
      </p:sp>
      <p:pic>
        <p:nvPicPr>
          <p:cNvPr id="4" name="Graphic 3" descr="Female Profile">
            <a:extLst>
              <a:ext uri="{FF2B5EF4-FFF2-40B4-BE49-F238E27FC236}">
                <a16:creationId xmlns:a16="http://schemas.microsoft.com/office/drawing/2014/main" id="{4FE546D3-8D58-4826-86C2-B2FC55A452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100" y="1245229"/>
            <a:ext cx="914400" cy="914400"/>
          </a:xfrm>
          <a:prstGeom prst="rect">
            <a:avLst/>
          </a:prstGeom>
        </p:spPr>
      </p:pic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id="{EF764CD5-0D62-40B4-BF39-1C6914A0F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5174" y="2898143"/>
            <a:ext cx="914400" cy="914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4AF768-F619-4DBD-A394-A079471A9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0845" y="2257001"/>
            <a:ext cx="5872169" cy="3028981"/>
          </a:xfrm>
        </p:spPr>
        <p:txBody>
          <a:bodyPr>
            <a:normAutofit/>
          </a:bodyPr>
          <a:lstStyle/>
          <a:p>
            <a:r>
              <a:rPr lang="en-US" sz="1600" b="1" dirty="0"/>
              <a:t>Owner</a:t>
            </a:r>
            <a:r>
              <a:rPr lang="en-US" sz="1600" dirty="0"/>
              <a:t>: Galaxkey registered user who creates workspace. </a:t>
            </a:r>
          </a:p>
          <a:p>
            <a:r>
              <a:rPr lang="en-US" sz="1600" b="1" dirty="0"/>
              <a:t>Member</a:t>
            </a:r>
            <a:r>
              <a:rPr lang="en-US" sz="1600" dirty="0"/>
              <a:t>: Galaxkey registered user who can access the workspace. Members can be users from the same corporate, other corporate or individual (free/subscribed)</a:t>
            </a:r>
          </a:p>
          <a:p>
            <a:r>
              <a:rPr lang="en-US" sz="1600" b="1" dirty="0"/>
              <a:t>Reviewer</a:t>
            </a:r>
            <a:r>
              <a:rPr lang="en-US" sz="1600" dirty="0"/>
              <a:t>: Galaxkey registered user who can access file marked for review. Reviewers, like members, can be corporate or individual users (free/subscribed)</a:t>
            </a:r>
          </a:p>
          <a:p>
            <a:r>
              <a:rPr lang="en-US" sz="1600" b="1" dirty="0"/>
              <a:t>Administrator</a:t>
            </a:r>
            <a:r>
              <a:rPr lang="en-US" sz="1600" dirty="0"/>
              <a:t>: Galaxkey corporate administrator who can manage workspaces across all the domains of the organization.</a:t>
            </a:r>
            <a:endParaRPr lang="en-GB" sz="16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0E58DC-FF2F-4CF8-A170-68187B3469BE}"/>
              </a:ext>
            </a:extLst>
          </p:cNvPr>
          <p:cNvCxnSpPr>
            <a:cxnSpLocks/>
          </p:cNvCxnSpPr>
          <p:nvPr/>
        </p:nvCxnSpPr>
        <p:spPr>
          <a:xfrm>
            <a:off x="8874691" y="2156793"/>
            <a:ext cx="0" cy="8494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1E84E3-4AE9-4DA3-B4E2-48B184C9C57D}"/>
              </a:ext>
            </a:extLst>
          </p:cNvPr>
          <p:cNvSpPr txBox="1"/>
          <p:nvPr/>
        </p:nvSpPr>
        <p:spPr>
          <a:xfrm>
            <a:off x="5756658" y="1670308"/>
            <a:ext cx="171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Corporate Administrator</a:t>
            </a:r>
            <a:endParaRPr lang="en-GB" sz="1400" dirty="0"/>
          </a:p>
        </p:txBody>
      </p:sp>
      <p:pic>
        <p:nvPicPr>
          <p:cNvPr id="14" name="Graphic 13" descr="Programmer">
            <a:extLst>
              <a:ext uri="{FF2B5EF4-FFF2-40B4-BE49-F238E27FC236}">
                <a16:creationId xmlns:a16="http://schemas.microsoft.com/office/drawing/2014/main" id="{F2D4F5DA-CF7D-4F00-A250-9E1F302F6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793181"/>
            <a:ext cx="914400" cy="914400"/>
          </a:xfrm>
          <a:prstGeom prst="rect">
            <a:avLst/>
          </a:prstGeom>
        </p:spPr>
      </p:pic>
      <p:pic>
        <p:nvPicPr>
          <p:cNvPr id="16" name="Graphic 15" descr="Target Audience">
            <a:extLst>
              <a:ext uri="{FF2B5EF4-FFF2-40B4-BE49-F238E27FC236}">
                <a16:creationId xmlns:a16="http://schemas.microsoft.com/office/drawing/2014/main" id="{20097CDE-F6AE-482A-8C2A-A154C74B2C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5328" y="1236465"/>
            <a:ext cx="914400" cy="9144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20B07E1-AB7F-45CA-9E9C-0173F816FF7A}"/>
              </a:ext>
            </a:extLst>
          </p:cNvPr>
          <p:cNvCxnSpPr>
            <a:cxnSpLocks/>
          </p:cNvCxnSpPr>
          <p:nvPr/>
        </p:nvCxnSpPr>
        <p:spPr>
          <a:xfrm>
            <a:off x="7007046" y="1420687"/>
            <a:ext cx="1392700" cy="3706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0D1332-2620-45E5-93E2-C2B404235074}"/>
              </a:ext>
            </a:extLst>
          </p:cNvPr>
          <p:cNvSpPr txBox="1"/>
          <p:nvPr/>
        </p:nvSpPr>
        <p:spPr>
          <a:xfrm>
            <a:off x="6962665" y="981071"/>
            <a:ext cx="17116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Configure workspace &amp; Manage access to workspace</a:t>
            </a:r>
            <a:endParaRPr lang="en-GB" sz="11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A521A7-6E0D-456E-A9C3-292FD0D8A40B}"/>
              </a:ext>
            </a:extLst>
          </p:cNvPr>
          <p:cNvSpPr txBox="1"/>
          <p:nvPr/>
        </p:nvSpPr>
        <p:spPr>
          <a:xfrm>
            <a:off x="8810196" y="2228804"/>
            <a:ext cx="17116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Create, Share workspace &amp; Manage access to workspace</a:t>
            </a:r>
            <a:endParaRPr lang="en-GB" sz="11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41BDAD4-1CD2-4D3E-9951-F2FA0316E7E7}"/>
              </a:ext>
            </a:extLst>
          </p:cNvPr>
          <p:cNvCxnSpPr>
            <a:cxnSpLocks/>
          </p:cNvCxnSpPr>
          <p:nvPr/>
        </p:nvCxnSpPr>
        <p:spPr>
          <a:xfrm>
            <a:off x="8874691" y="3799790"/>
            <a:ext cx="0" cy="3337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8864C1-B51F-4AD5-86F4-02382AD31CB0}"/>
              </a:ext>
            </a:extLst>
          </p:cNvPr>
          <p:cNvCxnSpPr>
            <a:cxnSpLocks/>
          </p:cNvCxnSpPr>
          <p:nvPr/>
        </p:nvCxnSpPr>
        <p:spPr>
          <a:xfrm>
            <a:off x="6789108" y="4171167"/>
            <a:ext cx="4260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915FED-F6E8-416F-9702-17CEA917B985}"/>
              </a:ext>
            </a:extLst>
          </p:cNvPr>
          <p:cNvSpPr txBox="1"/>
          <p:nvPr/>
        </p:nvSpPr>
        <p:spPr>
          <a:xfrm>
            <a:off x="8738446" y="3808064"/>
            <a:ext cx="9275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Functions</a:t>
            </a:r>
            <a:endParaRPr lang="en-GB" sz="11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78B3F7-96B4-4DA2-B36B-B397E69AC64E}"/>
              </a:ext>
            </a:extLst>
          </p:cNvPr>
          <p:cNvSpPr/>
          <p:nvPr/>
        </p:nvSpPr>
        <p:spPr>
          <a:xfrm>
            <a:off x="6210411" y="4398654"/>
            <a:ext cx="1029633" cy="523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Access files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3EF2973-994F-4457-B83A-6FB8296564CF}"/>
              </a:ext>
            </a:extLst>
          </p:cNvPr>
          <p:cNvSpPr/>
          <p:nvPr/>
        </p:nvSpPr>
        <p:spPr>
          <a:xfrm>
            <a:off x="7356544" y="4412727"/>
            <a:ext cx="1029633" cy="523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Share files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EEE607-40E7-4CAB-83D5-6380C6B938BD}"/>
              </a:ext>
            </a:extLst>
          </p:cNvPr>
          <p:cNvSpPr/>
          <p:nvPr/>
        </p:nvSpPr>
        <p:spPr>
          <a:xfrm>
            <a:off x="8505174" y="4398654"/>
            <a:ext cx="1029633" cy="523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Edit files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789267-2207-4176-8733-493A38E19CDB}"/>
              </a:ext>
            </a:extLst>
          </p:cNvPr>
          <p:cNvSpPr/>
          <p:nvPr/>
        </p:nvSpPr>
        <p:spPr>
          <a:xfrm>
            <a:off x="10785748" y="4412727"/>
            <a:ext cx="1029633" cy="523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Delete files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D8FC3F3-2A67-496D-84B8-53EB0683EDEF}"/>
              </a:ext>
            </a:extLst>
          </p:cNvPr>
          <p:cNvSpPr/>
          <p:nvPr/>
        </p:nvSpPr>
        <p:spPr>
          <a:xfrm>
            <a:off x="9613729" y="4403466"/>
            <a:ext cx="1029633" cy="5231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Copy/Move files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E0AAA1-F7B5-4719-B938-8BE826B9CE1C}"/>
              </a:ext>
            </a:extLst>
          </p:cNvPr>
          <p:cNvCxnSpPr>
            <a:cxnSpLocks/>
          </p:cNvCxnSpPr>
          <p:nvPr/>
        </p:nvCxnSpPr>
        <p:spPr>
          <a:xfrm>
            <a:off x="6784933" y="4171167"/>
            <a:ext cx="4175" cy="241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BAA937F-5CE5-48DA-AD80-0687CEB48D0A}"/>
              </a:ext>
            </a:extLst>
          </p:cNvPr>
          <p:cNvCxnSpPr>
            <a:cxnSpLocks/>
          </p:cNvCxnSpPr>
          <p:nvPr/>
        </p:nvCxnSpPr>
        <p:spPr>
          <a:xfrm>
            <a:off x="7896207" y="4171167"/>
            <a:ext cx="4175" cy="241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C793087-0032-49C7-B958-994F28206948}"/>
              </a:ext>
            </a:extLst>
          </p:cNvPr>
          <p:cNvCxnSpPr>
            <a:cxnSpLocks/>
          </p:cNvCxnSpPr>
          <p:nvPr/>
        </p:nvCxnSpPr>
        <p:spPr>
          <a:xfrm>
            <a:off x="8915401" y="4198369"/>
            <a:ext cx="4175" cy="241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0968047-090F-46BD-A650-38C11F8E7A0E}"/>
              </a:ext>
            </a:extLst>
          </p:cNvPr>
          <p:cNvCxnSpPr>
            <a:cxnSpLocks/>
          </p:cNvCxnSpPr>
          <p:nvPr/>
        </p:nvCxnSpPr>
        <p:spPr>
          <a:xfrm>
            <a:off x="10147128" y="4190143"/>
            <a:ext cx="4175" cy="241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8801913-7F93-4DC9-A73D-3C77363210A6}"/>
              </a:ext>
            </a:extLst>
          </p:cNvPr>
          <p:cNvCxnSpPr>
            <a:cxnSpLocks/>
          </p:cNvCxnSpPr>
          <p:nvPr/>
        </p:nvCxnSpPr>
        <p:spPr>
          <a:xfrm>
            <a:off x="11035433" y="4161906"/>
            <a:ext cx="4175" cy="241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E50EED9-0A34-4AC4-A967-76C3EAF240BF}"/>
              </a:ext>
            </a:extLst>
          </p:cNvPr>
          <p:cNvCxnSpPr>
            <a:cxnSpLocks/>
          </p:cNvCxnSpPr>
          <p:nvPr/>
        </p:nvCxnSpPr>
        <p:spPr>
          <a:xfrm flipH="1">
            <a:off x="7703396" y="2193528"/>
            <a:ext cx="776488" cy="181480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C8F8C21D-1BAB-4ECC-98E6-E2A7EEFBF981}"/>
              </a:ext>
            </a:extLst>
          </p:cNvPr>
          <p:cNvSpPr txBox="1"/>
          <p:nvPr/>
        </p:nvSpPr>
        <p:spPr>
          <a:xfrm>
            <a:off x="6962665" y="2867423"/>
            <a:ext cx="1711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Functions</a:t>
            </a:r>
            <a:endParaRPr lang="en-GB" sz="11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4AC8673-435F-4FA5-B012-720987B4833D}"/>
              </a:ext>
            </a:extLst>
          </p:cNvPr>
          <p:cNvCxnSpPr>
            <a:cxnSpLocks/>
          </p:cNvCxnSpPr>
          <p:nvPr/>
        </p:nvCxnSpPr>
        <p:spPr>
          <a:xfrm>
            <a:off x="9372746" y="1629857"/>
            <a:ext cx="974736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B52007C-CD8D-4974-9A96-FC032E8726BA}"/>
              </a:ext>
            </a:extLst>
          </p:cNvPr>
          <p:cNvSpPr txBox="1"/>
          <p:nvPr/>
        </p:nvSpPr>
        <p:spPr>
          <a:xfrm>
            <a:off x="8018886" y="1934072"/>
            <a:ext cx="171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Workspace Owner</a:t>
            </a:r>
            <a:endParaRPr lang="en-GB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5F101-0A34-47A8-9298-0C353BCCE44F}"/>
              </a:ext>
            </a:extLst>
          </p:cNvPr>
          <p:cNvSpPr txBox="1"/>
          <p:nvPr/>
        </p:nvSpPr>
        <p:spPr>
          <a:xfrm>
            <a:off x="10252332" y="1911435"/>
            <a:ext cx="171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Reviewer</a:t>
            </a:r>
            <a:endParaRPr lang="en-GB" sz="14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D83358-BA03-4537-B648-6803BF6DC362}"/>
              </a:ext>
            </a:extLst>
          </p:cNvPr>
          <p:cNvSpPr txBox="1"/>
          <p:nvPr/>
        </p:nvSpPr>
        <p:spPr>
          <a:xfrm>
            <a:off x="8048343" y="3525701"/>
            <a:ext cx="1711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Members</a:t>
            </a:r>
            <a:endParaRPr lang="en-GB" sz="14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0BA879E-B792-465F-B91F-6B7FE8838746}"/>
              </a:ext>
            </a:extLst>
          </p:cNvPr>
          <p:cNvCxnSpPr>
            <a:cxnSpLocks/>
          </p:cNvCxnSpPr>
          <p:nvPr/>
        </p:nvCxnSpPr>
        <p:spPr>
          <a:xfrm flipH="1">
            <a:off x="9376487" y="1753124"/>
            <a:ext cx="90462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B76B09F-5EC7-4087-A47F-8BD8B420EE1D}"/>
              </a:ext>
            </a:extLst>
          </p:cNvPr>
          <p:cNvSpPr txBox="1"/>
          <p:nvPr/>
        </p:nvSpPr>
        <p:spPr>
          <a:xfrm>
            <a:off x="8962596" y="1228416"/>
            <a:ext cx="1711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Assign files for review – shared by members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2493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43" y="117683"/>
            <a:ext cx="11973340" cy="654393"/>
          </a:xfrm>
        </p:spPr>
        <p:txBody>
          <a:bodyPr anchor="ctr">
            <a:normAutofit/>
          </a:bodyPr>
          <a:lstStyle/>
          <a:p>
            <a:r>
              <a:rPr lang="en-US" dirty="0"/>
              <a:t>Workspace: Authentication and Listing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644" y="914407"/>
            <a:ext cx="4885242" cy="503395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Workspace only set-up: Galaxkey will redirect you to the Workspace listing after logon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Workspace and Email set-up: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Log on to the Galaxkey Manager and navigate to Workspace menu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From the list of accessible workspaces, click on appropriate workspace to view the workspace listing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see all workspaces accessible to you grouped by the owner of the workspace.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red icon in the left-hand menu or list is your own identity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view the workspaces shared with you,</a:t>
            </a:r>
          </a:p>
          <a:p>
            <a:pPr marL="742950" lvl="1" indent="-285750"/>
            <a:r>
              <a:rPr lang="en-US" sz="1600" dirty="0"/>
              <a:t> Expand the folder in the left-hand menu OR</a:t>
            </a:r>
          </a:p>
          <a:p>
            <a:pPr marL="742950" lvl="1" indent="-285750"/>
            <a:r>
              <a:rPr lang="en-US" sz="1600" dirty="0"/>
              <a:t>Select the owners name to view in right-hand pane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By default, the right-hand pane shows the files and folder in </a:t>
            </a:r>
            <a:r>
              <a:rPr lang="en-US" sz="1600" b="1" dirty="0"/>
              <a:t>details</a:t>
            </a:r>
            <a:r>
              <a:rPr lang="en-US" sz="1600" dirty="0"/>
              <a:t> view. You can change this to the </a:t>
            </a:r>
            <a:r>
              <a:rPr lang="en-US" sz="1600" b="1" dirty="0"/>
              <a:t>thumbnail</a:t>
            </a:r>
            <a:r>
              <a:rPr lang="en-US" sz="1600" dirty="0"/>
              <a:t> view.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11DCFFC-3391-4FEF-B393-C61D43FF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763" y="1030815"/>
            <a:ext cx="5760000" cy="1670399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646CBC1-1B31-49E8-B350-9A5A95AA2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763" y="3118624"/>
            <a:ext cx="5760000" cy="207632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70981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Creating Workspace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5" y="1249471"/>
            <a:ext cx="3932238" cy="448745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C00000"/>
                </a:solidFill>
              </a:rPr>
              <a:t>Create Workspace</a:t>
            </a:r>
            <a:r>
              <a:rPr lang="en-US" sz="1600" dirty="0"/>
              <a:t> button is enabled on top of the page when you select your identity in the left-hand menu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Create Workspace to open the </a:t>
            </a:r>
            <a:r>
              <a:rPr lang="en-US" sz="1600" dirty="0">
                <a:solidFill>
                  <a:srgbClr val="C00000"/>
                </a:solidFill>
              </a:rPr>
              <a:t>Workspace Configuration</a:t>
            </a:r>
            <a:r>
              <a:rPr lang="en-US" sz="1600" dirty="0"/>
              <a:t> form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Enter the </a:t>
            </a:r>
            <a:r>
              <a:rPr lang="en-US" sz="1600" dirty="0">
                <a:solidFill>
                  <a:srgbClr val="C00000"/>
                </a:solidFill>
              </a:rPr>
              <a:t>Name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C00000"/>
                </a:solidFill>
              </a:rPr>
              <a:t>Description</a:t>
            </a:r>
            <a:r>
              <a:rPr lang="en-US" sz="1600" dirty="0"/>
              <a:t> and click </a:t>
            </a:r>
            <a:r>
              <a:rPr lang="en-US" sz="1600" dirty="0">
                <a:solidFill>
                  <a:srgbClr val="C00000"/>
                </a:solidFill>
              </a:rPr>
              <a:t>Save</a:t>
            </a:r>
            <a:r>
              <a:rPr lang="en-US" sz="1600" dirty="0"/>
              <a:t> to create a workspace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Such workspace is accessible to the owner only and thus, is deemed as private workspace</a:t>
            </a:r>
          </a:p>
          <a:p>
            <a:pPr marL="285750" indent="-285750"/>
            <a:r>
              <a:rPr lang="en-US" sz="1600" dirty="0"/>
              <a:t>To create a shared workspace, you must </a:t>
            </a:r>
          </a:p>
          <a:p>
            <a:pPr marL="742950" lvl="1" indent="-285750"/>
            <a:r>
              <a:rPr lang="en-US" sz="1600" dirty="0"/>
              <a:t>Add members </a:t>
            </a:r>
          </a:p>
          <a:p>
            <a:pPr marL="742950" lvl="1" indent="-285750"/>
            <a:r>
              <a:rPr lang="en-US" sz="1600" dirty="0"/>
              <a:t>Assign attributes</a:t>
            </a:r>
            <a:endParaRPr lang="en-US" sz="1200" dirty="0"/>
          </a:p>
          <a:p>
            <a:pPr marL="285750" indent="-285750"/>
            <a:r>
              <a:rPr lang="en-US" sz="1600" dirty="0"/>
              <a:t>These are explained in detail in the following sections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8445A5E-50F8-4161-A3D1-CC76BE8E9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562098"/>
              </p:ext>
            </p:extLst>
          </p:nvPr>
        </p:nvGraphicFramePr>
        <p:xfrm>
          <a:off x="4871019" y="5782472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options available on the Workspace Configuration form vary according to the Corporate Configurations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10" name="Graphic 9" descr="Warning">
            <a:extLst>
              <a:ext uri="{FF2B5EF4-FFF2-40B4-BE49-F238E27FC236}">
                <a16:creationId xmlns:a16="http://schemas.microsoft.com/office/drawing/2014/main" id="{3B27E214-5EAD-47DE-90E8-7074ADED7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820888"/>
            <a:ext cx="324000" cy="324000"/>
          </a:xfrm>
          <a:prstGeom prst="rect">
            <a:avLst/>
          </a:prstGeom>
        </p:spPr>
      </p:pic>
      <p:pic>
        <p:nvPicPr>
          <p:cNvPr id="13" name="Content Placeholder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ED1A8F4-EC4B-45D1-BA83-F121894E2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6042"/>
          <a:stretch/>
        </p:blipFill>
        <p:spPr>
          <a:xfrm>
            <a:off x="4492008" y="881374"/>
            <a:ext cx="5760000" cy="2964117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298D74-8480-4D29-A8BF-7B83C10C1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095" y="1893560"/>
            <a:ext cx="5760000" cy="36930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07E033-620B-4EDC-AE49-3EC3D62CE0EF}"/>
              </a:ext>
            </a:extLst>
          </p:cNvPr>
          <p:cNvSpPr/>
          <p:nvPr/>
        </p:nvSpPr>
        <p:spPr>
          <a:xfrm>
            <a:off x="5624186" y="1102290"/>
            <a:ext cx="713984" cy="2192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B355B7E-5003-4CED-988F-A2CB55D11947}"/>
              </a:ext>
            </a:extLst>
          </p:cNvPr>
          <p:cNvCxnSpPr>
            <a:cxnSpLocks/>
          </p:cNvCxnSpPr>
          <p:nvPr/>
        </p:nvCxnSpPr>
        <p:spPr>
          <a:xfrm>
            <a:off x="6212910" y="1338574"/>
            <a:ext cx="0" cy="5549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886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Creating Workspace: Add Members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249471"/>
            <a:ext cx="4384201" cy="472544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Click the </a:t>
            </a:r>
            <a:r>
              <a:rPr lang="en-US" sz="1600" dirty="0">
                <a:solidFill>
                  <a:srgbClr val="C00000"/>
                </a:solidFill>
              </a:rPr>
              <a:t>New</a:t>
            </a:r>
            <a:r>
              <a:rPr lang="en-US" sz="1600" dirty="0"/>
              <a:t> button in the </a:t>
            </a:r>
            <a:r>
              <a:rPr lang="en-US" sz="1600" dirty="0">
                <a:solidFill>
                  <a:srgbClr val="C00000"/>
                </a:solidFill>
              </a:rPr>
              <a:t>Members and access rights</a:t>
            </a:r>
            <a:r>
              <a:rPr lang="en-US" sz="1600" dirty="0"/>
              <a:t>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form has four sections </a:t>
            </a:r>
          </a:p>
          <a:p>
            <a:pPr marL="742950" lvl="1" indent="-285750"/>
            <a:r>
              <a:rPr lang="en-US" sz="1600" dirty="0"/>
              <a:t>Member Information</a:t>
            </a:r>
          </a:p>
          <a:p>
            <a:pPr marL="742950" lvl="1" indent="-285750"/>
            <a:r>
              <a:rPr lang="en-US" sz="1600" dirty="0"/>
              <a:t>File Access Rights</a:t>
            </a:r>
          </a:p>
          <a:p>
            <a:pPr marL="742950" lvl="1" indent="-285750"/>
            <a:r>
              <a:rPr lang="en-US" sz="1600" dirty="0"/>
              <a:t>Reviewer Rights</a:t>
            </a:r>
          </a:p>
          <a:p>
            <a:pPr marL="742950" lvl="1" indent="-285750"/>
            <a:r>
              <a:rPr lang="en-US" sz="1600" dirty="0"/>
              <a:t>Administrative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dirty="0">
                <a:solidFill>
                  <a:srgbClr val="C00000"/>
                </a:solidFill>
              </a:rPr>
              <a:t>Member Information</a:t>
            </a:r>
            <a:r>
              <a:rPr lang="en-US" sz="1600" dirty="0"/>
              <a:t> and </a:t>
            </a:r>
            <a:r>
              <a:rPr lang="en-US" sz="1600" dirty="0">
                <a:solidFill>
                  <a:srgbClr val="C00000"/>
                </a:solidFill>
              </a:rPr>
              <a:t>File Access rights</a:t>
            </a:r>
            <a:r>
              <a:rPr lang="en-US" sz="1600" dirty="0"/>
              <a:t> sections are mandatory</a:t>
            </a:r>
          </a:p>
          <a:p>
            <a:pPr marL="285750" indent="-285750"/>
            <a:r>
              <a:rPr lang="en-US" sz="1600" dirty="0"/>
              <a:t>The </a:t>
            </a:r>
            <a:r>
              <a:rPr lang="en-US" sz="1600" dirty="0">
                <a:solidFill>
                  <a:srgbClr val="C00000"/>
                </a:solidFill>
              </a:rPr>
              <a:t>Reviewer rights </a:t>
            </a:r>
            <a:r>
              <a:rPr lang="en-US" sz="1600" dirty="0"/>
              <a:t>and </a:t>
            </a:r>
            <a:r>
              <a:rPr lang="en-US" sz="1600" dirty="0">
                <a:solidFill>
                  <a:srgbClr val="C00000"/>
                </a:solidFill>
              </a:rPr>
              <a:t>Administrative rights</a:t>
            </a:r>
            <a:r>
              <a:rPr lang="en-US" sz="1600" dirty="0"/>
              <a:t> sections are available based on your corporate configurations</a:t>
            </a:r>
          </a:p>
          <a:p>
            <a:pPr marL="285750" indent="-285750"/>
            <a:r>
              <a:rPr lang="en-US" sz="1600" dirty="0"/>
              <a:t>Enter the </a:t>
            </a:r>
            <a:r>
              <a:rPr lang="en-US" sz="1600" dirty="0">
                <a:solidFill>
                  <a:srgbClr val="C00000"/>
                </a:solidFill>
              </a:rPr>
              <a:t>Email ID</a:t>
            </a:r>
            <a:r>
              <a:rPr lang="en-US" sz="1600" dirty="0"/>
              <a:t> of a user to be added as the workspace member </a:t>
            </a:r>
            <a:endParaRPr lang="en-US" sz="1200" dirty="0"/>
          </a:p>
          <a:p>
            <a:pPr marL="285750" indent="-285750"/>
            <a:r>
              <a:rPr lang="en-US" sz="1600" dirty="0"/>
              <a:t>From the list of file access rights, select the ones you want to offer to this member</a:t>
            </a:r>
          </a:p>
          <a:p>
            <a:pPr marL="285750" indent="-285750"/>
            <a:r>
              <a:rPr lang="en-US" sz="1600" dirty="0"/>
              <a:t>Click </a:t>
            </a:r>
            <a:r>
              <a:rPr lang="en-US" sz="1600" dirty="0">
                <a:solidFill>
                  <a:srgbClr val="C00000"/>
                </a:solidFill>
              </a:rPr>
              <a:t>Save</a:t>
            </a:r>
            <a:r>
              <a:rPr lang="en-US" sz="1600" dirty="0"/>
              <a:t> to add the member.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8445A5E-50F8-4161-A3D1-CC76BE8E961A}"/>
              </a:ext>
            </a:extLst>
          </p:cNvPr>
          <p:cNvGraphicFramePr>
            <a:graphicFrameLocks noGrp="1"/>
          </p:cNvGraphicFramePr>
          <p:nvPr/>
        </p:nvGraphicFramePr>
        <p:xfrm>
          <a:off x="4871019" y="539416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options available on the Workspace Configuration form vary according to the Corporate Configurations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10" name="Graphic 9" descr="Warning">
            <a:extLst>
              <a:ext uri="{FF2B5EF4-FFF2-40B4-BE49-F238E27FC236}">
                <a16:creationId xmlns:a16="http://schemas.microsoft.com/office/drawing/2014/main" id="{3B27E214-5EAD-47DE-90E8-7074ADED7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432582"/>
            <a:ext cx="324000" cy="324000"/>
          </a:xfrm>
          <a:prstGeom prst="rect">
            <a:avLst/>
          </a:prstGeom>
        </p:spPr>
      </p:pic>
      <p:pic>
        <p:nvPicPr>
          <p:cNvPr id="14" name="Content Placeholder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F1EA20-4F80-4709-B837-49BD28633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84377" y="1006634"/>
            <a:ext cx="5760000" cy="3890526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09A1F7-31F1-4A4E-9E7F-2CAD0D656707}"/>
              </a:ext>
            </a:extLst>
          </p:cNvPr>
          <p:cNvSpPr/>
          <p:nvPr/>
        </p:nvSpPr>
        <p:spPr>
          <a:xfrm>
            <a:off x="10058399" y="3707704"/>
            <a:ext cx="601249" cy="21920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6E6BA39-4261-4C3B-A5D2-D8D00407D504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9707671" y="3817307"/>
            <a:ext cx="35072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22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Add Members: File Access Rights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1249471"/>
            <a:ext cx="4384201" cy="472544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grant following access rights to the members - </a:t>
            </a:r>
          </a:p>
          <a:p>
            <a:pPr marL="742950" lvl="1" indent="-285750"/>
            <a:r>
              <a:rPr lang="en-US" sz="1600" dirty="0">
                <a:solidFill>
                  <a:srgbClr val="C00000"/>
                </a:solidFill>
              </a:rPr>
              <a:t>Write</a:t>
            </a:r>
            <a:r>
              <a:rPr lang="en-US" sz="1600" dirty="0"/>
              <a:t>: Ability to create and edit files</a:t>
            </a:r>
          </a:p>
          <a:p>
            <a:pPr marL="742950" lvl="1" indent="-285750"/>
            <a:r>
              <a:rPr lang="en-US" sz="1600" dirty="0">
                <a:solidFill>
                  <a:srgbClr val="C00000"/>
                </a:solidFill>
              </a:rPr>
              <a:t>Delete</a:t>
            </a:r>
            <a:r>
              <a:rPr lang="en-US" sz="1600" dirty="0"/>
              <a:t>: Ability to delete files</a:t>
            </a:r>
          </a:p>
          <a:p>
            <a:pPr marL="742950" lvl="1" indent="-285750"/>
            <a:r>
              <a:rPr lang="en-US" sz="1600" dirty="0">
                <a:solidFill>
                  <a:srgbClr val="C00000"/>
                </a:solidFill>
              </a:rPr>
              <a:t>Add</a:t>
            </a:r>
            <a:r>
              <a:rPr lang="en-US" sz="1600" dirty="0"/>
              <a:t>: Ability to add or upload files</a:t>
            </a:r>
          </a:p>
          <a:p>
            <a:pPr marL="742950" lvl="1" indent="-285750"/>
            <a:r>
              <a:rPr lang="en-US" sz="1600" dirty="0">
                <a:solidFill>
                  <a:srgbClr val="C00000"/>
                </a:solidFill>
              </a:rPr>
              <a:t>Download</a:t>
            </a:r>
            <a:r>
              <a:rPr lang="en-US" sz="1600" dirty="0"/>
              <a:t>: Ability to download files</a:t>
            </a:r>
          </a:p>
          <a:p>
            <a:pPr marL="742950" lvl="1" indent="-285750"/>
            <a:r>
              <a:rPr lang="en-US" sz="1600" dirty="0">
                <a:solidFill>
                  <a:srgbClr val="C00000"/>
                </a:solidFill>
              </a:rPr>
              <a:t>View members</a:t>
            </a:r>
            <a:r>
              <a:rPr lang="en-US" sz="1600" dirty="0"/>
              <a:t>: Ability to view other workspace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By default, the </a:t>
            </a:r>
            <a:r>
              <a:rPr lang="en-US" sz="1600" dirty="0">
                <a:solidFill>
                  <a:srgbClr val="C00000"/>
                </a:solidFill>
              </a:rPr>
              <a:t>Download</a:t>
            </a:r>
            <a:r>
              <a:rPr lang="en-US" sz="1600" dirty="0"/>
              <a:t> option is selected</a:t>
            </a:r>
          </a:p>
          <a:p>
            <a:pPr marL="285750" indent="-285750"/>
            <a:r>
              <a:rPr lang="en-US" sz="1600" dirty="0"/>
              <a:t>Thus, if you want a member to upload a file and edit it online, you must grant Write and Add access.</a:t>
            </a:r>
          </a:p>
          <a:p>
            <a:pPr marL="285750" indent="-285750"/>
            <a:r>
              <a:rPr lang="en-US" sz="1600" dirty="0"/>
              <a:t>If none of the options are selected, the member gets a </a:t>
            </a:r>
            <a:r>
              <a:rPr lang="en-US" sz="1600" dirty="0">
                <a:solidFill>
                  <a:srgbClr val="C00000"/>
                </a:solidFill>
              </a:rPr>
              <a:t>View</a:t>
            </a:r>
            <a:r>
              <a:rPr lang="en-US" sz="1600" dirty="0"/>
              <a:t> access to the files in the workspace </a:t>
            </a:r>
            <a:endParaRPr lang="en-US" sz="1200" dirty="0"/>
          </a:p>
          <a:p>
            <a:pPr marL="285750" indent="-285750"/>
            <a:r>
              <a:rPr lang="en-US" sz="1600" dirty="0"/>
              <a:t>Thus, the member can view the files online in a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C8445A5E-50F8-4161-A3D1-CC76BE8E961A}"/>
              </a:ext>
            </a:extLst>
          </p:cNvPr>
          <p:cNvGraphicFramePr>
            <a:graphicFrameLocks noGrp="1"/>
          </p:cNvGraphicFramePr>
          <p:nvPr/>
        </p:nvGraphicFramePr>
        <p:xfrm>
          <a:off x="4871019" y="5394166"/>
          <a:ext cx="721496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11">
                  <a:extLst>
                    <a:ext uri="{9D8B030D-6E8A-4147-A177-3AD203B41FA5}">
                      <a16:colId xmlns:a16="http://schemas.microsoft.com/office/drawing/2014/main" val="3153576721"/>
                    </a:ext>
                  </a:extLst>
                </a:gridCol>
                <a:gridCol w="6635353">
                  <a:extLst>
                    <a:ext uri="{9D8B030D-6E8A-4147-A177-3AD203B41FA5}">
                      <a16:colId xmlns:a16="http://schemas.microsoft.com/office/drawing/2014/main" val="2989042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00000"/>
                          </a:solidFill>
                        </a:rPr>
                        <a:t>The options available on the Workspace Configuration form vary according to the Corporate Configurations</a:t>
                      </a:r>
                      <a:endParaRPr lang="en-GB" sz="1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863249"/>
                  </a:ext>
                </a:extLst>
              </a:tr>
            </a:tbl>
          </a:graphicData>
        </a:graphic>
      </p:graphicFrame>
      <p:pic>
        <p:nvPicPr>
          <p:cNvPr id="10" name="Graphic 9" descr="Warning">
            <a:extLst>
              <a:ext uri="{FF2B5EF4-FFF2-40B4-BE49-F238E27FC236}">
                <a16:creationId xmlns:a16="http://schemas.microsoft.com/office/drawing/2014/main" id="{3B27E214-5EAD-47DE-90E8-7074ADED7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48" y="5432582"/>
            <a:ext cx="324000" cy="324000"/>
          </a:xfrm>
          <a:prstGeom prst="rect">
            <a:avLst/>
          </a:prstGeom>
        </p:spPr>
      </p:pic>
      <p:pic>
        <p:nvPicPr>
          <p:cNvPr id="11" name="Content Placeholder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D33B35-C293-4C4E-8AFC-D44A84705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077" t="16432" r="22642" b="9002"/>
          <a:stretch/>
        </p:blipFill>
        <p:spPr>
          <a:xfrm>
            <a:off x="5373248" y="1168204"/>
            <a:ext cx="5724395" cy="3829834"/>
          </a:xfr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9C0D976-6B55-42F0-8B50-0ECFA18BB389}"/>
              </a:ext>
            </a:extLst>
          </p:cNvPr>
          <p:cNvSpPr/>
          <p:nvPr/>
        </p:nvSpPr>
        <p:spPr>
          <a:xfrm>
            <a:off x="5460931" y="2279737"/>
            <a:ext cx="5536921" cy="93945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8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Add Members: Reviewer &amp; Administrative Rights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783660"/>
            <a:ext cx="5185868" cy="5115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Reviewer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member with Reviewer rights can</a:t>
            </a:r>
          </a:p>
          <a:p>
            <a:pPr marL="742950" lvl="1" indent="-285750"/>
            <a:r>
              <a:rPr lang="en-US" sz="1600" dirty="0"/>
              <a:t>Gain ‘</a:t>
            </a:r>
            <a:r>
              <a:rPr lang="en-US" sz="1600" dirty="0">
                <a:solidFill>
                  <a:srgbClr val="C00000"/>
                </a:solidFill>
              </a:rPr>
              <a:t>View Only</a:t>
            </a:r>
            <a:r>
              <a:rPr lang="en-US" sz="1600" dirty="0"/>
              <a:t>’ access to a workspace only when at least one file is assigned for review</a:t>
            </a:r>
          </a:p>
          <a:p>
            <a:pPr marL="742950" lvl="1" indent="-285750"/>
            <a:r>
              <a:rPr lang="en-US" sz="1600" dirty="0"/>
              <a:t>Access only the files assigned for review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Administrative Rights</a:t>
            </a:r>
          </a:p>
          <a:p>
            <a:pPr marL="285750" indent="-285750"/>
            <a:r>
              <a:rPr lang="en-US" sz="1600" dirty="0">
                <a:solidFill>
                  <a:srgbClr val="C00000"/>
                </a:solidFill>
              </a:rPr>
              <a:t>Manage Members</a:t>
            </a:r>
            <a:r>
              <a:rPr lang="en-US" sz="1600" dirty="0"/>
              <a:t>: Ability add or remove members to workspace from members’ domain</a:t>
            </a:r>
          </a:p>
          <a:p>
            <a:pPr marL="742950" lvl="1" indent="-285750"/>
            <a:r>
              <a:rPr lang="en-US" sz="1600" dirty="0"/>
              <a:t>These new members inherit their access rights from the member who adds them</a:t>
            </a:r>
          </a:p>
          <a:p>
            <a:pPr marL="742950" lvl="1" indent="-285750"/>
            <a:r>
              <a:rPr lang="en-US" sz="1600" dirty="0"/>
              <a:t>New members DO NOT get manage member rights</a:t>
            </a:r>
          </a:p>
          <a:p>
            <a:pPr marL="285750" indent="-285750"/>
            <a:r>
              <a:rPr lang="en-US" sz="1600" dirty="0">
                <a:solidFill>
                  <a:srgbClr val="C00000"/>
                </a:solidFill>
              </a:rPr>
              <a:t>System Notifications</a:t>
            </a:r>
            <a:r>
              <a:rPr lang="en-US" sz="1600" dirty="0"/>
              <a:t>: Ability for the members to receive system generated notifications on events selected while creating the workspace. These include </a:t>
            </a:r>
          </a:p>
          <a:p>
            <a:pPr marL="742950" lvl="1" indent="-285750"/>
            <a:r>
              <a:rPr lang="en-US" sz="1600" dirty="0"/>
              <a:t>Updated</a:t>
            </a:r>
          </a:p>
          <a:p>
            <a:pPr marL="742950" lvl="1" indent="-285750"/>
            <a:r>
              <a:rPr lang="en-US" sz="1600" dirty="0"/>
              <a:t>Downloaded</a:t>
            </a:r>
          </a:p>
          <a:p>
            <a:pPr marL="742950" lvl="1" indent="-285750"/>
            <a:r>
              <a:rPr lang="en-US" sz="1600" dirty="0"/>
              <a:t>Deleted</a:t>
            </a:r>
          </a:p>
          <a:p>
            <a:pPr marL="742950" lvl="1" indent="-285750"/>
            <a:r>
              <a:rPr lang="en-US" sz="1600" dirty="0"/>
              <a:t>Added</a:t>
            </a:r>
          </a:p>
          <a:p>
            <a:pPr marL="742950" lvl="1" indent="-285750"/>
            <a:r>
              <a:rPr lang="en-US" sz="1600" dirty="0"/>
              <a:t>Viewed</a:t>
            </a:r>
          </a:p>
          <a:p>
            <a:pPr marL="742950" lvl="1" indent="-285750"/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3" name="Content Placeholder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8C43275-A4D9-4C2E-9832-B672FBA89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" t="16432" r="22642" b="9002"/>
          <a:stretch/>
        </p:blipFill>
        <p:spPr>
          <a:xfrm>
            <a:off x="5723976" y="1569036"/>
            <a:ext cx="5724395" cy="38298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EB56343-5F71-483A-88E1-B75F878332F1}"/>
              </a:ext>
            </a:extLst>
          </p:cNvPr>
          <p:cNvSpPr/>
          <p:nvPr/>
        </p:nvSpPr>
        <p:spPr>
          <a:xfrm>
            <a:off x="5811659" y="3657596"/>
            <a:ext cx="5536921" cy="14279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9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AF944B-C606-7D4D-879E-24329C43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dirty="0"/>
              <a:t>Creating Workspace: Configure Attributes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808AE-F721-4EFD-9B5B-49B510D559EE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25584" y="925505"/>
            <a:ext cx="5123238" cy="4961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System Notifications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Galaxkey sends notification emails to the owner when members of the workspace access the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the events for which you want to other members of the workspace be notified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select the System Notifications option for a member if you want members to be notified.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Enable Time restriction</a:t>
            </a:r>
          </a:p>
          <a:p>
            <a:pPr marL="285750" indent="-285750"/>
            <a:r>
              <a:rPr lang="en-US" sz="1600" dirty="0"/>
              <a:t>This setting restricts members’ access to the workspace for a set time period.</a:t>
            </a:r>
          </a:p>
          <a:p>
            <a:pPr marL="285750" indent="-285750"/>
            <a:r>
              <a:rPr lang="en-US" sz="1600" dirty="0"/>
              <a:t>The members lose access to the workspace after the selected date and time, but the workspace is still accessible to the owner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C00000"/>
                </a:solidFill>
              </a:rPr>
              <a:t>Yoti</a:t>
            </a:r>
            <a:r>
              <a:rPr lang="en-US" sz="1800" dirty="0">
                <a:solidFill>
                  <a:srgbClr val="C00000"/>
                </a:solidFill>
              </a:rPr>
              <a:t> Verification</a:t>
            </a:r>
          </a:p>
          <a:p>
            <a:pPr marL="285750" indent="-285750"/>
            <a:r>
              <a:rPr lang="en-US" sz="1600" dirty="0"/>
              <a:t>Select the </a:t>
            </a:r>
            <a:r>
              <a:rPr lang="en-US" sz="1600" dirty="0">
                <a:solidFill>
                  <a:srgbClr val="C00000"/>
                </a:solidFill>
              </a:rPr>
              <a:t>Members of this workspace must be </a:t>
            </a:r>
            <a:r>
              <a:rPr lang="en-US" sz="1600" dirty="0" err="1">
                <a:solidFill>
                  <a:srgbClr val="C00000"/>
                </a:solidFill>
              </a:rPr>
              <a:t>Yoti</a:t>
            </a:r>
            <a:r>
              <a:rPr lang="en-US" sz="1600" dirty="0">
                <a:solidFill>
                  <a:srgbClr val="C00000"/>
                </a:solidFill>
              </a:rPr>
              <a:t> verified</a:t>
            </a:r>
            <a:r>
              <a:rPr lang="en-US" sz="1600" dirty="0"/>
              <a:t> option if you want the members to access the workspace only when verified using </a:t>
            </a:r>
            <a:r>
              <a:rPr lang="en-US" sz="1600" dirty="0" err="1"/>
              <a:t>Yoti</a:t>
            </a:r>
            <a:r>
              <a:rPr lang="en-US" sz="1600" dirty="0"/>
              <a:t> Verify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69720C9-C246-4B2E-95CA-6E7722E32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95" y="979162"/>
            <a:ext cx="5760000" cy="369304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F6DF28-9E8C-4D9B-A5AD-D5AF16A81356}"/>
              </a:ext>
            </a:extLst>
          </p:cNvPr>
          <p:cNvSpPr/>
          <p:nvPr/>
        </p:nvSpPr>
        <p:spPr>
          <a:xfrm>
            <a:off x="5448822" y="4852765"/>
            <a:ext cx="6417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Create Workspace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Once you have configured attributes and added members, click </a:t>
            </a:r>
            <a:r>
              <a:rPr lang="en-US" sz="1600" dirty="0">
                <a:solidFill>
                  <a:srgbClr val="C00000"/>
                </a:solidFill>
              </a:rPr>
              <a:t>Save</a:t>
            </a:r>
            <a:r>
              <a:rPr lang="en-US" sz="1600" dirty="0"/>
              <a:t> to create the workspace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new workspace is now available in the list and is ready for secure file sharing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328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key 2020 Template" id="{4F720C08-EEDF-CA4A-95A9-D749C66FF4D6}" vid="{94DD588F-C0EB-FF48-86F2-5C7859C2AA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16434</TotalTime>
  <Words>2202</Words>
  <Application>Microsoft Office PowerPoint</Application>
  <PresentationFormat>Widescreen</PresentationFormat>
  <Paragraphs>227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Galaxkey – Workspace</vt:lpstr>
      <vt:lpstr>Introduction</vt:lpstr>
      <vt:lpstr>Workspace: Roles</vt:lpstr>
      <vt:lpstr>Workspace: Authentication and Listing</vt:lpstr>
      <vt:lpstr>Creating Workspace</vt:lpstr>
      <vt:lpstr>Creating Workspace: Add Members</vt:lpstr>
      <vt:lpstr>Add Members: File Access Rights</vt:lpstr>
      <vt:lpstr>Add Members: Reviewer &amp; Administrative Rights</vt:lpstr>
      <vt:lpstr>Creating Workspace: Configure Attributes</vt:lpstr>
      <vt:lpstr>Edit &amp; Delete Workspace</vt:lpstr>
      <vt:lpstr>Workspace Properties &amp; Menu</vt:lpstr>
      <vt:lpstr>Uploading Folder</vt:lpstr>
      <vt:lpstr>Uploading Files</vt:lpstr>
      <vt:lpstr>Creating Folder</vt:lpstr>
      <vt:lpstr>File actions</vt:lpstr>
      <vt:lpstr>File actions: View, Download &amp; Rename files</vt:lpstr>
      <vt:lpstr>File Actions: Moving &amp; Copying Files</vt:lpstr>
      <vt:lpstr>File Actions: Unzip Files</vt:lpstr>
      <vt:lpstr>File Versioning</vt:lpstr>
      <vt:lpstr>Creating Files</vt:lpstr>
      <vt:lpstr>Edit Files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Galaxkey – Workspace</dc:title>
  <dc:creator>Galaxkey</dc:creator>
  <cp:lastModifiedBy>Galaxkey</cp:lastModifiedBy>
  <cp:revision>30</cp:revision>
  <dcterms:created xsi:type="dcterms:W3CDTF">2021-01-26T14:20:32Z</dcterms:created>
  <dcterms:modified xsi:type="dcterms:W3CDTF">2021-02-09T16:41:27Z</dcterms:modified>
</cp:coreProperties>
</file>