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3"/>
  </p:notesMasterIdLst>
  <p:sldIdLst>
    <p:sldId id="256" r:id="rId2"/>
    <p:sldId id="369" r:id="rId3"/>
    <p:sldId id="315" r:id="rId4"/>
    <p:sldId id="401" r:id="rId5"/>
    <p:sldId id="453" r:id="rId6"/>
    <p:sldId id="454" r:id="rId7"/>
    <p:sldId id="455" r:id="rId8"/>
    <p:sldId id="456" r:id="rId9"/>
    <p:sldId id="402" r:id="rId10"/>
    <p:sldId id="403" r:id="rId11"/>
    <p:sldId id="405" r:id="rId12"/>
    <p:sldId id="406" r:id="rId13"/>
    <p:sldId id="407" r:id="rId14"/>
    <p:sldId id="408" r:id="rId15"/>
    <p:sldId id="409" r:id="rId16"/>
    <p:sldId id="410" r:id="rId17"/>
    <p:sldId id="411" r:id="rId18"/>
    <p:sldId id="412" r:id="rId19"/>
    <p:sldId id="413" r:id="rId20"/>
    <p:sldId id="448" r:id="rId21"/>
    <p:sldId id="414" r:id="rId22"/>
    <p:sldId id="415" r:id="rId23"/>
    <p:sldId id="416" r:id="rId24"/>
    <p:sldId id="417" r:id="rId25"/>
    <p:sldId id="476" r:id="rId26"/>
    <p:sldId id="477" r:id="rId27"/>
    <p:sldId id="478" r:id="rId28"/>
    <p:sldId id="484" r:id="rId29"/>
    <p:sldId id="485" r:id="rId30"/>
    <p:sldId id="479" r:id="rId31"/>
    <p:sldId id="418" r:id="rId32"/>
    <p:sldId id="419" r:id="rId33"/>
    <p:sldId id="458" r:id="rId34"/>
    <p:sldId id="459" r:id="rId35"/>
    <p:sldId id="462" r:id="rId36"/>
    <p:sldId id="463" r:id="rId37"/>
    <p:sldId id="464" r:id="rId38"/>
    <p:sldId id="480" r:id="rId39"/>
    <p:sldId id="465" r:id="rId40"/>
    <p:sldId id="460" r:id="rId41"/>
    <p:sldId id="461" r:id="rId42"/>
    <p:sldId id="444" r:id="rId43"/>
    <p:sldId id="445" r:id="rId44"/>
    <p:sldId id="446" r:id="rId45"/>
    <p:sldId id="447" r:id="rId46"/>
    <p:sldId id="466" r:id="rId47"/>
    <p:sldId id="467" r:id="rId48"/>
    <p:sldId id="468" r:id="rId49"/>
    <p:sldId id="469" r:id="rId50"/>
    <p:sldId id="481" r:id="rId51"/>
    <p:sldId id="482" r:id="rId5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4343"/>
    <a:srgbClr val="B17ED8"/>
    <a:srgbClr val="FF8181"/>
    <a:srgbClr val="4472C4"/>
    <a:srgbClr val="FF2D2D"/>
    <a:srgbClr val="27292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275" autoAdjust="0"/>
    <p:restoredTop sz="87685" autoAdjust="0"/>
  </p:normalViewPr>
  <p:slideViewPr>
    <p:cSldViewPr snapToGrid="0">
      <p:cViewPr varScale="1">
        <p:scale>
          <a:sx n="78" d="100"/>
          <a:sy n="78" d="100"/>
        </p:scale>
        <p:origin x="1050" y="90"/>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A244CBC-2F95-4C96-9B2D-12C49B7CE0FD}" type="datetimeFigureOut">
              <a:rPr lang="en-US" smtClean="0"/>
              <a:t>7/11/2017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E7AE8F8-AE0F-4CE4-8D19-0F2C0020BCDC}" type="slidenum">
              <a:rPr lang="en-US" smtClean="0"/>
              <a:t>‹#›</a:t>
            </a:fld>
            <a:endParaRPr lang="en-US"/>
          </a:p>
        </p:txBody>
      </p:sp>
    </p:spTree>
    <p:extLst>
      <p:ext uri="{BB962C8B-B14F-4D97-AF65-F5344CB8AC3E}">
        <p14:creationId xmlns:p14="http://schemas.microsoft.com/office/powerpoint/2010/main" val="38531191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EE63EE3-F3AD-4420-B863-56687C55A199}" type="datetimeFigureOut">
              <a:rPr lang="en-GB" smtClean="0"/>
              <a:t>11/07/2017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35264603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E63EE3-F3AD-4420-B863-56687C55A199}" type="datetimeFigureOut">
              <a:rPr lang="en-GB" smtClean="0"/>
              <a:t>11/07/2017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33488790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E63EE3-F3AD-4420-B863-56687C55A199}" type="datetimeFigureOut">
              <a:rPr lang="en-GB" smtClean="0"/>
              <a:t>11/07/2017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15319877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E63EE3-F3AD-4420-B863-56687C55A199}" type="datetimeFigureOut">
              <a:rPr lang="en-GB" smtClean="0"/>
              <a:t>11/07/2017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8040585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EE63EE3-F3AD-4420-B863-56687C55A199}" type="datetimeFigureOut">
              <a:rPr lang="en-GB" smtClean="0"/>
              <a:t>11/07/2017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15802065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EE63EE3-F3AD-4420-B863-56687C55A199}" type="datetimeFigureOut">
              <a:rPr lang="en-GB" smtClean="0"/>
              <a:t>11/07/2017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31824804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EE63EE3-F3AD-4420-B863-56687C55A199}" type="datetimeFigureOut">
              <a:rPr lang="en-GB" smtClean="0"/>
              <a:t>11/07/2017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20444949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EE63EE3-F3AD-4420-B863-56687C55A199}" type="datetimeFigureOut">
              <a:rPr lang="en-GB" smtClean="0"/>
              <a:t>11/07/2017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8902377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E63EE3-F3AD-4420-B863-56687C55A199}" type="datetimeFigureOut">
              <a:rPr lang="en-GB" smtClean="0"/>
              <a:t>11/07/2017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25560965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E63EE3-F3AD-4420-B863-56687C55A199}" type="datetimeFigureOut">
              <a:rPr lang="en-GB" smtClean="0"/>
              <a:t>11/07/2017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544562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E63EE3-F3AD-4420-B863-56687C55A199}" type="datetimeFigureOut">
              <a:rPr lang="en-GB" smtClean="0"/>
              <a:t>11/07/2017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24037948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E63EE3-F3AD-4420-B863-56687C55A199}" type="datetimeFigureOut">
              <a:rPr lang="en-GB" smtClean="0"/>
              <a:t>11/07/2017</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DE4DD5-38DF-4418-BD24-010F4D832B4F}" type="slidenum">
              <a:rPr lang="en-GB" smtClean="0"/>
              <a:t>‹#›</a:t>
            </a:fld>
            <a:endParaRPr lang="en-GB"/>
          </a:p>
        </p:txBody>
      </p:sp>
    </p:spTree>
    <p:extLst>
      <p:ext uri="{BB962C8B-B14F-4D97-AF65-F5344CB8AC3E}">
        <p14:creationId xmlns:p14="http://schemas.microsoft.com/office/powerpoint/2010/main" val="584850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2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21.gif"/></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nip Single Corner Rectangle 2"/>
          <p:cNvSpPr/>
          <p:nvPr/>
        </p:nvSpPr>
        <p:spPr>
          <a:xfrm flipH="1">
            <a:off x="3317358" y="737754"/>
            <a:ext cx="5826642" cy="806842"/>
          </a:xfrm>
          <a:custGeom>
            <a:avLst/>
            <a:gdLst>
              <a:gd name="connsiteX0" fmla="*/ 0 w 5569525"/>
              <a:gd name="connsiteY0" fmla="*/ 0 h 1267691"/>
              <a:gd name="connsiteX1" fmla="*/ 5569525 w 5569525"/>
              <a:gd name="connsiteY1" fmla="*/ 0 h 1267691"/>
              <a:gd name="connsiteX2" fmla="*/ 5569525 w 5569525"/>
              <a:gd name="connsiteY2" fmla="*/ 0 h 1267691"/>
              <a:gd name="connsiteX3" fmla="*/ 5569525 w 5569525"/>
              <a:gd name="connsiteY3" fmla="*/ 1267691 h 1267691"/>
              <a:gd name="connsiteX4" fmla="*/ 0 w 5569525"/>
              <a:gd name="connsiteY4" fmla="*/ 1267691 h 1267691"/>
              <a:gd name="connsiteX5" fmla="*/ 0 w 5569525"/>
              <a:gd name="connsiteY5" fmla="*/ 0 h 1267691"/>
              <a:gd name="connsiteX0" fmla="*/ 0 w 5569525"/>
              <a:gd name="connsiteY0" fmla="*/ 0 h 1267691"/>
              <a:gd name="connsiteX1" fmla="*/ 5569525 w 5569525"/>
              <a:gd name="connsiteY1" fmla="*/ 0 h 1267691"/>
              <a:gd name="connsiteX2" fmla="*/ 5569525 w 5569525"/>
              <a:gd name="connsiteY2" fmla="*/ 0 h 1267691"/>
              <a:gd name="connsiteX3" fmla="*/ 5075957 w 5569525"/>
              <a:gd name="connsiteY3" fmla="*/ 1262496 h 1267691"/>
              <a:gd name="connsiteX4" fmla="*/ 0 w 5569525"/>
              <a:gd name="connsiteY4" fmla="*/ 1267691 h 1267691"/>
              <a:gd name="connsiteX5" fmla="*/ 0 w 5569525"/>
              <a:gd name="connsiteY5" fmla="*/ 0 h 1267691"/>
              <a:gd name="connsiteX0" fmla="*/ 0 w 5569525"/>
              <a:gd name="connsiteY0" fmla="*/ 0 h 1267691"/>
              <a:gd name="connsiteX1" fmla="*/ 5569525 w 5569525"/>
              <a:gd name="connsiteY1" fmla="*/ 0 h 1267691"/>
              <a:gd name="connsiteX2" fmla="*/ 5569525 w 5569525"/>
              <a:gd name="connsiteY2" fmla="*/ 0 h 1267691"/>
              <a:gd name="connsiteX3" fmla="*/ 5340925 w 5569525"/>
              <a:gd name="connsiteY3" fmla="*/ 1262496 h 1267691"/>
              <a:gd name="connsiteX4" fmla="*/ 0 w 5569525"/>
              <a:gd name="connsiteY4" fmla="*/ 1267691 h 1267691"/>
              <a:gd name="connsiteX5" fmla="*/ 0 w 5569525"/>
              <a:gd name="connsiteY5" fmla="*/ 0 h 126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69525" h="1267691">
                <a:moveTo>
                  <a:pt x="0" y="0"/>
                </a:moveTo>
                <a:lnTo>
                  <a:pt x="5569525" y="0"/>
                </a:lnTo>
                <a:lnTo>
                  <a:pt x="5569525" y="0"/>
                </a:lnTo>
                <a:lnTo>
                  <a:pt x="5340925" y="1262496"/>
                </a:lnTo>
                <a:lnTo>
                  <a:pt x="0" y="1267691"/>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ctrTitle"/>
          </p:nvPr>
        </p:nvSpPr>
        <p:spPr>
          <a:xfrm>
            <a:off x="3750358" y="737753"/>
            <a:ext cx="5569527" cy="720344"/>
          </a:xfrm>
        </p:spPr>
        <p:txBody>
          <a:bodyPr>
            <a:normAutofit/>
          </a:bodyPr>
          <a:lstStyle/>
          <a:p>
            <a:pPr algn="l"/>
            <a:r>
              <a:rPr lang="en-GB" sz="4000" dirty="0" smtClean="0">
                <a:solidFill>
                  <a:schemeClr val="bg1"/>
                </a:solidFill>
                <a:latin typeface="Arial" panose="020B0604020202020204" pitchFamily="34" charset="0"/>
                <a:cs typeface="Arial" panose="020B0604020202020204" pitchFamily="34" charset="0"/>
              </a:rPr>
              <a:t>Business Continuity</a:t>
            </a:r>
            <a:endParaRPr lang="en-GB" sz="40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849117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098" name="Picture 2" descr="Image result for redundant network card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7648" y="1086175"/>
            <a:ext cx="3810000" cy="381000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Image result for rai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63295" y="1390975"/>
            <a:ext cx="3446357" cy="32004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518474" y="4896175"/>
            <a:ext cx="6749592" cy="1200329"/>
          </a:xfrm>
          <a:prstGeom prst="rect">
            <a:avLst/>
          </a:prstGeom>
          <a:noFill/>
        </p:spPr>
        <p:txBody>
          <a:bodyPr wrap="square" rtlCol="0">
            <a:spAutoFit/>
          </a:bodyPr>
          <a:lstStyle/>
          <a:p>
            <a:r>
              <a:rPr lang="en-GB" dirty="0"/>
              <a:t>Redundant network connections and hard drives are other examples.</a:t>
            </a:r>
          </a:p>
          <a:p>
            <a:endParaRPr lang="en-GB" dirty="0"/>
          </a:p>
          <a:p>
            <a:r>
              <a:rPr lang="en-GB" dirty="0"/>
              <a:t>Another form of resilience is the ability to automatically switch from a failed system to a backup system that has been waiting on standby…</a:t>
            </a:r>
          </a:p>
        </p:txBody>
      </p:sp>
      <p:sp>
        <p:nvSpPr>
          <p:cNvPr id="6" name="Snip Single Corner Rectangle 5">
            <a:extLst>
              <a:ext uri="{FF2B5EF4-FFF2-40B4-BE49-F238E27FC236}">
                <a16:creationId xmlns:a16="http://schemas.microsoft.com/office/drawing/2014/main" id="{2B524028-C22B-40AE-970A-8D8660603955}"/>
              </a:ext>
            </a:extLst>
          </p:cNvPr>
          <p:cNvSpPr/>
          <p:nvPr/>
        </p:nvSpPr>
        <p:spPr>
          <a:xfrm flipH="1">
            <a:off x="-4" y="279950"/>
            <a:ext cx="6473956"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3600" dirty="0"/>
              <a:t>  Business Continuity - Concepts</a:t>
            </a:r>
          </a:p>
        </p:txBody>
      </p:sp>
    </p:spTree>
    <p:extLst>
      <p:ext uri="{BB962C8B-B14F-4D97-AF65-F5344CB8AC3E}">
        <p14:creationId xmlns:p14="http://schemas.microsoft.com/office/powerpoint/2010/main" val="27514560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146" name="Picture 2" descr="active_passive_high_availability_clus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4122" y="3086318"/>
            <a:ext cx="6319837" cy="280168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69004" y="1637855"/>
            <a:ext cx="8357108" cy="1569660"/>
          </a:xfrm>
          <a:prstGeom prst="rect">
            <a:avLst/>
          </a:prstGeom>
          <a:noFill/>
        </p:spPr>
        <p:txBody>
          <a:bodyPr wrap="square" rtlCol="0">
            <a:spAutoFit/>
          </a:bodyPr>
          <a:lstStyle/>
          <a:p>
            <a:r>
              <a:rPr lang="en-GB" sz="2400" dirty="0"/>
              <a:t>An </a:t>
            </a:r>
            <a:r>
              <a:rPr lang="en-GB" sz="2400" b="1" dirty="0"/>
              <a:t>Active/Passive failover</a:t>
            </a:r>
            <a:r>
              <a:rPr lang="en-GB" sz="2400" dirty="0"/>
              <a:t> links two systems together.  Only one is active at any time.  The two systems are able to monitor each other’s state and switch between active and passive modes should there be an issue with either one.</a:t>
            </a:r>
            <a:endParaRPr lang="en-US" sz="2400" dirty="0"/>
          </a:p>
        </p:txBody>
      </p:sp>
      <p:sp>
        <p:nvSpPr>
          <p:cNvPr id="3" name="TextBox 2"/>
          <p:cNvSpPr txBox="1"/>
          <p:nvPr/>
        </p:nvSpPr>
        <p:spPr>
          <a:xfrm>
            <a:off x="543052" y="5938761"/>
            <a:ext cx="6402240" cy="369332"/>
          </a:xfrm>
          <a:prstGeom prst="rect">
            <a:avLst/>
          </a:prstGeom>
          <a:noFill/>
        </p:spPr>
        <p:txBody>
          <a:bodyPr wrap="square" rtlCol="0">
            <a:spAutoFit/>
          </a:bodyPr>
          <a:lstStyle/>
          <a:p>
            <a:r>
              <a:rPr lang="en-GB" b="1" dirty="0"/>
              <a:t>Can you identity any examples of this in your workplace?</a:t>
            </a:r>
          </a:p>
        </p:txBody>
      </p:sp>
      <p:sp>
        <p:nvSpPr>
          <p:cNvPr id="7" name="Snip Single Corner Rectangle 5">
            <a:extLst>
              <a:ext uri="{FF2B5EF4-FFF2-40B4-BE49-F238E27FC236}">
                <a16:creationId xmlns:a16="http://schemas.microsoft.com/office/drawing/2014/main" id="{C22041F8-E3B1-43AD-9796-AB98DE75A3D9}"/>
              </a:ext>
            </a:extLst>
          </p:cNvPr>
          <p:cNvSpPr/>
          <p:nvPr/>
        </p:nvSpPr>
        <p:spPr>
          <a:xfrm flipH="1">
            <a:off x="-4" y="279950"/>
            <a:ext cx="6473956"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3600" dirty="0"/>
              <a:t>  Business Continuity - Concepts</a:t>
            </a:r>
          </a:p>
        </p:txBody>
      </p:sp>
      <p:sp>
        <p:nvSpPr>
          <p:cNvPr id="4" name="TextBox 3">
            <a:extLst>
              <a:ext uri="{FF2B5EF4-FFF2-40B4-BE49-F238E27FC236}">
                <a16:creationId xmlns:a16="http://schemas.microsoft.com/office/drawing/2014/main" id="{D16D9D0B-AEE6-48F3-A925-08A53075C4B9}"/>
              </a:ext>
            </a:extLst>
          </p:cNvPr>
          <p:cNvSpPr txBox="1"/>
          <p:nvPr/>
        </p:nvSpPr>
        <p:spPr>
          <a:xfrm>
            <a:off x="69004" y="1046234"/>
            <a:ext cx="4178554" cy="461665"/>
          </a:xfrm>
          <a:prstGeom prst="rect">
            <a:avLst/>
          </a:prstGeom>
          <a:noFill/>
        </p:spPr>
        <p:txBody>
          <a:bodyPr wrap="square" rtlCol="0">
            <a:spAutoFit/>
          </a:bodyPr>
          <a:lstStyle/>
          <a:p>
            <a:r>
              <a:rPr lang="en-GB" sz="2400" b="1" u="sng" dirty="0"/>
              <a:t>Failover</a:t>
            </a:r>
            <a:endParaRPr lang="en-US" sz="2400" b="1" u="sng" dirty="0"/>
          </a:p>
        </p:txBody>
      </p:sp>
    </p:spTree>
    <p:extLst>
      <p:ext uri="{BB962C8B-B14F-4D97-AF65-F5344CB8AC3E}">
        <p14:creationId xmlns:p14="http://schemas.microsoft.com/office/powerpoint/2010/main" val="37012432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Snip Single Corner Rectangle 5"/>
          <p:cNvSpPr/>
          <p:nvPr/>
        </p:nvSpPr>
        <p:spPr>
          <a:xfrm flipH="1">
            <a:off x="-4" y="279950"/>
            <a:ext cx="6510532"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3600" dirty="0"/>
              <a:t>  Business Continuity - Concepts</a:t>
            </a:r>
          </a:p>
        </p:txBody>
      </p:sp>
      <p:sp>
        <p:nvSpPr>
          <p:cNvPr id="2" name="TextBox 1"/>
          <p:cNvSpPr txBox="1"/>
          <p:nvPr/>
        </p:nvSpPr>
        <p:spPr>
          <a:xfrm>
            <a:off x="152908" y="1857604"/>
            <a:ext cx="8357108" cy="1938992"/>
          </a:xfrm>
          <a:prstGeom prst="rect">
            <a:avLst/>
          </a:prstGeom>
          <a:noFill/>
        </p:spPr>
        <p:txBody>
          <a:bodyPr wrap="square" rtlCol="0">
            <a:spAutoFit/>
          </a:bodyPr>
          <a:lstStyle/>
          <a:p>
            <a:r>
              <a:rPr lang="en-GB" sz="2400" dirty="0"/>
              <a:t>An </a:t>
            </a:r>
            <a:r>
              <a:rPr lang="en-GB" sz="2400" b="1" dirty="0"/>
              <a:t>Active/Active failover</a:t>
            </a:r>
            <a:r>
              <a:rPr lang="en-GB" sz="2400" dirty="0"/>
              <a:t> links two systems together.  </a:t>
            </a:r>
            <a:r>
              <a:rPr lang="en-GB" sz="2400" b="1" dirty="0"/>
              <a:t>Both</a:t>
            </a:r>
            <a:r>
              <a:rPr lang="en-GB" sz="2400" dirty="0"/>
              <a:t> are active at any time, with the connecting clients shared between the two using a </a:t>
            </a:r>
            <a:r>
              <a:rPr lang="en-GB" sz="2400" i="1" dirty="0"/>
              <a:t>load balancer</a:t>
            </a:r>
            <a:r>
              <a:rPr lang="en-GB" sz="2400" dirty="0"/>
              <a:t>.  The load balancer can also monitor both linked systems, only using them when they are fully operational.</a:t>
            </a:r>
            <a:endParaRPr lang="en-US" sz="2400" dirty="0"/>
          </a:p>
        </p:txBody>
      </p:sp>
      <p:pic>
        <p:nvPicPr>
          <p:cNvPr id="6" name="Picture 4" descr="Image result for active/passive failov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48303" y="3402325"/>
            <a:ext cx="5991225" cy="264795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469900" y="5865609"/>
            <a:ext cx="6402240" cy="369332"/>
          </a:xfrm>
          <a:prstGeom prst="rect">
            <a:avLst/>
          </a:prstGeom>
          <a:noFill/>
        </p:spPr>
        <p:txBody>
          <a:bodyPr wrap="square" rtlCol="0">
            <a:spAutoFit/>
          </a:bodyPr>
          <a:lstStyle/>
          <a:p>
            <a:r>
              <a:rPr lang="en-GB" b="1" dirty="0"/>
              <a:t>Can you identity any examples of this in your workplace?</a:t>
            </a:r>
          </a:p>
        </p:txBody>
      </p:sp>
      <p:sp>
        <p:nvSpPr>
          <p:cNvPr id="8" name="TextBox 7">
            <a:extLst>
              <a:ext uri="{FF2B5EF4-FFF2-40B4-BE49-F238E27FC236}">
                <a16:creationId xmlns:a16="http://schemas.microsoft.com/office/drawing/2014/main" id="{357BB553-7043-40DB-BC5A-C40E2D60F8AA}"/>
              </a:ext>
            </a:extLst>
          </p:cNvPr>
          <p:cNvSpPr txBox="1"/>
          <p:nvPr/>
        </p:nvSpPr>
        <p:spPr>
          <a:xfrm>
            <a:off x="152908" y="1195708"/>
            <a:ext cx="4178554" cy="461665"/>
          </a:xfrm>
          <a:prstGeom prst="rect">
            <a:avLst/>
          </a:prstGeom>
          <a:noFill/>
        </p:spPr>
        <p:txBody>
          <a:bodyPr wrap="square" rtlCol="0">
            <a:spAutoFit/>
          </a:bodyPr>
          <a:lstStyle/>
          <a:p>
            <a:r>
              <a:rPr lang="en-GB" sz="2400" b="1" u="sng" dirty="0"/>
              <a:t>Failover</a:t>
            </a:r>
            <a:endParaRPr lang="en-US" sz="2400" b="1" u="sng" dirty="0"/>
          </a:p>
        </p:txBody>
      </p:sp>
    </p:spTree>
    <p:extLst>
      <p:ext uri="{BB962C8B-B14F-4D97-AF65-F5344CB8AC3E}">
        <p14:creationId xmlns:p14="http://schemas.microsoft.com/office/powerpoint/2010/main" val="24074058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Snip Single Corner Rectangle 5"/>
          <p:cNvSpPr/>
          <p:nvPr/>
        </p:nvSpPr>
        <p:spPr>
          <a:xfrm flipH="1">
            <a:off x="-4" y="279950"/>
            <a:ext cx="6571492"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3600" dirty="0"/>
              <a:t>  Business Continuity - Concepts</a:t>
            </a:r>
          </a:p>
        </p:txBody>
      </p:sp>
      <p:sp>
        <p:nvSpPr>
          <p:cNvPr id="2" name="TextBox 1"/>
          <p:cNvSpPr txBox="1"/>
          <p:nvPr/>
        </p:nvSpPr>
        <p:spPr>
          <a:xfrm>
            <a:off x="360172" y="1611376"/>
            <a:ext cx="7710932" cy="4154984"/>
          </a:xfrm>
          <a:prstGeom prst="rect">
            <a:avLst/>
          </a:prstGeom>
          <a:noFill/>
        </p:spPr>
        <p:txBody>
          <a:bodyPr wrap="square" rtlCol="0">
            <a:spAutoFit/>
          </a:bodyPr>
          <a:lstStyle/>
          <a:p>
            <a:r>
              <a:rPr lang="en-GB" sz="2400" dirty="0"/>
              <a:t>Failover configurations must ensure that all systems have access to the same data, and more importantly that it is fully </a:t>
            </a:r>
            <a:r>
              <a:rPr lang="en-GB" sz="2400" i="1" dirty="0"/>
              <a:t>synchronised and updated</a:t>
            </a:r>
            <a:r>
              <a:rPr lang="en-GB" sz="2400" dirty="0"/>
              <a:t> when the failover occurs – otherwise one system will be working with out-of-date data!</a:t>
            </a:r>
          </a:p>
          <a:p>
            <a:endParaRPr lang="en-GB" sz="2400" dirty="0"/>
          </a:p>
          <a:p>
            <a:r>
              <a:rPr lang="en-GB" sz="2400" dirty="0"/>
              <a:t>An entire data centre could in theory have a failover data centre.  However, it may be extremely complicated to ensure correct replication of data.</a:t>
            </a:r>
          </a:p>
          <a:p>
            <a:endParaRPr lang="en-GB" sz="2400" dirty="0"/>
          </a:p>
          <a:p>
            <a:r>
              <a:rPr lang="en-GB" sz="2400" dirty="0"/>
              <a:t>Cloud service providers such as Microsoft Azure can manage this process for their customers.</a:t>
            </a:r>
            <a:endParaRPr lang="en-US" sz="2400" dirty="0"/>
          </a:p>
        </p:txBody>
      </p:sp>
      <p:sp>
        <p:nvSpPr>
          <p:cNvPr id="4" name="TextBox 3">
            <a:extLst>
              <a:ext uri="{FF2B5EF4-FFF2-40B4-BE49-F238E27FC236}">
                <a16:creationId xmlns:a16="http://schemas.microsoft.com/office/drawing/2014/main" id="{8B90B8BB-6CB6-4252-B5D6-1E227B40AD8A}"/>
              </a:ext>
            </a:extLst>
          </p:cNvPr>
          <p:cNvSpPr txBox="1"/>
          <p:nvPr/>
        </p:nvSpPr>
        <p:spPr>
          <a:xfrm>
            <a:off x="360172" y="1072594"/>
            <a:ext cx="4178554" cy="461665"/>
          </a:xfrm>
          <a:prstGeom prst="rect">
            <a:avLst/>
          </a:prstGeom>
          <a:noFill/>
        </p:spPr>
        <p:txBody>
          <a:bodyPr wrap="square" rtlCol="0">
            <a:spAutoFit/>
          </a:bodyPr>
          <a:lstStyle/>
          <a:p>
            <a:r>
              <a:rPr lang="en-GB" sz="2400" b="1" u="sng" dirty="0"/>
              <a:t>Failover</a:t>
            </a:r>
            <a:endParaRPr lang="en-US" sz="2400" b="1" u="sng" dirty="0"/>
          </a:p>
        </p:txBody>
      </p:sp>
    </p:spTree>
    <p:extLst>
      <p:ext uri="{BB962C8B-B14F-4D97-AF65-F5344CB8AC3E}">
        <p14:creationId xmlns:p14="http://schemas.microsoft.com/office/powerpoint/2010/main" val="29415145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Cloud 8"/>
          <p:cNvSpPr/>
          <p:nvPr/>
        </p:nvSpPr>
        <p:spPr>
          <a:xfrm>
            <a:off x="3420796" y="2507101"/>
            <a:ext cx="1748612" cy="10795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WAN / Internet</a:t>
            </a:r>
            <a:endParaRPr lang="en-US" dirty="0"/>
          </a:p>
        </p:txBody>
      </p:sp>
      <p:cxnSp>
        <p:nvCxnSpPr>
          <p:cNvPr id="10" name="Straight Connector 9"/>
          <p:cNvCxnSpPr>
            <a:cxnSpLocks/>
            <a:stCxn id="3" idx="0"/>
            <a:endCxn id="9" idx="3"/>
          </p:cNvCxnSpPr>
          <p:nvPr/>
        </p:nvCxnSpPr>
        <p:spPr>
          <a:xfrm>
            <a:off x="2716851" y="2149062"/>
            <a:ext cx="1578251" cy="41976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4" name="Straight Connector 13"/>
          <p:cNvCxnSpPr>
            <a:cxnSpLocks/>
            <a:stCxn id="6" idx="2"/>
            <a:endCxn id="9" idx="0"/>
          </p:cNvCxnSpPr>
          <p:nvPr/>
        </p:nvCxnSpPr>
        <p:spPr>
          <a:xfrm flipH="1">
            <a:off x="5167951" y="2068951"/>
            <a:ext cx="493469" cy="9779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7" name="Straight Connector 16"/>
          <p:cNvCxnSpPr>
            <a:cxnSpLocks/>
            <a:stCxn id="9" idx="1"/>
            <a:endCxn id="7" idx="2"/>
          </p:cNvCxnSpPr>
          <p:nvPr/>
        </p:nvCxnSpPr>
        <p:spPr>
          <a:xfrm>
            <a:off x="4295102" y="3585452"/>
            <a:ext cx="1262243" cy="21525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1" name="Straight Connector 10"/>
          <p:cNvCxnSpPr>
            <a:cxnSpLocks/>
            <a:stCxn id="9" idx="2"/>
            <a:endCxn id="8" idx="0"/>
          </p:cNvCxnSpPr>
          <p:nvPr/>
        </p:nvCxnSpPr>
        <p:spPr>
          <a:xfrm flipH="1">
            <a:off x="2932751" y="3046851"/>
            <a:ext cx="493469" cy="107950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3" name="Cloud 2"/>
          <p:cNvSpPr/>
          <p:nvPr/>
        </p:nvSpPr>
        <p:spPr>
          <a:xfrm>
            <a:off x="969696" y="1609312"/>
            <a:ext cx="1748612" cy="10795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Europe</a:t>
            </a:r>
            <a:endParaRPr lang="en-US" dirty="0"/>
          </a:p>
        </p:txBody>
      </p:sp>
      <p:sp>
        <p:nvSpPr>
          <p:cNvPr id="6" name="Cloud 5"/>
          <p:cNvSpPr/>
          <p:nvPr/>
        </p:nvSpPr>
        <p:spPr>
          <a:xfrm>
            <a:off x="5655996" y="1529201"/>
            <a:ext cx="1748612" cy="10795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Asia</a:t>
            </a:r>
            <a:endParaRPr lang="en-US" dirty="0"/>
          </a:p>
        </p:txBody>
      </p:sp>
      <p:sp>
        <p:nvSpPr>
          <p:cNvPr id="7" name="Cloud 6"/>
          <p:cNvSpPr/>
          <p:nvPr/>
        </p:nvSpPr>
        <p:spPr>
          <a:xfrm>
            <a:off x="5551921" y="3260957"/>
            <a:ext cx="1748612" cy="10795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North America</a:t>
            </a:r>
            <a:endParaRPr lang="en-US" dirty="0"/>
          </a:p>
        </p:txBody>
      </p:sp>
      <p:sp>
        <p:nvSpPr>
          <p:cNvPr id="8" name="Cloud 7"/>
          <p:cNvSpPr/>
          <p:nvPr/>
        </p:nvSpPr>
        <p:spPr>
          <a:xfrm>
            <a:off x="1185596" y="3586601"/>
            <a:ext cx="1748612" cy="10795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South America</a:t>
            </a:r>
            <a:endParaRPr lang="en-US" dirty="0"/>
          </a:p>
        </p:txBody>
      </p:sp>
      <p:sp>
        <p:nvSpPr>
          <p:cNvPr id="23" name="Oval 22"/>
          <p:cNvSpPr/>
          <p:nvPr/>
        </p:nvSpPr>
        <p:spPr>
          <a:xfrm>
            <a:off x="5729608" y="3680057"/>
            <a:ext cx="241300" cy="2413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5729608" y="3680057"/>
            <a:ext cx="241300" cy="2413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5729608" y="3680057"/>
            <a:ext cx="241300" cy="2413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nip Single Corner Rectangle 5"/>
          <p:cNvSpPr/>
          <p:nvPr/>
        </p:nvSpPr>
        <p:spPr>
          <a:xfrm flipH="1">
            <a:off x="-4" y="279950"/>
            <a:ext cx="88519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3600" dirty="0"/>
              <a:t>  Business Continuity - Concepts</a:t>
            </a:r>
          </a:p>
        </p:txBody>
      </p:sp>
      <p:sp>
        <p:nvSpPr>
          <p:cNvPr id="22" name="Oval 21"/>
          <p:cNvSpPr/>
          <p:nvPr/>
        </p:nvSpPr>
        <p:spPr>
          <a:xfrm>
            <a:off x="5703508" y="3680057"/>
            <a:ext cx="241300" cy="2413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127000" y="4666101"/>
            <a:ext cx="7846568" cy="1708160"/>
          </a:xfrm>
          <a:prstGeom prst="rect">
            <a:avLst/>
          </a:prstGeom>
          <a:noFill/>
        </p:spPr>
        <p:txBody>
          <a:bodyPr wrap="square" rtlCol="0">
            <a:spAutoFit/>
          </a:bodyPr>
          <a:lstStyle/>
          <a:p>
            <a:pPr>
              <a:spcAft>
                <a:spcPts val="600"/>
              </a:spcAft>
            </a:pPr>
            <a:r>
              <a:rPr lang="en-GB" sz="2000" dirty="0"/>
              <a:t>Storing cloud data or systems at multiple hosting locations allows for global coverage – and if there is an issue at any one location, the system is still available via another region.</a:t>
            </a:r>
          </a:p>
          <a:p>
            <a:pPr>
              <a:spcAft>
                <a:spcPts val="600"/>
              </a:spcAft>
            </a:pPr>
            <a:r>
              <a:rPr lang="en-GB" sz="2000" dirty="0"/>
              <a:t>Changes to data made at any one location must be replicated to all of the others.</a:t>
            </a:r>
            <a:endParaRPr lang="en-US" sz="2000" dirty="0"/>
          </a:p>
        </p:txBody>
      </p:sp>
      <p:sp>
        <p:nvSpPr>
          <p:cNvPr id="18" name="TextBox 17">
            <a:extLst>
              <a:ext uri="{FF2B5EF4-FFF2-40B4-BE49-F238E27FC236}">
                <a16:creationId xmlns:a16="http://schemas.microsoft.com/office/drawing/2014/main" id="{20179F45-8122-490F-8182-9CA2C04DC51E}"/>
              </a:ext>
            </a:extLst>
          </p:cNvPr>
          <p:cNvSpPr txBox="1"/>
          <p:nvPr/>
        </p:nvSpPr>
        <p:spPr>
          <a:xfrm>
            <a:off x="69004" y="1046234"/>
            <a:ext cx="4178554" cy="461665"/>
          </a:xfrm>
          <a:prstGeom prst="rect">
            <a:avLst/>
          </a:prstGeom>
          <a:noFill/>
        </p:spPr>
        <p:txBody>
          <a:bodyPr wrap="square" rtlCol="0">
            <a:spAutoFit/>
          </a:bodyPr>
          <a:lstStyle/>
          <a:p>
            <a:r>
              <a:rPr lang="en-GB" sz="2400" b="1" u="sng" dirty="0"/>
              <a:t>Geographical Diversity</a:t>
            </a:r>
            <a:endParaRPr lang="en-US" sz="2400" b="1" u="sng" dirty="0"/>
          </a:p>
        </p:txBody>
      </p:sp>
    </p:spTree>
    <p:extLst>
      <p:ext uri="{BB962C8B-B14F-4D97-AF65-F5344CB8AC3E}">
        <p14:creationId xmlns:p14="http://schemas.microsoft.com/office/powerpoint/2010/main" val="200847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childTnLst>
                                </p:cTn>
                              </p:par>
                            </p:childTnLst>
                          </p:cTn>
                        </p:par>
                        <p:par>
                          <p:cTn id="17" fill="hold">
                            <p:stCondLst>
                              <p:cond delay="500"/>
                            </p:stCondLst>
                            <p:childTnLst>
                              <p:par>
                                <p:cTn id="18" presetID="0" presetClass="path" presetSubtype="0" accel="50000" decel="50000" fill="hold" grpId="0" nodeType="afterEffect">
                                  <p:stCondLst>
                                    <p:cond delay="0"/>
                                  </p:stCondLst>
                                  <p:childTnLst>
                                    <p:animMotion origin="layout" path="M -0.00469 0.00602 L -0.00469 0.00602 C -0.00782 0.00509 -0.01094 0.00394 -0.01407 0.00324 C -0.01615 0.00255 -0.01823 0.00208 -0.02032 0.00185 C -0.029 -1.48148E-6 -0.02709 0.00046 -0.03594 -0.00092 L -0.04323 -0.00231 C -0.04671 -0.00301 -0.05504 -0.00393 -0.05886 -0.00509 C -0.06112 -0.00602 -0.06302 -0.00741 -0.06511 -0.00787 C -0.06789 -0.00879 -0.07084 -0.00879 -0.07344 -0.00926 C -0.08351 -0.01134 -0.07483 -0.00972 -0.08177 -0.01204 C -0.08351 -0.01273 -0.08542 -0.01296 -0.08698 -0.01342 C -0.09115 -0.01528 -0.0941 -0.01805 -0.09844 -0.01898 C -0.10695 -0.02106 -0.10278 -0.01967 -0.11094 -0.02315 C -0.11198 -0.02361 -0.1132 -0.02407 -0.11407 -0.02454 C -0.11684 -0.02639 -0.11945 -0.02986 -0.1224 -0.03009 L -0.14532 -0.03287 C -0.15261 -0.03611 -0.14375 -0.03241 -0.15365 -0.03565 C -0.15487 -0.03611 -0.15573 -0.0368 -0.15677 -0.03704 C -0.15955 -0.03773 -0.1625 -0.03796 -0.16511 -0.03842 C -0.16702 -0.03889 -0.16858 -0.03981 -0.17032 -0.03981 C -0.17796 -0.04074 -0.18559 -0.04074 -0.19323 -0.0412 L -0.19948 -0.04676 C -0.20226 -0.0493 -0.20365 -0.05023 -0.20573 -0.0537 C -0.2073 -0.05648 -0.20851 -0.05926 -0.2099 -0.06204 L -0.21407 -0.07037 C -0.21476 -0.07176 -0.2158 -0.07315 -0.21615 -0.07454 C -0.2165 -0.07592 -0.21667 -0.07754 -0.21719 -0.0787 C -0.21841 -0.08102 -0.22014 -0.08241 -0.22136 -0.08426 C -0.22223 -0.08565 -0.22257 -0.0875 -0.22344 -0.08842 C -0.22535 -0.09074 -0.22796 -0.09167 -0.22969 -0.09398 C -0.23073 -0.09537 -0.2316 -0.09722 -0.23282 -0.09815 C -0.23421 -0.0993 -0.23577 -0.09907 -0.23698 -0.09954 C -0.2382 -0.1 -0.23907 -0.10046 -0.24011 -0.10092 C -0.2448 -0.10717 -0.24184 -0.10463 -0.24948 -0.10787 L -0.25261 -0.10926 C -0.25886 -0.10879 -0.26528 -0.10949 -0.27136 -0.10787 C -0.27292 -0.10764 -0.27379 -0.10532 -0.27448 -0.1037 C -0.27622 -0.10069 -0.27813 -0.09305 -0.27865 -0.08981 C -0.28143 -0.07523 -0.27761 -0.09722 -0.28073 -0.07315 C -0.28108 -0.07176 -0.2816 -0.0706 -0.28177 -0.06898 C -0.28264 -0.06551 -0.28334 -0.0618 -0.28386 -0.05787 C -0.28525 -0.04954 -0.28438 -0.05324 -0.28594 -0.04676 C -0.28629 -0.03981 -0.28646 -0.03287 -0.28698 -0.02592 C -0.28768 -0.01967 -0.29046 -0.0206 -0.29219 -0.01342 C -0.29254 -0.01204 -0.29271 -0.01065 -0.29323 -0.00926 C -0.2941 -0.00764 -0.29549 -0.00671 -0.29636 -0.00509 C -0.29792 -0.00254 -0.29914 0.00046 -0.30052 0.00324 C -0.30122 0.00463 -0.30226 0.00579 -0.30261 0.00741 C -0.30417 0.01227 -0.30452 0.01458 -0.30677 0.01852 C -0.30782 0.01991 -0.30903 0.02107 -0.3099 0.02269 C -0.31302 0.02732 -0.31077 0.02662 -0.31511 0.02963 C -0.31615 0.03009 -0.31737 0.03033 -0.31823 0.03102 C -0.31945 0.03171 -0.32032 0.0331 -0.32136 0.0338 C -0.32379 0.03472 -0.32639 0.03449 -0.32865 0.03519 C -0.33316 0.03611 -0.33212 0.03634 -0.33594 0.03796 C -0.34514 0.04144 -0.33577 0.03727 -0.34323 0.04074 L -0.35052 0.03935 L -0.34948 0.04074 " pathEditMode="relative" ptsTypes="AAAAAAAAAAAAAAAAAAAAAAAAAAAAAAAAAAAAAAAAAAAAAAAAAAAAAAAAAA">
                                      <p:cBhvr>
                                        <p:cTn id="19" dur="2000" fill="hold"/>
                                        <p:tgtEl>
                                          <p:spTgt spid="25"/>
                                        </p:tgtEl>
                                        <p:attrNameLst>
                                          <p:attrName>ppt_x</p:attrName>
                                          <p:attrName>ppt_y</p:attrName>
                                        </p:attrNameLst>
                                      </p:cBhvr>
                                    </p:animMotion>
                                  </p:childTnLst>
                                </p:cTn>
                              </p:par>
                            </p:childTnLst>
                          </p:cTn>
                        </p:par>
                        <p:par>
                          <p:cTn id="20" fill="hold">
                            <p:stCondLst>
                              <p:cond delay="2500"/>
                            </p:stCondLst>
                            <p:childTnLst>
                              <p:par>
                                <p:cTn id="21" presetID="0" presetClass="path" presetSubtype="0" accel="50000" decel="50000" fill="hold" grpId="0" nodeType="afterEffect">
                                  <p:stCondLst>
                                    <p:cond delay="0"/>
                                  </p:stCondLst>
                                  <p:childTnLst>
                                    <p:animMotion origin="layout" path="M 0.00052 -0.00092 L 0.00052 -0.00092 C -0.00816 -0.00139 -0.01702 -0.00162 -0.02552 -0.00231 C -0.02674 -0.00254 -0.02761 -0.00347 -0.02865 -0.0037 C -0.03143 -0.0044 -0.03438 -0.00463 -0.03698 -0.00509 C -0.03889 -0.00555 -0.04063 -0.00602 -0.04219 -0.00648 C -0.04341 -0.00694 -0.04427 -0.00787 -0.04532 -0.00787 C -0.04879 -0.00879 -0.05226 -0.00879 -0.05573 -0.00926 C -0.06198 -0.01204 -0.05608 -0.00972 -0.06511 -0.01204 C -0.06667 -0.0125 -0.06789 -0.01319 -0.06927 -0.01342 C -0.07309 -0.01412 -0.07709 -0.01435 -0.08073 -0.01481 C -0.08507 -0.01574 -0.08907 -0.01667 -0.09323 -0.01759 C -0.09532 -0.01805 -0.0974 -0.01898 -0.09948 -0.01898 L -0.11823 -0.02037 C -0.11997 -0.02083 -0.12188 -0.02129 -0.12344 -0.02176 C -0.12466 -0.02222 -0.12552 -0.02292 -0.12657 -0.02315 C -0.12865 -0.02384 -0.13073 -0.02407 -0.13282 -0.02454 C -0.13421 -0.02546 -0.13559 -0.02685 -0.13698 -0.02731 C -0.13941 -0.02847 -0.14306 -0.02847 -0.14532 -0.03009 C -0.14757 -0.03194 -0.14914 -0.03518 -0.15157 -0.03565 C -0.1533 -0.03611 -0.15521 -0.03657 -0.15677 -0.03704 C -0.15799 -0.0375 -0.15886 -0.03819 -0.1599 -0.03842 C -0.16129 -0.03912 -0.16268 -0.03935 -0.16407 -0.03981 L -0.17032 -0.04537 C -0.17136 -0.04629 -0.1724 -0.04768 -0.17344 -0.04815 L -0.17657 -0.04954 C -0.17726 -0.05092 -0.17865 -0.05208 -0.17865 -0.0537 C -0.179 -0.06018 -0.17934 -0.06829 -0.17552 -0.07315 C -0.17466 -0.07454 -0.17344 -0.075 -0.1724 -0.07592 C -0.15816 -0.09028 -0.17344 -0.07685 -0.16407 -0.08287 C -0.16302 -0.08379 -0.16216 -0.08518 -0.16094 -0.08565 C -0.15938 -0.08657 -0.15747 -0.08657 -0.15573 -0.08704 C -0.14237 -0.09213 -0.15799 -0.08889 -0.13698 -0.0912 C -0.13594 -0.09167 -0.13507 -0.09259 -0.13386 -0.09259 C -0.11893 -0.09537 -0.12587 -0.09236 -0.11719 -0.09537 C -0.11476 -0.09629 -0.11233 -0.09722 -0.1099 -0.09815 C -0.10782 -0.09907 -0.10573 -0.1 -0.10365 -0.10092 C -0.10261 -0.10139 -0.10174 -0.10208 -0.10052 -0.10231 C -0.09914 -0.10278 -0.09775 -0.10301 -0.09636 -0.1037 C -0.09358 -0.10532 -0.09098 -0.1081 -0.08802 -0.10926 C -0.08056 -0.11273 -0.08993 -0.10856 -0.08073 -0.11204 C -0.07969 -0.1125 -0.07865 -0.11296 -0.07761 -0.11342 C -0.07622 -0.11481 -0.075 -0.11667 -0.07344 -0.11759 C -0.07257 -0.11852 -0.07136 -0.11852 -0.07032 -0.11898 C -0.06684 -0.12129 -0.05938 -0.12546 -0.05573 -0.13009 C -0.05417 -0.13241 -0.0533 -0.13542 -0.05261 -0.13842 C -0.05226 -0.14074 -0.05209 -0.14329 -0.05157 -0.14537 C -0.05139 -0.14699 -0.05087 -0.14815 -0.05052 -0.14954 C -0.05018 -0.15139 -0.04983 -0.15324 -0.04948 -0.15509 C -0.04914 -0.1625 -0.04914 -0.17014 -0.04844 -0.17731 C -0.04844 -0.17893 -0.04792 -0.18032 -0.0474 -0.18148 C -0.04688 -0.18403 -0.04618 -0.18634 -0.04532 -0.18842 C -0.0448 -0.19004 -0.04393 -0.1912 -0.04323 -0.19259 C -0.04289 -0.19398 -0.04289 -0.1956 -0.04219 -0.19676 C -0.04046 -0.20092 -0.03507 -0.20856 -0.03282 -0.21065 C -0.03004 -0.21342 -0.02709 -0.21574 -0.02448 -0.21898 L -0.02136 -0.22315 C -0.02066 -0.22616 -0.01962 -0.23333 -0.01719 -0.23565 C -0.01615 -0.23704 -0.01441 -0.2375 -0.01302 -0.23842 C -0.01198 -0.23935 -0.01112 -0.24051 -0.0099 -0.2412 C -0.00105 -0.24722 -0.00834 -0.24097 -0.00052 -0.24676 C 0.00052 -0.24768 0.00138 -0.24884 0.0026 -0.24954 C 0.00416 -0.25069 0.00833 -0.25185 0.00989 -0.25231 C 0.01388 -0.25393 0.01163 -0.2537 0.01406 -0.2537 L 0.01406 -0.2537 " pathEditMode="relative" ptsTypes="AAAAAAAAAAAAAAAAAAAAAAAAAAAAAAAAAAAAAAAAAAAAAAAAAAAAAAAAAAAAAAAAA">
                                      <p:cBhvr>
                                        <p:cTn id="22" dur="2000" fill="hold"/>
                                        <p:tgtEl>
                                          <p:spTgt spid="24"/>
                                        </p:tgtEl>
                                        <p:attrNameLst>
                                          <p:attrName>ppt_x</p:attrName>
                                          <p:attrName>ppt_y</p:attrName>
                                        </p:attrNameLst>
                                      </p:cBhvr>
                                    </p:animMotion>
                                  </p:childTnLst>
                                </p:cTn>
                              </p:par>
                            </p:childTnLst>
                          </p:cTn>
                        </p:par>
                        <p:par>
                          <p:cTn id="23" fill="hold">
                            <p:stCondLst>
                              <p:cond delay="4500"/>
                            </p:stCondLst>
                            <p:childTnLst>
                              <p:par>
                                <p:cTn id="24" presetID="0" presetClass="path" presetSubtype="0" accel="50000" decel="50000" fill="hold" grpId="0" nodeType="afterEffect">
                                  <p:stCondLst>
                                    <p:cond delay="0"/>
                                  </p:stCondLst>
                                  <p:childTnLst>
                                    <p:animMotion origin="layout" path="M 0.00364 -0.00509 L 0.00364 -0.00509 C 0.00034 -0.00555 -0.00278 -0.00602 -0.00591 -0.00648 C -0.01684 -0.00903 0.00677 -0.00903 -0.01945 -0.01065 L -0.04132 -0.01204 C -0.06059 -0.01736 -0.04809 -0.01481 -0.07882 -0.0162 L -0.08403 -0.01759 C -0.08594 -0.01829 -0.0882 -0.01852 -0.09028 -0.01898 C -0.09237 -0.01991 -0.09445 -0.02083 -0.09653 -0.02176 C -0.09757 -0.02222 -0.09844 -0.02292 -0.09966 -0.02315 C -0.10105 -0.02361 -0.10243 -0.02407 -0.10382 -0.02454 C -0.10556 -0.02546 -0.10886 -0.02847 -0.11112 -0.0287 C -0.11823 -0.02963 -0.1257 -0.02963 -0.13299 -0.03009 C -0.15243 -0.03356 -0.13334 -0.02893 -0.14549 -0.03426 C -0.14896 -0.03588 -0.1507 -0.03518 -0.15382 -0.03704 C -0.1566 -0.03912 -0.15973 -0.04352 -0.16216 -0.04537 C -0.17014 -0.05254 -0.1625 -0.04329 -0.17049 -0.05231 C -0.17535 -0.0581 -0.17136 -0.05555 -0.17674 -0.05787 C -0.17969 -0.06111 -0.1816 -0.0625 -0.18403 -0.0662 C -0.18473 -0.06759 -0.18525 -0.06921 -0.18612 -0.07037 C -0.18698 -0.07199 -0.1882 -0.07315 -0.18924 -0.07454 C -0.18993 -0.07592 -0.19046 -0.07754 -0.19132 -0.0787 C -0.19219 -0.08032 -0.19341 -0.08148 -0.19445 -0.08287 C -0.19584 -0.08565 -0.19862 -0.0912 -0.19862 -0.0912 C -0.19827 -0.10092 -0.19844 -0.11088 -0.19757 -0.12037 C -0.19723 -0.12245 -0.19618 -0.1243 -0.19549 -0.12592 C -0.19445 -0.12824 -0.19115 -0.13426 -0.19028 -0.13565 C -0.18924 -0.13727 -0.1882 -0.13842 -0.18716 -0.13981 C -0.18334 -0.15509 -0.18941 -0.13217 -0.18403 -0.14815 C -0.18299 -0.15092 -0.18264 -0.1537 -0.18195 -0.15648 C -0.18039 -0.1625 -0.18108 -0.15926 -0.17987 -0.1662 C -0.18021 -0.17037 -0.17987 -0.17477 -0.18091 -0.1787 C -0.18195 -0.18356 -0.18455 -0.18264 -0.18716 -0.18426 C -0.1882 -0.18518 -0.18907 -0.18657 -0.19028 -0.18704 C -0.19289 -0.18842 -0.19584 -0.18842 -0.19862 -0.18981 C -0.19896 -0.19004 -0.20539 -0.19375 -0.20695 -0.19398 C -0.20955 -0.19467 -0.2125 -0.19491 -0.21528 -0.19537 C -0.21702 -0.19583 -0.21858 -0.19653 -0.22049 -0.19676 C -0.22327 -0.19745 -0.22605 -0.19768 -0.22882 -0.19815 C -0.24427 -0.20162 -0.22362 -0.19768 -0.23612 -0.20092 C -0.23837 -0.20162 -0.24098 -0.20185 -0.24341 -0.20231 C -0.24445 -0.20278 -0.24549 -0.20324 -0.24653 -0.2037 C -0.24931 -0.20555 -0.25191 -0.2081 -0.25487 -0.20926 C -0.2573 -0.21042 -0.2599 -0.21134 -0.26216 -0.21342 C -0.2632 -0.21458 -0.26389 -0.2169 -0.26528 -0.21759 C -0.26789 -0.21921 -0.27084 -0.21921 -0.27362 -0.22037 C -0.28681 -0.22639 -0.27709 -0.22292 -0.30174 -0.22454 L -0.31945 -0.22592 C -0.32292 -0.22754 -0.32309 -0.22754 -0.32674 -0.23009 C -0.32778 -0.23102 -0.32865 -0.23217 -0.32987 -0.23287 C -0.33073 -0.23356 -0.33195 -0.23379 -0.33299 -0.23426 C -0.33403 -0.23518 -0.3349 -0.23657 -0.33612 -0.23704 C -0.33872 -0.23842 -0.34445 -0.23981 -0.34445 -0.23981 C -0.35521 -0.24954 -0.3448 -0.24143 -0.37466 -0.24398 C -0.39132 -0.2456 -0.3724 -0.24537 -0.37882 -0.24537 L -0.37987 -0.24537 " pathEditMode="relative" ptsTypes="AAAAAAAAAAAAAAAAAAAAAAAAAAAAAAAAAAAAAAAAAAAAAAAAAAAAAAAA">
                                      <p:cBhvr>
                                        <p:cTn id="25" dur="2000" fill="hold"/>
                                        <p:tgtEl>
                                          <p:spTgt spid="23"/>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3" grpId="1" animBg="1"/>
      <p:bldP spid="24" grpId="0" animBg="1"/>
      <p:bldP spid="24" grpId="1" animBg="1"/>
      <p:bldP spid="25" grpId="0" animBg="1"/>
      <p:bldP spid="25" grpId="1" animBg="1"/>
      <p:bldP spid="2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Snip Single Corner Rectangle 5"/>
          <p:cNvSpPr/>
          <p:nvPr/>
        </p:nvSpPr>
        <p:spPr>
          <a:xfrm flipH="1">
            <a:off x="-4" y="279950"/>
            <a:ext cx="67691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3600" dirty="0"/>
              <a:t>  Business Continuity – Concepts</a:t>
            </a:r>
          </a:p>
        </p:txBody>
      </p:sp>
      <p:sp>
        <p:nvSpPr>
          <p:cNvPr id="2" name="Cloud 1"/>
          <p:cNvSpPr/>
          <p:nvPr/>
        </p:nvSpPr>
        <p:spPr>
          <a:xfrm>
            <a:off x="444499" y="1658112"/>
            <a:ext cx="2071323" cy="13843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Primary cloud site</a:t>
            </a:r>
            <a:endParaRPr lang="en-US" dirty="0"/>
          </a:p>
        </p:txBody>
      </p:sp>
      <p:sp>
        <p:nvSpPr>
          <p:cNvPr id="18" name="Cloud 17"/>
          <p:cNvSpPr/>
          <p:nvPr/>
        </p:nvSpPr>
        <p:spPr>
          <a:xfrm>
            <a:off x="5943599" y="1658112"/>
            <a:ext cx="2071323" cy="13843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Backup cloud site</a:t>
            </a:r>
            <a:endParaRPr lang="en-US" dirty="0"/>
          </a:p>
        </p:txBody>
      </p:sp>
      <p:sp>
        <p:nvSpPr>
          <p:cNvPr id="20" name="Cloud 19"/>
          <p:cNvSpPr/>
          <p:nvPr/>
        </p:nvSpPr>
        <p:spPr>
          <a:xfrm>
            <a:off x="5943598" y="3398012"/>
            <a:ext cx="2071323" cy="13843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Backup cloud site</a:t>
            </a:r>
            <a:endParaRPr lang="en-US" dirty="0"/>
          </a:p>
        </p:txBody>
      </p:sp>
      <p:sp>
        <p:nvSpPr>
          <p:cNvPr id="4" name="Arrow: Right 3"/>
          <p:cNvSpPr/>
          <p:nvPr/>
        </p:nvSpPr>
        <p:spPr>
          <a:xfrm>
            <a:off x="2845410" y="1920901"/>
            <a:ext cx="2768600" cy="6731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Synchronous Replication</a:t>
            </a:r>
            <a:endParaRPr lang="en-US" dirty="0"/>
          </a:p>
        </p:txBody>
      </p:sp>
      <p:sp>
        <p:nvSpPr>
          <p:cNvPr id="26" name="Arrow: Right 25"/>
          <p:cNvSpPr/>
          <p:nvPr/>
        </p:nvSpPr>
        <p:spPr>
          <a:xfrm>
            <a:off x="2865072" y="3753612"/>
            <a:ext cx="2748938" cy="6731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Asynchronous Replication</a:t>
            </a:r>
            <a:endParaRPr lang="en-US" dirty="0"/>
          </a:p>
        </p:txBody>
      </p:sp>
      <p:sp>
        <p:nvSpPr>
          <p:cNvPr id="27" name="Oval 26"/>
          <p:cNvSpPr/>
          <p:nvPr/>
        </p:nvSpPr>
        <p:spPr>
          <a:xfrm>
            <a:off x="694595" y="1920901"/>
            <a:ext cx="254000" cy="2540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1912572" y="1920901"/>
            <a:ext cx="254000" cy="254000"/>
          </a:xfrm>
          <a:prstGeom prst="ellipse">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1912572" y="2403501"/>
            <a:ext cx="254000" cy="254000"/>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637443" y="2428901"/>
            <a:ext cx="254000" cy="254000"/>
          </a:xfrm>
          <a:prstGeom prst="ellips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loud 31"/>
          <p:cNvSpPr/>
          <p:nvPr/>
        </p:nvSpPr>
        <p:spPr>
          <a:xfrm>
            <a:off x="444499" y="3398012"/>
            <a:ext cx="2071323" cy="13843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Primary cloud site</a:t>
            </a:r>
            <a:endParaRPr lang="en-US" dirty="0"/>
          </a:p>
        </p:txBody>
      </p:sp>
      <p:sp>
        <p:nvSpPr>
          <p:cNvPr id="33" name="Oval 32"/>
          <p:cNvSpPr/>
          <p:nvPr/>
        </p:nvSpPr>
        <p:spPr>
          <a:xfrm>
            <a:off x="694595" y="3660801"/>
            <a:ext cx="254000" cy="2540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1912572" y="3660801"/>
            <a:ext cx="254000" cy="254000"/>
          </a:xfrm>
          <a:prstGeom prst="ellipse">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1912572" y="4143401"/>
            <a:ext cx="254000" cy="254000"/>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637443" y="4168801"/>
            <a:ext cx="254000" cy="254000"/>
          </a:xfrm>
          <a:prstGeom prst="ellips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35005" y="4864374"/>
            <a:ext cx="7979917" cy="1277273"/>
          </a:xfrm>
          <a:prstGeom prst="rect">
            <a:avLst/>
          </a:prstGeom>
          <a:noFill/>
        </p:spPr>
        <p:txBody>
          <a:bodyPr wrap="square" rtlCol="0">
            <a:spAutoFit/>
          </a:bodyPr>
          <a:lstStyle/>
          <a:p>
            <a:pPr>
              <a:spcAft>
                <a:spcPts val="600"/>
              </a:spcAft>
            </a:pPr>
            <a:r>
              <a:rPr lang="en-GB" b="1" dirty="0"/>
              <a:t>Synchronous </a:t>
            </a:r>
            <a:r>
              <a:rPr lang="en-GB" dirty="0"/>
              <a:t>replication works in real-time whenever data or systems are modified, allowing the backup site to be brought online with minimal delay.</a:t>
            </a:r>
          </a:p>
          <a:p>
            <a:r>
              <a:rPr lang="en-GB" b="1" dirty="0"/>
              <a:t>Asynchronous </a:t>
            </a:r>
            <a:r>
              <a:rPr lang="en-GB" dirty="0"/>
              <a:t>replication transfers data on a schedule.  This is easier to implement and works on network links that have high latency, or are less reliable.</a:t>
            </a:r>
            <a:endParaRPr lang="en-US" b="1" dirty="0"/>
          </a:p>
        </p:txBody>
      </p:sp>
      <p:sp>
        <p:nvSpPr>
          <p:cNvPr id="19" name="TextBox 18">
            <a:extLst>
              <a:ext uri="{FF2B5EF4-FFF2-40B4-BE49-F238E27FC236}">
                <a16:creationId xmlns:a16="http://schemas.microsoft.com/office/drawing/2014/main" id="{12E2ADCF-76C4-4364-B5FB-6BE69CBF3614}"/>
              </a:ext>
            </a:extLst>
          </p:cNvPr>
          <p:cNvSpPr txBox="1"/>
          <p:nvPr/>
        </p:nvSpPr>
        <p:spPr>
          <a:xfrm>
            <a:off x="69004" y="1046234"/>
            <a:ext cx="4178554" cy="461665"/>
          </a:xfrm>
          <a:prstGeom prst="rect">
            <a:avLst/>
          </a:prstGeom>
          <a:noFill/>
        </p:spPr>
        <p:txBody>
          <a:bodyPr wrap="square" rtlCol="0">
            <a:spAutoFit/>
          </a:bodyPr>
          <a:lstStyle/>
          <a:p>
            <a:r>
              <a:rPr lang="en-GB" sz="2400" b="1" u="sng" dirty="0"/>
              <a:t>Replication</a:t>
            </a:r>
            <a:endParaRPr lang="en-US" sz="2400" b="1" u="sng" dirty="0"/>
          </a:p>
        </p:txBody>
      </p:sp>
    </p:spTree>
    <p:extLst>
      <p:ext uri="{BB962C8B-B14F-4D97-AF65-F5344CB8AC3E}">
        <p14:creationId xmlns:p14="http://schemas.microsoft.com/office/powerpoint/2010/main" val="1058717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500"/>
                                        <p:tgtEl>
                                          <p:spTgt spid="33"/>
                                        </p:tgtEl>
                                      </p:cBhvr>
                                    </p:animEffect>
                                  </p:childTnLst>
                                </p:cTn>
                              </p:par>
                            </p:childTnLst>
                          </p:cTn>
                        </p:par>
                        <p:par>
                          <p:cTn id="11" fill="hold">
                            <p:stCondLst>
                              <p:cond delay="500"/>
                            </p:stCondLst>
                            <p:childTnLst>
                              <p:par>
                                <p:cTn id="12" presetID="0" presetClass="path" presetSubtype="0" accel="50000" decel="50000" fill="hold" grpId="1" nodeType="afterEffect">
                                  <p:stCondLst>
                                    <p:cond delay="0"/>
                                  </p:stCondLst>
                                  <p:childTnLst>
                                    <p:animMotion origin="layout" path="M 0.00174 -0.00509 L 0.00174 -0.00509 L 0.0184 0.00232 C 0.01979 0.00278 0.02101 0.00371 0.02257 0.00417 C 0.02431 0.00463 0.03281 0.00672 0.03507 0.00787 C 0.03698 0.0088 0.03854 0.01042 0.04063 0.01158 C 0.04323 0.01297 0.04618 0.01389 0.04896 0.01528 C 0.05035 0.01574 0.05156 0.01667 0.05313 0.01713 C 0.05625 0.01759 0.05955 0.01806 0.06285 0.01898 C 0.0651 0.01945 0.06736 0.02037 0.06979 0.02084 C 0.07431 0.02153 0.07899 0.02199 0.08368 0.02269 C 0.09531 0.02778 0.08854 0.02523 0.11285 0.02824 C 0.15382 0.0331 0.12292 0.02986 0.20573 0.03195 C 0.20816 0.03241 0.21042 0.03334 0.21285 0.0338 C 0.21875 0.03472 0.24392 0.03681 0.24896 0.0375 L 0.48507 0.03565 C 0.4901 0.03542 0.4901 0.03287 0.49479 0.03195 C 0.49931 0.03079 0.50399 0.03056 0.50851 0.03009 C 0.52118 0.0257 0.5059 0.03056 0.52656 0.02639 C 0.52847 0.02593 0.53038 0.02477 0.53212 0.02454 C 0.53629 0.02361 0.54063 0.02338 0.54479 0.02269 C 0.54705 0.02222 0.54931 0.02107 0.55174 0.02084 C 0.55816 0.01991 0.56458 0.01945 0.57101 0.01898 C 0.57344 0.01829 0.5757 0.01759 0.57813 0.01713 C 0.58125 0.01621 0.58455 0.01597 0.58767 0.01528 C 0.59149 0.01412 0.59514 0.01273 0.59879 0.01158 C 0.6007 0.01088 0.6026 0.01042 0.60434 0.00972 C 0.60903 0.00764 0.60712 0.00787 0.6099 0.00787 L 0.6099 0.00787 " pathEditMode="relative" ptsTypes="AAAAAAAAAAAAAAAAAAAAAAAAAAAAA">
                                      <p:cBhvr>
                                        <p:cTn id="13" dur="2000" fill="hold"/>
                                        <p:tgtEl>
                                          <p:spTgt spid="27"/>
                                        </p:tgtEl>
                                        <p:attrNameLst>
                                          <p:attrName>ppt_x</p:attrName>
                                          <p:attrName>ppt_y</p:attrName>
                                        </p:attrNameLst>
                                      </p:cBhvr>
                                    </p:animMotion>
                                  </p:childTnLst>
                                </p:cTn>
                              </p:par>
                            </p:childTnLst>
                          </p:cTn>
                        </p:par>
                        <p:par>
                          <p:cTn id="14" fill="hold">
                            <p:stCondLst>
                              <p:cond delay="2500"/>
                            </p:stCondLst>
                            <p:childTnLst>
                              <p:par>
                                <p:cTn id="15" presetID="10" presetClass="entr" presetSubtype="0" fill="hold" grpId="0" nodeType="after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500"/>
                                        <p:tgtEl>
                                          <p:spTgt spid="34"/>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fade">
                                      <p:cBhvr>
                                        <p:cTn id="20" dur="500"/>
                                        <p:tgtEl>
                                          <p:spTgt spid="29"/>
                                        </p:tgtEl>
                                      </p:cBhvr>
                                    </p:animEffect>
                                  </p:childTnLst>
                                </p:cTn>
                              </p:par>
                            </p:childTnLst>
                          </p:cTn>
                        </p:par>
                        <p:par>
                          <p:cTn id="21" fill="hold">
                            <p:stCondLst>
                              <p:cond delay="3000"/>
                            </p:stCondLst>
                            <p:childTnLst>
                              <p:par>
                                <p:cTn id="22" presetID="0" presetClass="path" presetSubtype="0" accel="50000" decel="50000" fill="hold" grpId="1" nodeType="afterEffect">
                                  <p:stCondLst>
                                    <p:cond delay="0"/>
                                  </p:stCondLst>
                                  <p:childTnLst>
                                    <p:animMotion origin="layout" path="M 0.00885 -0.00509 L 0.00885 -0.00509 C 0.01302 -0.00463 0.01719 -0.00416 0.02135 -0.00324 C 0.02274 -0.00301 0.02396 -0.00162 0.02552 -0.00139 C 0.03281 -0.00046 0.04028 -0.00023 0.04774 0.00047 L 0.06441 0.00602 C 0.06615 0.00648 0.06806 0.00695 0.06997 0.00787 C 0.07274 0.00903 0.07569 0.00926 0.0783 0.01158 C 0.08403 0.01667 0.08073 0.01459 0.08802 0.01713 C 0.09844 0.02639 0.08507 0.01551 0.09774 0.02269 C 0.09913 0.02338 0.10035 0.02547 0.10191 0.02639 C 0.10365 0.02732 0.10556 0.02755 0.10747 0.02824 C 0.10885 0.02871 0.11007 0.0294 0.11163 0.03009 C 0.11337 0.03079 0.11528 0.03102 0.11719 0.03195 C 0.12135 0.03357 0.12517 0.03658 0.12969 0.0375 C 0.14757 0.04051 0.13698 0.03889 0.16163 0.04121 C 0.23542 0.06088 0.17066 0.04468 0.35885 0.04676 L 0.50747 0.04491 C 0.51024 0.04468 0.51302 0.04259 0.5158 0.04121 C 0.53056 0.03334 0.51493 0.04097 0.52969 0.03565 C 0.53247 0.03449 0.53507 0.03287 0.53802 0.03195 C 0.54167 0.03056 0.54549 0.02986 0.54913 0.02824 C 0.55052 0.02755 0.55191 0.02709 0.5533 0.02639 C 0.55469 0.02523 0.5559 0.02361 0.55747 0.02269 C 0.55868 0.02176 0.56024 0.02153 0.56163 0.02084 C 0.56302 0.01968 0.56424 0.01806 0.5658 0.01713 C 0.56701 0.01621 0.56858 0.01597 0.56997 0.01528 C 0.57135 0.01412 0.57257 0.0125 0.57413 0.01158 C 0.57639 0.00996 0.5816 0.00857 0.58385 0.00787 C 0.58663 0.00672 0.58958 0.00625 0.59219 0.00417 C 0.59358 0.00278 0.59479 0.00139 0.59635 0.00047 C 0.59757 -0.00046 0.60052 -0.00139 0.60052 -0.00139 L 0.60052 -0.00139 " pathEditMode="relative" ptsTypes="AAAAAAAAAAAAAAAAAAAAAAAAAAAAAAAAA">
                                      <p:cBhvr>
                                        <p:cTn id="23" dur="2000" fill="hold"/>
                                        <p:tgtEl>
                                          <p:spTgt spid="29"/>
                                        </p:tgtEl>
                                        <p:attrNameLst>
                                          <p:attrName>ppt_x</p:attrName>
                                          <p:attrName>ppt_y</p:attrName>
                                        </p:attrNameLst>
                                      </p:cBhvr>
                                    </p:animMotion>
                                  </p:childTnLst>
                                </p:cTn>
                              </p:par>
                            </p:childTnLst>
                          </p:cTn>
                        </p:par>
                        <p:par>
                          <p:cTn id="24" fill="hold">
                            <p:stCondLst>
                              <p:cond delay="5000"/>
                            </p:stCondLst>
                            <p:childTnLst>
                              <p:par>
                                <p:cTn id="25" presetID="10" presetClass="entr" presetSubtype="0"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fade">
                                      <p:cBhvr>
                                        <p:cTn id="27" dur="500"/>
                                        <p:tgtEl>
                                          <p:spTgt spid="3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6"/>
                                        </p:tgtEl>
                                        <p:attrNameLst>
                                          <p:attrName>style.visibility</p:attrName>
                                        </p:attrNameLst>
                                      </p:cBhvr>
                                      <p:to>
                                        <p:strVal val="visible"/>
                                      </p:to>
                                    </p:set>
                                    <p:animEffect transition="in" filter="fade">
                                      <p:cBhvr>
                                        <p:cTn id="30" dur="500"/>
                                        <p:tgtEl>
                                          <p:spTgt spid="36"/>
                                        </p:tgtEl>
                                      </p:cBhvr>
                                    </p:animEffect>
                                  </p:childTnLst>
                                </p:cTn>
                              </p:par>
                            </p:childTnLst>
                          </p:cTn>
                        </p:par>
                        <p:par>
                          <p:cTn id="31" fill="hold">
                            <p:stCondLst>
                              <p:cond delay="5500"/>
                            </p:stCondLst>
                            <p:childTnLst>
                              <p:par>
                                <p:cTn id="32" presetID="0" presetClass="path" presetSubtype="0" accel="50000" decel="50000" fill="hold" grpId="1" nodeType="afterEffect">
                                  <p:stCondLst>
                                    <p:cond delay="0"/>
                                  </p:stCondLst>
                                  <p:childTnLst>
                                    <p:animMotion origin="layout" path="M 0.00104 -0.0051 L 0.00104 -0.0051 C 0.02535 -0.02153 0.00556 -0.00926 0.02326 -0.01806 C 0.02778 -0.02061 0.03212 -0.02431 0.03715 -0.02547 C 0.04254 -0.02709 0.05017 -0.02894 0.05521 -0.03102 C 0.0592 -0.03287 0.06163 -0.03426 0.06632 -0.03473 C 0.07413 -0.03588 0.08195 -0.03658 0.08993 -0.03658 L 0.21059 -0.03843 C 0.23142 -0.04306 0.2026 -0.03704 0.23559 -0.04213 C 0.23802 -0.0426 0.24028 -0.04375 0.24271 -0.04399 C 0.24722 -0.04491 0.25191 -0.04537 0.2566 -0.04584 C 0.25833 -0.04653 0.26024 -0.04746 0.26215 -0.04769 C 0.27066 -0.04954 0.28299 -0.05047 0.29132 -0.05139 C 0.29497 -0.05209 0.29861 -0.05278 0.30243 -0.05324 L 0.37188 -0.05139 C 0.37969 -0.05116 0.3875 -0.05024 0.39549 -0.04954 L 0.42188 -0.04769 C 0.42552 -0.04723 0.42917 -0.04676 0.43299 -0.04584 C 0.43438 -0.04561 0.43559 -0.04422 0.43715 -0.04399 C 0.45139 -0.04306 0.4658 -0.04283 0.48021 -0.04213 C 0.48333 -0.04167 0.48663 -0.04121 0.48976 -0.04028 C 0.49132 -0.04005 0.49254 -0.03889 0.4941 -0.03843 C 0.49809 -0.03774 0.50243 -0.0375 0.50642 -0.03658 C 0.52326 -0.03357 0.5059 -0.03635 0.51754 -0.03287 C 0.52031 -0.03218 0.52326 -0.03172 0.52587 -0.03102 C 0.5401 -0.02361 0.525 -0.03102 0.5467 -0.02361 C 0.54861 -0.02315 0.55052 -0.02223 0.55243 -0.02176 C 0.55885 -0.02037 0.56545 -0.02037 0.5717 -0.01806 C 0.57552 -0.0169 0.57934 -0.01598 0.58281 -0.01436 C 0.5842 -0.01389 0.58576 -0.01343 0.58698 -0.0125 C 0.59826 -0.0051 0.58333 -0.01227 0.59688 -0.00695 C 0.59826 -0.00649 0.59965 -0.00602 0.60087 -0.0051 C 0.60399 -0.00324 0.60712 0.00046 0.6092 0.00416 C 0.61042 0.00578 0.61198 0.0074 0.61198 0.00972 C 0.61198 0.01088 0.61024 0.01088 0.6092 0.01157 L 0.6092 0.01157 " pathEditMode="relative" ptsTypes="AAAAAAAAAAAAAAAAAAAAAAAAAAAAAAAAAAAA">
                                      <p:cBhvr>
                                        <p:cTn id="33" dur="2000" fill="hold"/>
                                        <p:tgtEl>
                                          <p:spTgt spid="31"/>
                                        </p:tgtEl>
                                        <p:attrNameLst>
                                          <p:attrName>ppt_x</p:attrName>
                                          <p:attrName>ppt_y</p:attrName>
                                        </p:attrNameLst>
                                      </p:cBhvr>
                                    </p:animMotion>
                                  </p:childTnLst>
                                </p:cTn>
                              </p:par>
                            </p:childTnLst>
                          </p:cTn>
                        </p:par>
                        <p:par>
                          <p:cTn id="34" fill="hold">
                            <p:stCondLst>
                              <p:cond delay="7500"/>
                            </p:stCondLst>
                            <p:childTnLst>
                              <p:par>
                                <p:cTn id="35" presetID="10" presetClass="entr" presetSubtype="0" fill="hold" grpId="0" nodeType="after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fade">
                                      <p:cBhvr>
                                        <p:cTn id="37" dur="500"/>
                                        <p:tgtEl>
                                          <p:spTgt spid="3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0"/>
                                        </p:tgtEl>
                                        <p:attrNameLst>
                                          <p:attrName>style.visibility</p:attrName>
                                        </p:attrNameLst>
                                      </p:cBhvr>
                                      <p:to>
                                        <p:strVal val="visible"/>
                                      </p:to>
                                    </p:set>
                                    <p:animEffect transition="in" filter="fade">
                                      <p:cBhvr>
                                        <p:cTn id="40" dur="500"/>
                                        <p:tgtEl>
                                          <p:spTgt spid="30"/>
                                        </p:tgtEl>
                                      </p:cBhvr>
                                    </p:animEffect>
                                  </p:childTnLst>
                                </p:cTn>
                              </p:par>
                            </p:childTnLst>
                          </p:cTn>
                        </p:par>
                        <p:par>
                          <p:cTn id="41" fill="hold">
                            <p:stCondLst>
                              <p:cond delay="8000"/>
                            </p:stCondLst>
                            <p:childTnLst>
                              <p:par>
                                <p:cTn id="42" presetID="0" presetClass="path" presetSubtype="0" accel="50000" decel="50000" fill="hold" grpId="1" nodeType="afterEffect">
                                  <p:stCondLst>
                                    <p:cond delay="0"/>
                                  </p:stCondLst>
                                  <p:childTnLst>
                                    <p:animMotion origin="layout" path="M 0.0033 0.00417 L 0.0033 0.00417 C 0.00747 0.00162 0.01146 -0.00092 0.0158 -0.00324 C 0.01701 -0.00416 0.01858 -0.0044 0.01997 -0.00509 C 0.02135 -0.00625 0.02257 -0.0081 0.02413 -0.00879 C 0.02587 -0.00995 0.02778 -0.00995 0.02969 -0.01065 C 0.0316 -0.0118 0.03333 -0.01342 0.03524 -0.01435 C 0.03646 -0.01528 0.03802 -0.01574 0.03941 -0.0162 C 0.04167 -0.01759 0.04392 -0.01898 0.04635 -0.0199 C 0.04809 -0.02083 0.05 -0.02106 0.05191 -0.02176 C 0.0533 -0.02245 0.05451 -0.02315 0.05608 -0.02361 C 0.06736 -0.02754 0.05851 -0.02361 0.06858 -0.02731 C 0.075 -0.02986 0.07083 -0.0287 0.0783 -0.03287 C 0.08316 -0.03588 0.08333 -0.03449 0.08941 -0.03657 C 0.09219 -0.03773 0.09774 -0.04028 0.09774 -0.04028 L 0.45608 -0.03842 C 0.49271 -0.03819 0.45313 -0.0368 0.48247 -0.03287 C 0.48698 -0.0324 0.49167 -0.03194 0.49635 -0.03102 C 0.49861 -0.03078 0.50087 -0.02963 0.5033 -0.02916 C 0.5092 -0.02847 0.51528 -0.02801 0.52135 -0.02731 C 0.53385 -0.02176 0.51389 -0.03032 0.53247 -0.02361 C 0.53524 -0.02268 0.53785 -0.02083 0.5408 -0.0199 C 0.54618 -0.01852 0.55382 -0.01666 0.55885 -0.01435 C 0.56024 -0.01389 0.56146 -0.01319 0.56302 -0.0125 C 0.57865 -0.0074 0.56042 -0.01504 0.5783 -0.00694 L 0.58247 -0.00509 C 0.58385 -0.00463 0.58524 -0.0044 0.58663 -0.00324 C 0.58802 -0.00208 0.58924 -0.00046 0.5908 0.00047 C 0.5934 0.00185 0.59653 0.00185 0.59913 0.00417 L 0.6033 0.00787 L 0.6033 0.00787 " pathEditMode="relative" ptsTypes="AAAAAAAAAAAAAAAAAAAAAAAAAAAAAAA">
                                      <p:cBhvr>
                                        <p:cTn id="43" dur="2000" fill="hold"/>
                                        <p:tgtEl>
                                          <p:spTgt spid="30"/>
                                        </p:tgtEl>
                                        <p:attrNameLst>
                                          <p:attrName>ppt_x</p:attrName>
                                          <p:attrName>ppt_y</p:attrName>
                                        </p:attrNameLst>
                                      </p:cBhvr>
                                    </p:animMotion>
                                  </p:childTnLst>
                                </p:cTn>
                              </p:par>
                            </p:childTnLst>
                          </p:cTn>
                        </p:par>
                        <p:par>
                          <p:cTn id="44" fill="hold">
                            <p:stCondLst>
                              <p:cond delay="10000"/>
                            </p:stCondLst>
                            <p:childTnLst>
                              <p:par>
                                <p:cTn id="45" presetID="0" presetClass="path" presetSubtype="0" accel="50000" decel="50000" fill="hold" grpId="1" nodeType="afterEffect">
                                  <p:stCondLst>
                                    <p:cond delay="0"/>
                                  </p:stCondLst>
                                  <p:childTnLst>
                                    <p:animMotion origin="layout" path="M -5.55556E-7 4.07407E-6 L -5.55556E-7 0.00023 L 0.07813 0.00231 C 0.0816 0.00231 0.08472 0.00416 0.08837 0.00486 C 0.09462 0.00578 0.1007 0.00648 0.10712 0.0074 C 0.1224 0.01296 0.1033 0.00625 0.12587 0.0125 C 0.12795 0.01273 0.13038 0.01435 0.13264 0.01481 C 0.13924 0.01574 0.14618 0.0162 0.15313 0.01736 C 0.15695 0.01759 0.16094 0.01898 0.16493 0.0199 C 0.17795 0.02615 0.16267 0.01921 0.19045 0.025 C 0.19219 0.02523 0.19375 0.02638 0.19566 0.02731 C 0.19844 0.02824 0.20104 0.02916 0.20417 0.02986 C 0.21076 0.03078 0.21771 0.03125 0.22448 0.0324 C 0.22969 0.0331 0.23472 0.03402 0.23976 0.03495 C 0.24201 0.03541 0.24427 0.0375 0.2467 0.0375 C 0.26406 0.0375 0.45695 0.03263 0.48142 0.0324 L 0.50868 0.02731 L 0.53247 0.02245 C 0.55 0.01898 0.54149 0.02083 0.55799 0.01736 C 0.5651 0.01365 0.56701 0.0125 0.57674 0.0125 C 0.58576 0.0125 0.59479 0.01388 0.60399 0.01481 C 0.60504 0.01481 0.60608 0.01481 0.60747 0.01481 L 0.60747 0.01527 " pathEditMode="relative" rAng="0" ptsTypes="AAAAAAAAAAAAAAAAAAAAAAA">
                                      <p:cBhvr>
                                        <p:cTn id="46" dur="2000" fill="hold"/>
                                        <p:tgtEl>
                                          <p:spTgt spid="33"/>
                                        </p:tgtEl>
                                        <p:attrNameLst>
                                          <p:attrName>ppt_x</p:attrName>
                                          <p:attrName>ppt_y</p:attrName>
                                        </p:attrNameLst>
                                      </p:cBhvr>
                                      <p:rCtr x="30365" y="1875"/>
                                    </p:animMotion>
                                  </p:childTnLst>
                                </p:cTn>
                              </p:par>
                              <p:par>
                                <p:cTn id="47" presetID="0" presetClass="path" presetSubtype="0" accel="50000" decel="50000" fill="hold" grpId="1" nodeType="withEffect">
                                  <p:stCondLst>
                                    <p:cond delay="0"/>
                                  </p:stCondLst>
                                  <p:childTnLst>
                                    <p:animMotion origin="layout" path="M -2.77778E-7 4.07407E-6 L -2.77778E-7 0.00023 L 0.07813 0.00231 C 0.0816 0.00231 0.08472 0.00416 0.08837 0.00486 C 0.09462 0.00578 0.10069 0.00648 0.10712 0.0074 C 0.1224 0.01296 0.1033 0.00625 0.12587 0.0125 C 0.12795 0.01273 0.13038 0.01435 0.13264 0.01481 C 0.13924 0.01574 0.14618 0.0162 0.15313 0.01736 C 0.15694 0.01759 0.16094 0.01898 0.16493 0.0199 C 0.17795 0.02615 0.16267 0.01921 0.19045 0.025 C 0.19219 0.02523 0.19375 0.02638 0.19566 0.02731 C 0.19844 0.02824 0.20104 0.02916 0.20417 0.02986 C 0.21076 0.03078 0.21771 0.03125 0.22448 0.0324 C 0.22969 0.0331 0.23472 0.03402 0.23976 0.03495 C 0.24201 0.03541 0.24427 0.0375 0.2467 0.0375 C 0.26406 0.0375 0.45694 0.03263 0.48142 0.0324 L 0.50868 0.02731 L 0.53247 0.02245 C 0.55 0.01898 0.54149 0.02083 0.55799 0.01736 C 0.5651 0.01365 0.56701 0.0125 0.57674 0.0125 C 0.58576 0.0125 0.59479 0.01388 0.60399 0.01481 C 0.60504 0.01481 0.60608 0.01481 0.60747 0.01481 L 0.60747 0.01527 " pathEditMode="relative" rAng="0" ptsTypes="AAAAAAAAAAAAAAAAAAAAAAA">
                                      <p:cBhvr>
                                        <p:cTn id="48" dur="2000" fill="hold"/>
                                        <p:tgtEl>
                                          <p:spTgt spid="34"/>
                                        </p:tgtEl>
                                        <p:attrNameLst>
                                          <p:attrName>ppt_x</p:attrName>
                                          <p:attrName>ppt_y</p:attrName>
                                        </p:attrNameLst>
                                      </p:cBhvr>
                                      <p:rCtr x="30365" y="1875"/>
                                    </p:animMotion>
                                  </p:childTnLst>
                                </p:cTn>
                              </p:par>
                              <p:par>
                                <p:cTn id="49" presetID="0" presetClass="path" presetSubtype="0" accel="50000" decel="50000" fill="hold" grpId="1" nodeType="withEffect">
                                  <p:stCondLst>
                                    <p:cond delay="0"/>
                                  </p:stCondLst>
                                  <p:childTnLst>
                                    <p:animMotion origin="layout" path="M -5.55556E-7 0 L -5.55556E-7 0.00023 L 0.07813 0.00231 C 0.0816 0.00231 0.08472 0.00417 0.08837 0.00486 C 0.09462 0.00579 0.1007 0.00648 0.10712 0.00741 C 0.1224 0.01296 0.1033 0.00625 0.12587 0.0125 C 0.12795 0.01273 0.13038 0.01435 0.13264 0.01481 C 0.13924 0.01574 0.14618 0.0162 0.15313 0.01736 C 0.15695 0.01759 0.16094 0.01898 0.16493 0.01991 C 0.17795 0.02616 0.16267 0.01921 0.19045 0.025 C 0.19219 0.02523 0.19375 0.02639 0.19566 0.02731 C 0.19844 0.02824 0.20104 0.02917 0.20417 0.02986 C 0.21076 0.03079 0.21771 0.03125 0.22448 0.03241 C 0.22969 0.0331 0.23472 0.03403 0.23976 0.03495 C 0.24201 0.03542 0.24427 0.0375 0.2467 0.0375 C 0.26406 0.0375 0.45695 0.03264 0.48142 0.03241 L 0.50868 0.02731 L 0.53247 0.02245 C 0.55 0.01898 0.54149 0.02083 0.55799 0.01736 C 0.5651 0.01366 0.56701 0.0125 0.57674 0.0125 C 0.58576 0.0125 0.59479 0.01389 0.60399 0.01481 C 0.60504 0.01481 0.60608 0.01481 0.60747 0.01481 L 0.60747 0.01528 " pathEditMode="relative" rAng="0" ptsTypes="AAAAAAAAAAAAAAAAAAAAAAA">
                                      <p:cBhvr>
                                        <p:cTn id="50" dur="2000" fill="hold"/>
                                        <p:tgtEl>
                                          <p:spTgt spid="36"/>
                                        </p:tgtEl>
                                        <p:attrNameLst>
                                          <p:attrName>ppt_x</p:attrName>
                                          <p:attrName>ppt_y</p:attrName>
                                        </p:attrNameLst>
                                      </p:cBhvr>
                                      <p:rCtr x="30365" y="1875"/>
                                    </p:animMotion>
                                  </p:childTnLst>
                                </p:cTn>
                              </p:par>
                              <p:par>
                                <p:cTn id="51" presetID="0" presetClass="path" presetSubtype="0" accel="50000" decel="50000" fill="hold" grpId="1" nodeType="withEffect">
                                  <p:stCondLst>
                                    <p:cond delay="0"/>
                                  </p:stCondLst>
                                  <p:childTnLst>
                                    <p:animMotion origin="layout" path="M -2.77778E-7 3.7037E-6 L -2.77778E-7 0.00023 L 0.07813 0.00231 C 0.0816 0.00231 0.08472 0.00416 0.08837 0.00486 C 0.09462 0.00578 0.10069 0.00648 0.10712 0.0074 C 0.1224 0.01296 0.1033 0.00625 0.12587 0.0125 C 0.12795 0.01273 0.13038 0.01435 0.13264 0.01481 C 0.13924 0.01574 0.14618 0.0162 0.15313 0.01736 C 0.15694 0.01759 0.16094 0.01898 0.16493 0.0199 C 0.17795 0.02615 0.16267 0.01921 0.19045 0.025 C 0.19219 0.02523 0.19375 0.02639 0.19566 0.02731 C 0.19844 0.02824 0.20104 0.02916 0.20417 0.02986 C 0.21076 0.03078 0.21771 0.03125 0.22448 0.0324 C 0.22969 0.0331 0.23472 0.03402 0.23976 0.03495 C 0.24201 0.03541 0.24427 0.0375 0.2467 0.0375 C 0.26406 0.0375 0.45694 0.03264 0.48142 0.0324 L 0.50868 0.02731 L 0.53247 0.02245 C 0.55 0.01898 0.54149 0.02083 0.55799 0.01736 C 0.5651 0.01365 0.56701 0.0125 0.57674 0.0125 C 0.58576 0.0125 0.59479 0.01389 0.60399 0.01481 C 0.60504 0.01481 0.60608 0.01481 0.60747 0.01481 L 0.60747 0.01527 " pathEditMode="relative" rAng="0" ptsTypes="AAAAAAAAAAAAAAAAAAAAAAA">
                                      <p:cBhvr>
                                        <p:cTn id="52" dur="2000" fill="hold"/>
                                        <p:tgtEl>
                                          <p:spTgt spid="35"/>
                                        </p:tgtEl>
                                        <p:attrNameLst>
                                          <p:attrName>ppt_x</p:attrName>
                                          <p:attrName>ppt_y</p:attrName>
                                        </p:attrNameLst>
                                      </p:cBhvr>
                                      <p:rCtr x="30365" y="187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7" grpId="1" animBg="1"/>
      <p:bldP spid="29" grpId="0" animBg="1"/>
      <p:bldP spid="29" grpId="1" animBg="1"/>
      <p:bldP spid="30" grpId="0" animBg="1"/>
      <p:bldP spid="30" grpId="1" animBg="1"/>
      <p:bldP spid="31" grpId="0" animBg="1"/>
      <p:bldP spid="31" grpId="1" animBg="1"/>
      <p:bldP spid="33" grpId="0" animBg="1"/>
      <p:bldP spid="33" grpId="1" animBg="1"/>
      <p:bldP spid="34" grpId="0" animBg="1"/>
      <p:bldP spid="34" grpId="1" animBg="1"/>
      <p:bldP spid="35" grpId="0" animBg="1"/>
      <p:bldP spid="35" grpId="1" animBg="1"/>
      <p:bldP spid="36" grpId="0" animBg="1"/>
      <p:bldP spid="36"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Snip Single Corner Rectangle 5"/>
          <p:cNvSpPr/>
          <p:nvPr/>
        </p:nvSpPr>
        <p:spPr>
          <a:xfrm flipH="1">
            <a:off x="-4" y="279950"/>
            <a:ext cx="652272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3600" dirty="0"/>
              <a:t>  Business Continuity – Concepts</a:t>
            </a:r>
          </a:p>
        </p:txBody>
      </p:sp>
      <p:sp>
        <p:nvSpPr>
          <p:cNvPr id="13" name="TextBox 12"/>
          <p:cNvSpPr txBox="1"/>
          <p:nvPr/>
        </p:nvSpPr>
        <p:spPr>
          <a:xfrm>
            <a:off x="45858" y="1734005"/>
            <a:ext cx="5850346" cy="1015663"/>
          </a:xfrm>
          <a:prstGeom prst="rect">
            <a:avLst/>
          </a:prstGeom>
          <a:noFill/>
        </p:spPr>
        <p:txBody>
          <a:bodyPr wrap="square" rtlCol="0">
            <a:spAutoFit/>
          </a:bodyPr>
          <a:lstStyle/>
          <a:p>
            <a:pPr>
              <a:spcAft>
                <a:spcPts val="600"/>
              </a:spcAft>
            </a:pPr>
            <a:r>
              <a:rPr lang="en-GB" sz="2000" dirty="0"/>
              <a:t>The way in which redundancy is provided for an entire cloud operation can be grouped into three categories – </a:t>
            </a:r>
            <a:r>
              <a:rPr lang="en-GB" sz="2000" b="1" dirty="0"/>
              <a:t>Hot</a:t>
            </a:r>
            <a:r>
              <a:rPr lang="en-GB" sz="2000" dirty="0"/>
              <a:t>, </a:t>
            </a:r>
            <a:r>
              <a:rPr lang="en-GB" sz="2000" b="1" dirty="0"/>
              <a:t>Warm</a:t>
            </a:r>
            <a:r>
              <a:rPr lang="en-GB" sz="2000" dirty="0"/>
              <a:t> and </a:t>
            </a:r>
            <a:r>
              <a:rPr lang="en-GB" sz="2000" b="1" dirty="0"/>
              <a:t>Cold</a:t>
            </a:r>
            <a:r>
              <a:rPr lang="en-GB" sz="2000" dirty="0"/>
              <a:t>.</a:t>
            </a:r>
            <a:endParaRPr lang="en-US" sz="2000" dirty="0"/>
          </a:p>
        </p:txBody>
      </p:sp>
      <p:sp>
        <p:nvSpPr>
          <p:cNvPr id="3" name="Cloud 2"/>
          <p:cNvSpPr/>
          <p:nvPr/>
        </p:nvSpPr>
        <p:spPr>
          <a:xfrm>
            <a:off x="5902783" y="1906837"/>
            <a:ext cx="2120900" cy="1146314"/>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Active Cloud DC</a:t>
            </a:r>
            <a:endParaRPr lang="en-US" dirty="0"/>
          </a:p>
        </p:txBody>
      </p:sp>
      <p:sp>
        <p:nvSpPr>
          <p:cNvPr id="19" name="Cloud 18"/>
          <p:cNvSpPr/>
          <p:nvPr/>
        </p:nvSpPr>
        <p:spPr>
          <a:xfrm>
            <a:off x="5896204" y="4194721"/>
            <a:ext cx="2120900" cy="1160578"/>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Hot Site 100% Ready</a:t>
            </a:r>
            <a:endParaRPr lang="en-US" dirty="0"/>
          </a:p>
        </p:txBody>
      </p:sp>
      <p:sp>
        <p:nvSpPr>
          <p:cNvPr id="6" name="Arrow: Down 5"/>
          <p:cNvSpPr/>
          <p:nvPr/>
        </p:nvSpPr>
        <p:spPr>
          <a:xfrm>
            <a:off x="6810375" y="3163952"/>
            <a:ext cx="279400" cy="92904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dirty="0"/>
          </a:p>
        </p:txBody>
      </p:sp>
      <p:sp>
        <p:nvSpPr>
          <p:cNvPr id="7" name="TextBox 6"/>
          <p:cNvSpPr txBox="1"/>
          <p:nvPr/>
        </p:nvSpPr>
        <p:spPr>
          <a:xfrm>
            <a:off x="7089775" y="3300770"/>
            <a:ext cx="1485900" cy="646331"/>
          </a:xfrm>
          <a:prstGeom prst="rect">
            <a:avLst/>
          </a:prstGeom>
          <a:noFill/>
        </p:spPr>
        <p:txBody>
          <a:bodyPr wrap="square" rtlCol="0">
            <a:spAutoFit/>
          </a:bodyPr>
          <a:lstStyle/>
          <a:p>
            <a:r>
              <a:rPr lang="en-GB" dirty="0"/>
              <a:t>Synchronous data sync</a:t>
            </a:r>
            <a:endParaRPr lang="en-US" dirty="0"/>
          </a:p>
        </p:txBody>
      </p:sp>
      <p:sp>
        <p:nvSpPr>
          <p:cNvPr id="22" name="Cloud 21"/>
          <p:cNvSpPr/>
          <p:nvPr/>
        </p:nvSpPr>
        <p:spPr>
          <a:xfrm>
            <a:off x="3006725" y="3163952"/>
            <a:ext cx="2120900" cy="1146314"/>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Internet</a:t>
            </a:r>
            <a:endParaRPr lang="en-US" dirty="0"/>
          </a:p>
        </p:txBody>
      </p:sp>
      <p:cxnSp>
        <p:nvCxnSpPr>
          <p:cNvPr id="9" name="Straight Connector 8"/>
          <p:cNvCxnSpPr>
            <a:stCxn id="22" idx="0"/>
            <a:endCxn id="3" idx="2"/>
          </p:cNvCxnSpPr>
          <p:nvPr/>
        </p:nvCxnSpPr>
        <p:spPr>
          <a:xfrm flipV="1">
            <a:off x="5125858" y="2479994"/>
            <a:ext cx="783504" cy="125711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1" name="Straight Connector 10"/>
          <p:cNvCxnSpPr>
            <a:stCxn id="22" idx="0"/>
            <a:endCxn id="19" idx="2"/>
          </p:cNvCxnSpPr>
          <p:nvPr/>
        </p:nvCxnSpPr>
        <p:spPr>
          <a:xfrm>
            <a:off x="5125858" y="3737109"/>
            <a:ext cx="776925" cy="1037901"/>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86868" y="3108530"/>
            <a:ext cx="2919857" cy="2246769"/>
          </a:xfrm>
          <a:prstGeom prst="rect">
            <a:avLst/>
          </a:prstGeom>
          <a:noFill/>
        </p:spPr>
        <p:txBody>
          <a:bodyPr wrap="square" rtlCol="0">
            <a:spAutoFit/>
          </a:bodyPr>
          <a:lstStyle/>
          <a:p>
            <a:r>
              <a:rPr lang="en-GB" sz="2000" dirty="0"/>
              <a:t>A </a:t>
            </a:r>
            <a:r>
              <a:rPr lang="en-GB" sz="2000" b="1" dirty="0"/>
              <a:t>Hot Site</a:t>
            </a:r>
            <a:r>
              <a:rPr lang="en-GB" sz="2000" dirty="0"/>
              <a:t> is a fully synchronised copy of the main cloud data centre or system.  All data, systems, and configuration details exist at the backup location.</a:t>
            </a:r>
            <a:endParaRPr lang="en-US" sz="2000" dirty="0"/>
          </a:p>
        </p:txBody>
      </p:sp>
      <p:sp>
        <p:nvSpPr>
          <p:cNvPr id="16" name="TextBox 15"/>
          <p:cNvSpPr txBox="1"/>
          <p:nvPr/>
        </p:nvSpPr>
        <p:spPr>
          <a:xfrm>
            <a:off x="86868" y="5401175"/>
            <a:ext cx="7930236" cy="707886"/>
          </a:xfrm>
          <a:prstGeom prst="rect">
            <a:avLst/>
          </a:prstGeom>
          <a:noFill/>
        </p:spPr>
        <p:txBody>
          <a:bodyPr wrap="square" rtlCol="0">
            <a:spAutoFit/>
          </a:bodyPr>
          <a:lstStyle/>
          <a:p>
            <a:r>
              <a:rPr lang="en-GB" sz="2000" dirty="0"/>
              <a:t>This allows the backup cloud datacentre to take the role of the primary datacentre very quickly, should there be an issue.</a:t>
            </a:r>
            <a:endParaRPr lang="en-US" sz="2000" dirty="0"/>
          </a:p>
        </p:txBody>
      </p:sp>
      <p:sp>
        <p:nvSpPr>
          <p:cNvPr id="14" name="TextBox 13">
            <a:extLst>
              <a:ext uri="{FF2B5EF4-FFF2-40B4-BE49-F238E27FC236}">
                <a16:creationId xmlns:a16="http://schemas.microsoft.com/office/drawing/2014/main" id="{4E44682A-9B16-4298-B2A4-0E69CC487EE5}"/>
              </a:ext>
            </a:extLst>
          </p:cNvPr>
          <p:cNvSpPr txBox="1"/>
          <p:nvPr/>
        </p:nvSpPr>
        <p:spPr>
          <a:xfrm>
            <a:off x="69004" y="1046234"/>
            <a:ext cx="4178554" cy="461665"/>
          </a:xfrm>
          <a:prstGeom prst="rect">
            <a:avLst/>
          </a:prstGeom>
          <a:noFill/>
        </p:spPr>
        <p:txBody>
          <a:bodyPr wrap="square" rtlCol="0">
            <a:spAutoFit/>
          </a:bodyPr>
          <a:lstStyle/>
          <a:p>
            <a:r>
              <a:rPr lang="en-GB" sz="2400" b="1" u="sng" dirty="0"/>
              <a:t>Hot/Warm/Cold Recovery Sites</a:t>
            </a:r>
            <a:endParaRPr lang="en-US" sz="2400" b="1" u="sng" dirty="0"/>
          </a:p>
        </p:txBody>
      </p:sp>
    </p:spTree>
    <p:extLst>
      <p:ext uri="{BB962C8B-B14F-4D97-AF65-F5344CB8AC3E}">
        <p14:creationId xmlns:p14="http://schemas.microsoft.com/office/powerpoint/2010/main" val="18341020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Snip Single Corner Rectangle 5"/>
          <p:cNvSpPr/>
          <p:nvPr/>
        </p:nvSpPr>
        <p:spPr>
          <a:xfrm flipH="1">
            <a:off x="-4" y="279950"/>
            <a:ext cx="6510532"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3600" dirty="0"/>
              <a:t>  Business Continuity – Concepts</a:t>
            </a:r>
          </a:p>
        </p:txBody>
      </p:sp>
      <p:sp>
        <p:nvSpPr>
          <p:cNvPr id="3" name="Cloud 2"/>
          <p:cNvSpPr/>
          <p:nvPr/>
        </p:nvSpPr>
        <p:spPr>
          <a:xfrm>
            <a:off x="6001448" y="1962899"/>
            <a:ext cx="2120900" cy="1146314"/>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Active Cloud DC</a:t>
            </a:r>
            <a:endParaRPr lang="en-US" dirty="0"/>
          </a:p>
        </p:txBody>
      </p:sp>
      <p:sp>
        <p:nvSpPr>
          <p:cNvPr id="19" name="Cloud 18"/>
          <p:cNvSpPr/>
          <p:nvPr/>
        </p:nvSpPr>
        <p:spPr>
          <a:xfrm>
            <a:off x="5994869" y="4250783"/>
            <a:ext cx="2120900" cy="1160578"/>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Warm Site Not yet functional</a:t>
            </a:r>
            <a:endParaRPr lang="en-US" dirty="0"/>
          </a:p>
        </p:txBody>
      </p:sp>
      <p:sp>
        <p:nvSpPr>
          <p:cNvPr id="6" name="Arrow: Down 5"/>
          <p:cNvSpPr/>
          <p:nvPr/>
        </p:nvSpPr>
        <p:spPr>
          <a:xfrm>
            <a:off x="6639508" y="3214572"/>
            <a:ext cx="279400" cy="92904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dirty="0"/>
          </a:p>
        </p:txBody>
      </p:sp>
      <p:sp>
        <p:nvSpPr>
          <p:cNvPr id="7" name="TextBox 6"/>
          <p:cNvSpPr txBox="1"/>
          <p:nvPr/>
        </p:nvSpPr>
        <p:spPr>
          <a:xfrm>
            <a:off x="6918908" y="3340524"/>
            <a:ext cx="1622425" cy="646331"/>
          </a:xfrm>
          <a:prstGeom prst="rect">
            <a:avLst/>
          </a:prstGeom>
          <a:noFill/>
        </p:spPr>
        <p:txBody>
          <a:bodyPr wrap="square" rtlCol="0">
            <a:spAutoFit/>
          </a:bodyPr>
          <a:lstStyle/>
          <a:p>
            <a:r>
              <a:rPr lang="en-GB" dirty="0"/>
              <a:t>Asynchronous data sync</a:t>
            </a:r>
            <a:endParaRPr lang="en-US" dirty="0"/>
          </a:p>
        </p:txBody>
      </p:sp>
      <p:sp>
        <p:nvSpPr>
          <p:cNvPr id="22" name="Cloud 21"/>
          <p:cNvSpPr/>
          <p:nvPr/>
        </p:nvSpPr>
        <p:spPr>
          <a:xfrm>
            <a:off x="3105390" y="3220014"/>
            <a:ext cx="2120900" cy="1146314"/>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Internet</a:t>
            </a:r>
            <a:endParaRPr lang="en-US" dirty="0"/>
          </a:p>
        </p:txBody>
      </p:sp>
      <p:cxnSp>
        <p:nvCxnSpPr>
          <p:cNvPr id="9" name="Straight Connector 8"/>
          <p:cNvCxnSpPr>
            <a:stCxn id="22" idx="0"/>
            <a:endCxn id="3" idx="2"/>
          </p:cNvCxnSpPr>
          <p:nvPr/>
        </p:nvCxnSpPr>
        <p:spPr>
          <a:xfrm flipV="1">
            <a:off x="5224523" y="2536056"/>
            <a:ext cx="783504" cy="125711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1" name="Straight Connector 10"/>
          <p:cNvCxnSpPr>
            <a:stCxn id="22" idx="0"/>
            <a:endCxn id="19" idx="2"/>
          </p:cNvCxnSpPr>
          <p:nvPr/>
        </p:nvCxnSpPr>
        <p:spPr>
          <a:xfrm>
            <a:off x="5224523" y="3793171"/>
            <a:ext cx="776925" cy="1037901"/>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9004" y="1785774"/>
            <a:ext cx="5722196" cy="707886"/>
          </a:xfrm>
          <a:prstGeom prst="rect">
            <a:avLst/>
          </a:prstGeom>
          <a:noFill/>
        </p:spPr>
        <p:txBody>
          <a:bodyPr wrap="square" rtlCol="0">
            <a:spAutoFit/>
          </a:bodyPr>
          <a:lstStyle/>
          <a:p>
            <a:r>
              <a:rPr lang="en-GB" sz="2000" dirty="0"/>
              <a:t>A </a:t>
            </a:r>
            <a:r>
              <a:rPr lang="en-GB" sz="2000" b="1" dirty="0"/>
              <a:t>Warm Site</a:t>
            </a:r>
            <a:r>
              <a:rPr lang="en-GB" sz="2000" dirty="0"/>
              <a:t> contains a copy of the main datacentres data, but it may not be fully synchronised.</a:t>
            </a:r>
            <a:endParaRPr lang="en-US" sz="2000" dirty="0"/>
          </a:p>
        </p:txBody>
      </p:sp>
      <p:sp>
        <p:nvSpPr>
          <p:cNvPr id="16" name="TextBox 15"/>
          <p:cNvSpPr txBox="1"/>
          <p:nvPr/>
        </p:nvSpPr>
        <p:spPr>
          <a:xfrm>
            <a:off x="69004" y="4678311"/>
            <a:ext cx="5490548" cy="1015663"/>
          </a:xfrm>
          <a:prstGeom prst="rect">
            <a:avLst/>
          </a:prstGeom>
          <a:noFill/>
        </p:spPr>
        <p:txBody>
          <a:bodyPr wrap="square" rtlCol="0">
            <a:spAutoFit/>
          </a:bodyPr>
          <a:lstStyle/>
          <a:p>
            <a:r>
              <a:rPr lang="en-GB" sz="2000" dirty="0"/>
              <a:t>There may be some data loss and downtime as a result, but it is a cheaper alternative to a hot site and a good compromise.</a:t>
            </a:r>
            <a:endParaRPr lang="en-US" sz="2000" dirty="0"/>
          </a:p>
        </p:txBody>
      </p:sp>
      <p:sp>
        <p:nvSpPr>
          <p:cNvPr id="2" name="Rectangle 1"/>
          <p:cNvSpPr/>
          <p:nvPr/>
        </p:nvSpPr>
        <p:spPr>
          <a:xfrm>
            <a:off x="69004" y="2591967"/>
            <a:ext cx="2890012" cy="1938992"/>
          </a:xfrm>
          <a:prstGeom prst="rect">
            <a:avLst/>
          </a:prstGeom>
        </p:spPr>
        <p:txBody>
          <a:bodyPr wrap="square">
            <a:spAutoFit/>
          </a:bodyPr>
          <a:lstStyle/>
          <a:p>
            <a:r>
              <a:rPr lang="en-GB" sz="2000" dirty="0"/>
              <a:t>Similarly, the systems and configuration may not be fully functional, and requires more manual intervention to get up and running.</a:t>
            </a:r>
            <a:endParaRPr lang="en-US" sz="2000" dirty="0"/>
          </a:p>
        </p:txBody>
      </p:sp>
      <p:sp>
        <p:nvSpPr>
          <p:cNvPr id="14" name="TextBox 13">
            <a:extLst>
              <a:ext uri="{FF2B5EF4-FFF2-40B4-BE49-F238E27FC236}">
                <a16:creationId xmlns:a16="http://schemas.microsoft.com/office/drawing/2014/main" id="{B3FA8580-E074-45B3-B0EF-980EF80982F7}"/>
              </a:ext>
            </a:extLst>
          </p:cNvPr>
          <p:cNvSpPr txBox="1"/>
          <p:nvPr/>
        </p:nvSpPr>
        <p:spPr>
          <a:xfrm>
            <a:off x="69004" y="1046234"/>
            <a:ext cx="4178554" cy="461665"/>
          </a:xfrm>
          <a:prstGeom prst="rect">
            <a:avLst/>
          </a:prstGeom>
          <a:noFill/>
        </p:spPr>
        <p:txBody>
          <a:bodyPr wrap="square" rtlCol="0">
            <a:spAutoFit/>
          </a:bodyPr>
          <a:lstStyle/>
          <a:p>
            <a:r>
              <a:rPr lang="en-GB" sz="2400" b="1" u="sng" dirty="0"/>
              <a:t>Hot/Warm/Cold Recovery Sites</a:t>
            </a:r>
            <a:endParaRPr lang="en-US" sz="2400" b="1" u="sng" dirty="0"/>
          </a:p>
        </p:txBody>
      </p:sp>
    </p:spTree>
    <p:extLst>
      <p:ext uri="{BB962C8B-B14F-4D97-AF65-F5344CB8AC3E}">
        <p14:creationId xmlns:p14="http://schemas.microsoft.com/office/powerpoint/2010/main" val="15849770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Snip Single Corner Rectangle 5"/>
          <p:cNvSpPr/>
          <p:nvPr/>
        </p:nvSpPr>
        <p:spPr>
          <a:xfrm flipH="1">
            <a:off x="-4" y="279950"/>
            <a:ext cx="652272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3600" dirty="0"/>
              <a:t>  Business Continuity – Concepts</a:t>
            </a:r>
          </a:p>
        </p:txBody>
      </p:sp>
      <p:sp>
        <p:nvSpPr>
          <p:cNvPr id="3" name="Cloud 2"/>
          <p:cNvSpPr/>
          <p:nvPr/>
        </p:nvSpPr>
        <p:spPr>
          <a:xfrm>
            <a:off x="5902783" y="1391432"/>
            <a:ext cx="2120900" cy="1146314"/>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Active Cloud DC</a:t>
            </a:r>
            <a:endParaRPr lang="en-US" dirty="0"/>
          </a:p>
        </p:txBody>
      </p:sp>
      <p:sp>
        <p:nvSpPr>
          <p:cNvPr id="19" name="Cloud 18"/>
          <p:cNvSpPr/>
          <p:nvPr/>
        </p:nvSpPr>
        <p:spPr>
          <a:xfrm>
            <a:off x="5896204" y="3679316"/>
            <a:ext cx="2120900" cy="1160578"/>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Cold Site</a:t>
            </a:r>
            <a:endParaRPr lang="en-US" dirty="0"/>
          </a:p>
        </p:txBody>
      </p:sp>
      <p:sp>
        <p:nvSpPr>
          <p:cNvPr id="22" name="Cloud 21"/>
          <p:cNvSpPr/>
          <p:nvPr/>
        </p:nvSpPr>
        <p:spPr>
          <a:xfrm>
            <a:off x="3006725" y="2648547"/>
            <a:ext cx="2120900" cy="1146314"/>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Internet</a:t>
            </a:r>
            <a:endParaRPr lang="en-US" dirty="0"/>
          </a:p>
        </p:txBody>
      </p:sp>
      <p:cxnSp>
        <p:nvCxnSpPr>
          <p:cNvPr id="9" name="Straight Connector 8"/>
          <p:cNvCxnSpPr>
            <a:stCxn id="22" idx="0"/>
            <a:endCxn id="3" idx="2"/>
          </p:cNvCxnSpPr>
          <p:nvPr/>
        </p:nvCxnSpPr>
        <p:spPr>
          <a:xfrm flipV="1">
            <a:off x="5125858" y="1964589"/>
            <a:ext cx="783504" cy="125711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1" name="Straight Connector 10"/>
          <p:cNvCxnSpPr>
            <a:stCxn id="22" idx="0"/>
            <a:endCxn id="19" idx="2"/>
          </p:cNvCxnSpPr>
          <p:nvPr/>
        </p:nvCxnSpPr>
        <p:spPr>
          <a:xfrm>
            <a:off x="5125858" y="3221704"/>
            <a:ext cx="776925" cy="1037901"/>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70554" y="1679051"/>
            <a:ext cx="2663825" cy="1938992"/>
          </a:xfrm>
          <a:prstGeom prst="rect">
            <a:avLst/>
          </a:prstGeom>
          <a:noFill/>
        </p:spPr>
        <p:txBody>
          <a:bodyPr wrap="square" rtlCol="0">
            <a:spAutoFit/>
          </a:bodyPr>
          <a:lstStyle/>
          <a:p>
            <a:r>
              <a:rPr lang="en-GB" sz="2000" dirty="0"/>
              <a:t>A </a:t>
            </a:r>
            <a:r>
              <a:rPr lang="en-GB" sz="2000" b="1" dirty="0"/>
              <a:t>Cold Site</a:t>
            </a:r>
            <a:r>
              <a:rPr lang="en-GB" sz="2000" dirty="0"/>
              <a:t> does not contain a copy of data or any of the IT systems that are needed to take over from the active DC.</a:t>
            </a:r>
            <a:endParaRPr lang="en-US" sz="2000" dirty="0"/>
          </a:p>
        </p:txBody>
      </p:sp>
      <p:sp>
        <p:nvSpPr>
          <p:cNvPr id="2" name="Rectangle 1"/>
          <p:cNvSpPr/>
          <p:nvPr/>
        </p:nvSpPr>
        <p:spPr>
          <a:xfrm>
            <a:off x="69004" y="4059165"/>
            <a:ext cx="5210132" cy="1631216"/>
          </a:xfrm>
          <a:prstGeom prst="rect">
            <a:avLst/>
          </a:prstGeom>
        </p:spPr>
        <p:txBody>
          <a:bodyPr wrap="square">
            <a:spAutoFit/>
          </a:bodyPr>
          <a:lstStyle/>
          <a:p>
            <a:r>
              <a:rPr lang="en-GB" sz="2000" dirty="0"/>
              <a:t>It takes much more time to make a cold site operational in the event of a primary failure, however in some situations where the cloud system is not mission critical, this may be acceptable.</a:t>
            </a:r>
            <a:endParaRPr lang="en-US" sz="2000" dirty="0"/>
          </a:p>
        </p:txBody>
      </p:sp>
      <p:sp>
        <p:nvSpPr>
          <p:cNvPr id="12" name="TextBox 11">
            <a:extLst>
              <a:ext uri="{FF2B5EF4-FFF2-40B4-BE49-F238E27FC236}">
                <a16:creationId xmlns:a16="http://schemas.microsoft.com/office/drawing/2014/main" id="{F0469E2D-2BF1-4621-A912-100A8D6E3A0F}"/>
              </a:ext>
            </a:extLst>
          </p:cNvPr>
          <p:cNvSpPr txBox="1"/>
          <p:nvPr/>
        </p:nvSpPr>
        <p:spPr>
          <a:xfrm>
            <a:off x="69004" y="1046234"/>
            <a:ext cx="4178554" cy="461665"/>
          </a:xfrm>
          <a:prstGeom prst="rect">
            <a:avLst/>
          </a:prstGeom>
          <a:noFill/>
        </p:spPr>
        <p:txBody>
          <a:bodyPr wrap="square" rtlCol="0">
            <a:spAutoFit/>
          </a:bodyPr>
          <a:lstStyle/>
          <a:p>
            <a:r>
              <a:rPr lang="en-GB" sz="2400" b="1" u="sng" dirty="0"/>
              <a:t>Hot/Warm/Cold Recovery Sites</a:t>
            </a:r>
            <a:endParaRPr lang="en-US" sz="2400" b="1" u="sng" dirty="0"/>
          </a:p>
        </p:txBody>
      </p:sp>
    </p:spTree>
    <p:extLst>
      <p:ext uri="{BB962C8B-B14F-4D97-AF65-F5344CB8AC3E}">
        <p14:creationId xmlns:p14="http://schemas.microsoft.com/office/powerpoint/2010/main" val="25689321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Snip Single Corner Rectangle 5"/>
          <p:cNvSpPr/>
          <p:nvPr/>
        </p:nvSpPr>
        <p:spPr>
          <a:xfrm flipH="1">
            <a:off x="-4" y="279950"/>
            <a:ext cx="87122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3600" dirty="0"/>
              <a:t>  Business Continuity – RTO</a:t>
            </a:r>
          </a:p>
        </p:txBody>
      </p:sp>
      <p:sp>
        <p:nvSpPr>
          <p:cNvPr id="13" name="TextBox 12"/>
          <p:cNvSpPr txBox="1"/>
          <p:nvPr/>
        </p:nvSpPr>
        <p:spPr>
          <a:xfrm>
            <a:off x="342900" y="1282700"/>
            <a:ext cx="7962900" cy="4708981"/>
          </a:xfrm>
          <a:prstGeom prst="rect">
            <a:avLst/>
          </a:prstGeom>
          <a:noFill/>
        </p:spPr>
        <p:txBody>
          <a:bodyPr wrap="square" rtlCol="0">
            <a:spAutoFit/>
          </a:bodyPr>
          <a:lstStyle/>
          <a:p>
            <a:pPr>
              <a:spcAft>
                <a:spcPts val="600"/>
              </a:spcAft>
            </a:pPr>
            <a:r>
              <a:rPr lang="en-GB" sz="2000" dirty="0"/>
              <a:t>There are two terms which are used to describe or measure recovery from a failure, </a:t>
            </a:r>
            <a:r>
              <a:rPr lang="en-GB" sz="2000" b="1" dirty="0"/>
              <a:t>RTO </a:t>
            </a:r>
            <a:r>
              <a:rPr lang="en-GB" sz="2000" dirty="0"/>
              <a:t>and </a:t>
            </a:r>
            <a:r>
              <a:rPr lang="en-GB" sz="2000" b="1" dirty="0"/>
              <a:t>RPO</a:t>
            </a:r>
            <a:r>
              <a:rPr lang="en-GB" sz="2000" dirty="0"/>
              <a:t>.</a:t>
            </a:r>
          </a:p>
          <a:p>
            <a:pPr>
              <a:spcAft>
                <a:spcPts val="600"/>
              </a:spcAft>
            </a:pPr>
            <a:endParaRPr lang="en-GB" sz="2000" dirty="0"/>
          </a:p>
          <a:p>
            <a:pPr>
              <a:spcAft>
                <a:spcPts val="600"/>
              </a:spcAft>
            </a:pPr>
            <a:r>
              <a:rPr lang="en-GB" sz="2000" b="1" dirty="0"/>
              <a:t>Recovery Time Objective (RTO)</a:t>
            </a:r>
            <a:r>
              <a:rPr lang="en-GB" sz="2000" dirty="0"/>
              <a:t> – this is the time it should take to recover from a failed system, and get a backup system up and running.  It should be calculated based on the </a:t>
            </a:r>
            <a:r>
              <a:rPr lang="en-GB" sz="2000" b="1" dirty="0"/>
              <a:t>cost of the primary system being non-functional</a:t>
            </a:r>
            <a:r>
              <a:rPr lang="en-GB" sz="2000" dirty="0"/>
              <a:t>.</a:t>
            </a:r>
          </a:p>
          <a:p>
            <a:pPr>
              <a:spcAft>
                <a:spcPts val="600"/>
              </a:spcAft>
            </a:pPr>
            <a:endParaRPr lang="en-GB" sz="2000" b="1" dirty="0"/>
          </a:p>
          <a:p>
            <a:pPr>
              <a:spcAft>
                <a:spcPts val="600"/>
              </a:spcAft>
            </a:pPr>
            <a:endParaRPr lang="en-GB" sz="2000" b="1" dirty="0"/>
          </a:p>
          <a:p>
            <a:pPr>
              <a:spcAft>
                <a:spcPts val="600"/>
              </a:spcAft>
            </a:pPr>
            <a:endParaRPr lang="en-GB" sz="2000" b="1" dirty="0"/>
          </a:p>
          <a:p>
            <a:pPr>
              <a:spcAft>
                <a:spcPts val="600"/>
              </a:spcAft>
            </a:pPr>
            <a:endParaRPr lang="en-GB" sz="2000" b="1" dirty="0"/>
          </a:p>
          <a:p>
            <a:pPr>
              <a:spcAft>
                <a:spcPts val="600"/>
              </a:spcAft>
            </a:pPr>
            <a:endParaRPr lang="en-GB" sz="2000" b="1" dirty="0"/>
          </a:p>
          <a:p>
            <a:pPr>
              <a:spcAft>
                <a:spcPts val="600"/>
              </a:spcAft>
            </a:pPr>
            <a:r>
              <a:rPr lang="en-GB" sz="2000" b="1" dirty="0"/>
              <a:t>How much money do you think Amazon make per hour from sales on their website?</a:t>
            </a:r>
          </a:p>
        </p:txBody>
      </p:sp>
      <p:pic>
        <p:nvPicPr>
          <p:cNvPr id="1026" name="Picture 2" descr="Image result for amazo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19373" y="3441051"/>
            <a:ext cx="4690064" cy="17184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0195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7" name="Snip Single Corner Rectangle 5"/>
          <p:cNvSpPr/>
          <p:nvPr/>
        </p:nvSpPr>
        <p:spPr>
          <a:xfrm flipH="1">
            <a:off x="0" y="0"/>
            <a:ext cx="477926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400" dirty="0"/>
              <a:t>   Business </a:t>
            </a:r>
            <a:r>
              <a:rPr lang="en-GB" sz="2400"/>
              <a:t>Continuity Concepts </a:t>
            </a:r>
            <a:endParaRPr lang="en-GB" sz="2400" dirty="0"/>
          </a:p>
        </p:txBody>
      </p:sp>
      <p:sp>
        <p:nvSpPr>
          <p:cNvPr id="4" name="TextBox 3"/>
          <p:cNvSpPr txBox="1"/>
          <p:nvPr/>
        </p:nvSpPr>
        <p:spPr>
          <a:xfrm>
            <a:off x="218611" y="1235190"/>
            <a:ext cx="8099202" cy="4185761"/>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GB" sz="2400" dirty="0"/>
              <a:t>Identify the role of Business Continuity planning in an organisation</a:t>
            </a:r>
          </a:p>
          <a:p>
            <a:pPr marL="285750" indent="-285750">
              <a:spcAft>
                <a:spcPts val="1200"/>
              </a:spcAft>
              <a:buFont typeface="Arial" panose="020B0604020202020204" pitchFamily="34" charset="0"/>
              <a:buChar char="•"/>
            </a:pPr>
            <a:r>
              <a:rPr lang="en-GB" sz="2400" dirty="0"/>
              <a:t>Describe Business Continuity concepts such as Redundancy, Load Balancing, Failover, Geographical Diversity, Replication, Mirroring, Hot/Warm/Cold sites</a:t>
            </a:r>
            <a:endParaRPr lang="en-GB" sz="2000" dirty="0"/>
          </a:p>
          <a:p>
            <a:pPr marL="285750" indent="-285750">
              <a:spcAft>
                <a:spcPts val="1200"/>
              </a:spcAft>
              <a:buFont typeface="Arial" panose="020B0604020202020204" pitchFamily="34" charset="0"/>
              <a:buChar char="•"/>
            </a:pPr>
            <a:r>
              <a:rPr lang="en-GB" sz="2400" dirty="0"/>
              <a:t>Describe legal requirements for retention of data</a:t>
            </a:r>
          </a:p>
          <a:p>
            <a:pPr marL="285750" indent="-285750">
              <a:spcAft>
                <a:spcPts val="1200"/>
              </a:spcAft>
              <a:buFont typeface="Arial" panose="020B0604020202020204" pitchFamily="34" charset="0"/>
              <a:buChar char="•"/>
            </a:pPr>
            <a:r>
              <a:rPr lang="en-GB" sz="2400" dirty="0"/>
              <a:t>Consider how to start migrating to cloud infrastructure</a:t>
            </a:r>
          </a:p>
          <a:p>
            <a:pPr marL="285750" indent="-285750">
              <a:spcAft>
                <a:spcPts val="1200"/>
              </a:spcAft>
              <a:buFont typeface="Arial" panose="020B0604020202020204" pitchFamily="34" charset="0"/>
              <a:buChar char="•"/>
            </a:pPr>
            <a:r>
              <a:rPr lang="en-GB" sz="2400" dirty="0"/>
              <a:t>Performing Maintenance</a:t>
            </a:r>
          </a:p>
          <a:p>
            <a:pPr marL="285750" indent="-285750">
              <a:spcAft>
                <a:spcPts val="1200"/>
              </a:spcAft>
              <a:buFont typeface="Arial" panose="020B0604020202020204" pitchFamily="34" charset="0"/>
              <a:buChar char="•"/>
            </a:pPr>
            <a:r>
              <a:rPr lang="en-GB" sz="2400" dirty="0"/>
              <a:t>Lifecycle &amp; Change Management</a:t>
            </a:r>
          </a:p>
        </p:txBody>
      </p:sp>
    </p:spTree>
    <p:extLst>
      <p:ext uri="{BB962C8B-B14F-4D97-AF65-F5344CB8AC3E}">
        <p14:creationId xmlns:p14="http://schemas.microsoft.com/office/powerpoint/2010/main" val="33314617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Snip Single Corner Rectangle 5"/>
          <p:cNvSpPr/>
          <p:nvPr/>
        </p:nvSpPr>
        <p:spPr>
          <a:xfrm flipH="1">
            <a:off x="-4" y="279950"/>
            <a:ext cx="87122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3600" dirty="0"/>
              <a:t>  Business Continuity – RTO</a:t>
            </a:r>
          </a:p>
        </p:txBody>
      </p:sp>
      <p:sp>
        <p:nvSpPr>
          <p:cNvPr id="13" name="TextBox 12"/>
          <p:cNvSpPr txBox="1"/>
          <p:nvPr/>
        </p:nvSpPr>
        <p:spPr>
          <a:xfrm>
            <a:off x="342900" y="1282700"/>
            <a:ext cx="7962900" cy="5016758"/>
          </a:xfrm>
          <a:prstGeom prst="rect">
            <a:avLst/>
          </a:prstGeom>
          <a:noFill/>
        </p:spPr>
        <p:txBody>
          <a:bodyPr wrap="square" rtlCol="0">
            <a:spAutoFit/>
          </a:bodyPr>
          <a:lstStyle/>
          <a:p>
            <a:pPr>
              <a:spcAft>
                <a:spcPts val="600"/>
              </a:spcAft>
            </a:pPr>
            <a:r>
              <a:rPr lang="en-GB" sz="2000" b="1" dirty="0"/>
              <a:t>Recovery Time Objective (RTO)</a:t>
            </a:r>
            <a:r>
              <a:rPr lang="en-GB" sz="2000" dirty="0"/>
              <a:t> – this is the time it should take to recover from a failed system, and get a backup system up and running.  It should be calculated based on the </a:t>
            </a:r>
            <a:r>
              <a:rPr lang="en-GB" sz="2000" b="1" dirty="0"/>
              <a:t>cost of the primary system being non-functional</a:t>
            </a:r>
            <a:r>
              <a:rPr lang="en-GB" sz="2000" dirty="0"/>
              <a:t>.</a:t>
            </a:r>
          </a:p>
          <a:p>
            <a:pPr>
              <a:spcAft>
                <a:spcPts val="600"/>
              </a:spcAft>
            </a:pPr>
            <a:endParaRPr lang="en-GB" sz="2000" b="1" dirty="0"/>
          </a:p>
          <a:p>
            <a:pPr>
              <a:spcAft>
                <a:spcPts val="600"/>
              </a:spcAft>
            </a:pPr>
            <a:endParaRPr lang="en-GB" sz="2000" b="1" dirty="0"/>
          </a:p>
          <a:p>
            <a:pPr>
              <a:spcAft>
                <a:spcPts val="600"/>
              </a:spcAft>
            </a:pPr>
            <a:endParaRPr lang="en-GB" sz="2000" b="1" dirty="0"/>
          </a:p>
          <a:p>
            <a:pPr>
              <a:spcAft>
                <a:spcPts val="600"/>
              </a:spcAft>
            </a:pPr>
            <a:endParaRPr lang="en-GB" sz="2000" b="1" dirty="0"/>
          </a:p>
          <a:p>
            <a:pPr>
              <a:spcAft>
                <a:spcPts val="600"/>
              </a:spcAft>
            </a:pPr>
            <a:endParaRPr lang="en-GB" sz="2000" b="1" dirty="0"/>
          </a:p>
          <a:p>
            <a:pPr>
              <a:spcAft>
                <a:spcPts val="600"/>
              </a:spcAft>
            </a:pPr>
            <a:r>
              <a:rPr lang="en-GB" sz="2000" dirty="0"/>
              <a:t>The main web server in an e-commerce operation failing could cost a company such as Amazon millions of dollars per hour.  This would require a very short RTO, perhaps only a few minutes.</a:t>
            </a:r>
          </a:p>
          <a:p>
            <a:pPr>
              <a:spcAft>
                <a:spcPts val="600"/>
              </a:spcAft>
            </a:pPr>
            <a:endParaRPr lang="en-GB" sz="2000" dirty="0"/>
          </a:p>
          <a:p>
            <a:pPr>
              <a:spcAft>
                <a:spcPts val="600"/>
              </a:spcAft>
            </a:pPr>
            <a:r>
              <a:rPr lang="en-GB" sz="2000" dirty="0"/>
              <a:t>However, for a non-critical system that does not seriously impact operations, the RTO may be several days.</a:t>
            </a:r>
            <a:endParaRPr lang="en-US" sz="2000" dirty="0"/>
          </a:p>
        </p:txBody>
      </p:sp>
      <p:pic>
        <p:nvPicPr>
          <p:cNvPr id="1026" name="Picture 2" descr="Image result for amazo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04214" y="2432383"/>
            <a:ext cx="4690064" cy="17184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6560533"/>
      </p:ext>
    </p:extLst>
  </p:cSld>
  <p:clrMapOvr>
    <a:masterClrMapping/>
  </p:clrMapOvr>
  <p:transitio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Snip Single Corner Rectangle 5"/>
          <p:cNvSpPr/>
          <p:nvPr/>
        </p:nvSpPr>
        <p:spPr>
          <a:xfrm flipH="1">
            <a:off x="-4" y="279950"/>
            <a:ext cx="87122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3600" dirty="0"/>
              <a:t>  Business Continuity – RPO</a:t>
            </a:r>
          </a:p>
        </p:txBody>
      </p:sp>
      <p:sp>
        <p:nvSpPr>
          <p:cNvPr id="13" name="TextBox 12"/>
          <p:cNvSpPr txBox="1"/>
          <p:nvPr/>
        </p:nvSpPr>
        <p:spPr>
          <a:xfrm>
            <a:off x="342900" y="1282700"/>
            <a:ext cx="7962900" cy="3170099"/>
          </a:xfrm>
          <a:prstGeom prst="rect">
            <a:avLst/>
          </a:prstGeom>
          <a:noFill/>
        </p:spPr>
        <p:txBody>
          <a:bodyPr wrap="square" rtlCol="0">
            <a:spAutoFit/>
          </a:bodyPr>
          <a:lstStyle/>
          <a:p>
            <a:pPr>
              <a:spcAft>
                <a:spcPts val="600"/>
              </a:spcAft>
            </a:pPr>
            <a:r>
              <a:rPr lang="en-GB" sz="2000" b="1" dirty="0"/>
              <a:t>Recovery Point Objective (RPO)</a:t>
            </a:r>
            <a:r>
              <a:rPr lang="en-GB" sz="2000" dirty="0"/>
              <a:t> – this is the point in time which the recovery or fail-over system should be brought online at.</a:t>
            </a:r>
          </a:p>
          <a:p>
            <a:pPr>
              <a:spcAft>
                <a:spcPts val="600"/>
              </a:spcAft>
            </a:pPr>
            <a:endParaRPr lang="en-GB" sz="2000" dirty="0"/>
          </a:p>
          <a:p>
            <a:pPr>
              <a:spcAft>
                <a:spcPts val="600"/>
              </a:spcAft>
            </a:pPr>
            <a:r>
              <a:rPr lang="en-GB" sz="2000" dirty="0"/>
              <a:t>For example, if </a:t>
            </a:r>
            <a:r>
              <a:rPr lang="en-GB" sz="2000" i="1" dirty="0"/>
              <a:t>synchronous</a:t>
            </a:r>
            <a:r>
              <a:rPr lang="en-GB" sz="2000" b="1" i="1" dirty="0"/>
              <a:t> </a:t>
            </a:r>
            <a:r>
              <a:rPr lang="en-GB" sz="2000" dirty="0"/>
              <a:t>replication is in place, the RPO could be very close to zero, perhaps only a few minutes.  This must be the case in systems used in industries such as finance and healthcare.</a:t>
            </a:r>
          </a:p>
          <a:p>
            <a:pPr>
              <a:spcAft>
                <a:spcPts val="600"/>
              </a:spcAft>
            </a:pPr>
            <a:endParaRPr lang="en-GB" sz="2000" dirty="0"/>
          </a:p>
          <a:p>
            <a:pPr>
              <a:spcAft>
                <a:spcPts val="600"/>
              </a:spcAft>
            </a:pPr>
            <a:r>
              <a:rPr lang="en-GB" sz="2000" dirty="0"/>
              <a:t>For non mission-critical systems, a large RPO with some data-loss or out-of-date information might be acceptable.</a:t>
            </a:r>
            <a:endParaRPr lang="en-US" sz="2000" dirty="0"/>
          </a:p>
        </p:txBody>
      </p:sp>
    </p:spTree>
    <p:extLst>
      <p:ext uri="{BB962C8B-B14F-4D97-AF65-F5344CB8AC3E}">
        <p14:creationId xmlns:p14="http://schemas.microsoft.com/office/powerpoint/2010/main" val="20923177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Snip Single Corner Rectangle 5"/>
          <p:cNvSpPr/>
          <p:nvPr/>
        </p:nvSpPr>
        <p:spPr>
          <a:xfrm flipH="1">
            <a:off x="-4" y="279950"/>
            <a:ext cx="87122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3600" dirty="0"/>
              <a:t>  Business Continuity – RPO / RTO</a:t>
            </a:r>
          </a:p>
        </p:txBody>
      </p:sp>
      <p:pic>
        <p:nvPicPr>
          <p:cNvPr id="7170" name="Picture 2" descr="Image result for hot warm cold sit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4546" y="995478"/>
            <a:ext cx="7023104" cy="51227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69160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Snip Single Corner Rectangle 5"/>
          <p:cNvSpPr/>
          <p:nvPr/>
        </p:nvSpPr>
        <p:spPr>
          <a:xfrm flipH="1">
            <a:off x="-4" y="279950"/>
            <a:ext cx="87122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3600" dirty="0"/>
              <a:t>  Business Continuity – </a:t>
            </a:r>
            <a:r>
              <a:rPr lang="en-GB" sz="3600" dirty="0" smtClean="0"/>
              <a:t>MTBF</a:t>
            </a:r>
            <a:endParaRPr lang="en-GB" sz="3600" dirty="0"/>
          </a:p>
        </p:txBody>
      </p:sp>
      <p:sp>
        <p:nvSpPr>
          <p:cNvPr id="3" name="Rectangle 2"/>
          <p:cNvSpPr/>
          <p:nvPr/>
        </p:nvSpPr>
        <p:spPr>
          <a:xfrm>
            <a:off x="246039" y="1255681"/>
            <a:ext cx="5843676" cy="4893647"/>
          </a:xfrm>
          <a:prstGeom prst="rect">
            <a:avLst/>
          </a:prstGeom>
        </p:spPr>
        <p:txBody>
          <a:bodyPr wrap="square">
            <a:spAutoFit/>
          </a:bodyPr>
          <a:lstStyle/>
          <a:p>
            <a:r>
              <a:rPr lang="en-GB" sz="2400" b="1" dirty="0"/>
              <a:t>MTBF (Mean Time Between Failures) </a:t>
            </a:r>
            <a:r>
              <a:rPr lang="en-GB" sz="2400" dirty="0"/>
              <a:t>is supposed to indicate how long a component will last. E.g.</a:t>
            </a:r>
          </a:p>
          <a:p>
            <a:endParaRPr lang="en-GB" sz="2400" b="1" dirty="0"/>
          </a:p>
          <a:p>
            <a:r>
              <a:rPr lang="en-GB" sz="2400" b="1" dirty="0"/>
              <a:t>1000 hard drives are monitored for 2 months.  During this time, 10 fail.  </a:t>
            </a:r>
          </a:p>
          <a:p>
            <a:endParaRPr lang="en-GB" sz="2400" dirty="0"/>
          </a:p>
          <a:p>
            <a:r>
              <a:rPr lang="en-GB" sz="2400" dirty="0"/>
              <a:t>This means that every 2000 months, 10 drives fail, and so each drive should last 2000/10 months – 200 months, which is </a:t>
            </a:r>
            <a:r>
              <a:rPr lang="en-GB" sz="2400" b="1" dirty="0"/>
              <a:t>16.6 years</a:t>
            </a:r>
            <a:r>
              <a:rPr lang="en-GB" sz="2400" dirty="0"/>
              <a:t>.</a:t>
            </a:r>
          </a:p>
          <a:p>
            <a:endParaRPr lang="en-GB" sz="2400" dirty="0"/>
          </a:p>
          <a:p>
            <a:r>
              <a:rPr lang="en-GB" sz="2400" dirty="0"/>
              <a:t>Does this seem accurate?</a:t>
            </a:r>
          </a:p>
        </p:txBody>
      </p:sp>
      <p:pic>
        <p:nvPicPr>
          <p:cNvPr id="4" name="Picture 3" descr="http://news.techgenie.com/files/Hard-Driv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70959" y="1500488"/>
            <a:ext cx="2286422" cy="22864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35483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Snip Single Corner Rectangle 5"/>
          <p:cNvSpPr/>
          <p:nvPr/>
        </p:nvSpPr>
        <p:spPr>
          <a:xfrm flipH="1">
            <a:off x="-4" y="279950"/>
            <a:ext cx="87122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3600" dirty="0"/>
              <a:t>  Business Continuity – </a:t>
            </a:r>
            <a:r>
              <a:rPr lang="en-GB" sz="3600" dirty="0" smtClean="0"/>
              <a:t>MTBF</a:t>
            </a:r>
            <a:endParaRPr lang="en-GB" sz="3600" dirty="0"/>
          </a:p>
        </p:txBody>
      </p:sp>
      <p:pic>
        <p:nvPicPr>
          <p:cNvPr id="3" name="Picture 2" descr="http://www.frenchwink.com/wp-content/uploads/2016/02/Alg-crying-baby-jp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5505" y="1452610"/>
            <a:ext cx="2761177" cy="18002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274320" y="1452610"/>
            <a:ext cx="5407152" cy="3785652"/>
          </a:xfrm>
          <a:prstGeom prst="rect">
            <a:avLst/>
          </a:prstGeom>
        </p:spPr>
        <p:txBody>
          <a:bodyPr wrap="square">
            <a:spAutoFit/>
          </a:bodyPr>
          <a:lstStyle/>
          <a:p>
            <a:r>
              <a:rPr lang="en-GB" sz="2400" b="1" dirty="0"/>
              <a:t>1,000 new born babies are monitored for the first 5 years of their life.  During this time, 4 die.</a:t>
            </a:r>
          </a:p>
          <a:p>
            <a:endParaRPr lang="en-GB" sz="2400" b="1" dirty="0"/>
          </a:p>
          <a:p>
            <a:r>
              <a:rPr lang="en-GB" sz="2400" dirty="0"/>
              <a:t>This means there were only 4 deaths in 5,000 baby-years, so each baby can expect to live </a:t>
            </a:r>
            <a:r>
              <a:rPr lang="en-GB" sz="2400" b="1" dirty="0"/>
              <a:t>1,250 years </a:t>
            </a:r>
            <a:r>
              <a:rPr lang="en-GB" sz="2400" dirty="0"/>
              <a:t>according to the MTBF.</a:t>
            </a:r>
          </a:p>
          <a:p>
            <a:endParaRPr lang="en-GB" sz="2400" b="1" dirty="0"/>
          </a:p>
          <a:p>
            <a:endParaRPr lang="en-GB" sz="2400" dirty="0"/>
          </a:p>
        </p:txBody>
      </p:sp>
      <p:sp>
        <p:nvSpPr>
          <p:cNvPr id="6" name="Rectangle 5"/>
          <p:cNvSpPr/>
          <p:nvPr/>
        </p:nvSpPr>
        <p:spPr>
          <a:xfrm>
            <a:off x="274320" y="4638097"/>
            <a:ext cx="7927000" cy="1200329"/>
          </a:xfrm>
          <a:prstGeom prst="rect">
            <a:avLst/>
          </a:prstGeom>
        </p:spPr>
        <p:txBody>
          <a:bodyPr wrap="square">
            <a:spAutoFit/>
          </a:bodyPr>
          <a:lstStyle/>
          <a:p>
            <a:r>
              <a:rPr lang="en-GB" sz="2400" dirty="0"/>
              <a:t>Components such as hard drives now use a statistic called </a:t>
            </a:r>
            <a:r>
              <a:rPr lang="en-GB" sz="2400" b="1" dirty="0"/>
              <a:t>Annualised Failure Rate (AFR) </a:t>
            </a:r>
            <a:r>
              <a:rPr lang="en-GB" sz="2400" dirty="0"/>
              <a:t>instead.  This is the percentage of devices that are expected to fail during a full year of use.</a:t>
            </a:r>
            <a:endParaRPr lang="en-GB" sz="2800" dirty="0"/>
          </a:p>
        </p:txBody>
      </p:sp>
    </p:spTree>
    <p:extLst>
      <p:ext uri="{BB962C8B-B14F-4D97-AF65-F5344CB8AC3E}">
        <p14:creationId xmlns:p14="http://schemas.microsoft.com/office/powerpoint/2010/main" val="14297783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Snip Single Corner Rectangle 5"/>
          <p:cNvSpPr/>
          <p:nvPr/>
        </p:nvSpPr>
        <p:spPr>
          <a:xfrm flipH="1">
            <a:off x="-4" y="279950"/>
            <a:ext cx="87122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3600" dirty="0"/>
              <a:t>  Business Continuity – </a:t>
            </a:r>
            <a:r>
              <a:rPr lang="en-GB" sz="3600" dirty="0" smtClean="0"/>
              <a:t>MTTR</a:t>
            </a:r>
            <a:endParaRPr lang="en-GB" sz="3600" dirty="0"/>
          </a:p>
        </p:txBody>
      </p:sp>
      <p:sp>
        <p:nvSpPr>
          <p:cNvPr id="7" name="Rectangle 6"/>
          <p:cNvSpPr/>
          <p:nvPr/>
        </p:nvSpPr>
        <p:spPr>
          <a:xfrm>
            <a:off x="246039" y="1255681"/>
            <a:ext cx="7945854" cy="3785652"/>
          </a:xfrm>
          <a:prstGeom prst="rect">
            <a:avLst/>
          </a:prstGeom>
        </p:spPr>
        <p:txBody>
          <a:bodyPr wrap="square">
            <a:spAutoFit/>
          </a:bodyPr>
          <a:lstStyle/>
          <a:p>
            <a:r>
              <a:rPr lang="en-GB" sz="2400" b="1" dirty="0" smtClean="0"/>
              <a:t>MTTR </a:t>
            </a:r>
            <a:r>
              <a:rPr lang="en-GB" sz="2400" b="1" dirty="0"/>
              <a:t>(Mean Time To Recover/Repair) </a:t>
            </a:r>
            <a:r>
              <a:rPr lang="en-GB" sz="2400" dirty="0"/>
              <a:t>is used to indicate how long it takes to recover from a failure, on average.</a:t>
            </a:r>
          </a:p>
          <a:p>
            <a:endParaRPr lang="en-GB" sz="2400" b="1" dirty="0"/>
          </a:p>
          <a:p>
            <a:r>
              <a:rPr lang="en-GB" sz="2400" b="1" dirty="0"/>
              <a:t>Mean Time To Recover</a:t>
            </a:r>
            <a:r>
              <a:rPr lang="en-GB" sz="2400" dirty="0"/>
              <a:t> starts counting when a </a:t>
            </a:r>
            <a:r>
              <a:rPr lang="en-GB" sz="2400" dirty="0" smtClean="0"/>
              <a:t>component </a:t>
            </a:r>
            <a:r>
              <a:rPr lang="en-GB" sz="2400" dirty="0"/>
              <a:t>fails, and stops when it is working again.</a:t>
            </a:r>
            <a:endParaRPr lang="en-GB" sz="2400" b="1" dirty="0"/>
          </a:p>
          <a:p>
            <a:endParaRPr lang="en-GB" sz="2400" dirty="0"/>
          </a:p>
          <a:p>
            <a:r>
              <a:rPr lang="en-GB" sz="2400" b="1" dirty="0"/>
              <a:t>Mean Time To Repair </a:t>
            </a:r>
            <a:r>
              <a:rPr lang="en-GB" sz="2400" dirty="0"/>
              <a:t>starts counting when a </a:t>
            </a:r>
            <a:r>
              <a:rPr lang="en-GB" sz="2400" dirty="0" smtClean="0"/>
              <a:t>component </a:t>
            </a:r>
            <a:r>
              <a:rPr lang="en-GB" sz="2400" i="1" dirty="0"/>
              <a:t>has started to be fixed/repaired</a:t>
            </a:r>
            <a:r>
              <a:rPr lang="en-GB" sz="2400" dirty="0"/>
              <a:t>, and stops when it is working again.  This is usually shorter than the previous example.</a:t>
            </a:r>
            <a:endParaRPr lang="en-GB" sz="2400" b="1" i="1" dirty="0"/>
          </a:p>
          <a:p>
            <a:endParaRPr lang="en-GB" sz="2400" dirty="0"/>
          </a:p>
        </p:txBody>
      </p:sp>
    </p:spTree>
    <p:extLst>
      <p:ext uri="{BB962C8B-B14F-4D97-AF65-F5344CB8AC3E}">
        <p14:creationId xmlns:p14="http://schemas.microsoft.com/office/powerpoint/2010/main" val="29794289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Snip Single Corner Rectangle 5"/>
          <p:cNvSpPr/>
          <p:nvPr/>
        </p:nvSpPr>
        <p:spPr>
          <a:xfrm flipH="1">
            <a:off x="-4" y="279950"/>
            <a:ext cx="87122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3600" dirty="0"/>
              <a:t>  Business Continuity – </a:t>
            </a:r>
            <a:r>
              <a:rPr lang="en-GB" sz="3600" dirty="0" smtClean="0"/>
              <a:t>MTTF</a:t>
            </a:r>
            <a:endParaRPr lang="en-GB" sz="3600" dirty="0"/>
          </a:p>
        </p:txBody>
      </p:sp>
      <p:sp>
        <p:nvSpPr>
          <p:cNvPr id="4" name="Rectangle 3"/>
          <p:cNvSpPr/>
          <p:nvPr/>
        </p:nvSpPr>
        <p:spPr>
          <a:xfrm>
            <a:off x="351345" y="1341811"/>
            <a:ext cx="8051250" cy="2677656"/>
          </a:xfrm>
          <a:prstGeom prst="rect">
            <a:avLst/>
          </a:prstGeom>
        </p:spPr>
        <p:txBody>
          <a:bodyPr wrap="square">
            <a:spAutoFit/>
          </a:bodyPr>
          <a:lstStyle/>
          <a:p>
            <a:r>
              <a:rPr lang="en-GB" sz="2400" b="1" dirty="0" smtClean="0"/>
              <a:t>MTTF </a:t>
            </a:r>
            <a:r>
              <a:rPr lang="en-GB" sz="2400" b="1" dirty="0"/>
              <a:t>– </a:t>
            </a:r>
            <a:r>
              <a:rPr lang="en-GB" sz="2400" b="1" dirty="0" smtClean="0"/>
              <a:t>Mean Time To Failure</a:t>
            </a:r>
            <a:endParaRPr lang="en-GB" sz="2400" b="1" dirty="0"/>
          </a:p>
          <a:p>
            <a:r>
              <a:rPr lang="en-GB" sz="2400" dirty="0" smtClean="0"/>
              <a:t>Whilst MTBF (Mean time Between Failure) measures the average time between a component failing, MTTF measures the time it takes a component in perfect health to fail.</a:t>
            </a:r>
            <a:endParaRPr lang="en-GB" sz="2400" dirty="0"/>
          </a:p>
          <a:p>
            <a:endParaRPr lang="en-GB" sz="2400" dirty="0"/>
          </a:p>
          <a:p>
            <a:endParaRPr lang="en-GB" sz="2400" dirty="0"/>
          </a:p>
          <a:p>
            <a:endParaRPr lang="en-GB" sz="2400" dirty="0"/>
          </a:p>
        </p:txBody>
      </p:sp>
      <p:pic>
        <p:nvPicPr>
          <p:cNvPr id="6" name="Picture 2" descr="http://static.fosketts.net/wp-content/uploads/2011/07/Slide2-300x225.jpg">
            <a:extLst>
              <a:ext uri="{FF2B5EF4-FFF2-40B4-BE49-F238E27FC236}">
                <a16:creationId xmlns:a16="http://schemas.microsoft.com/office/drawing/2014/main" id="{B8A28FB4-92B6-4ED3-B2E7-F55978DAD93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51791" y="2948799"/>
            <a:ext cx="5008614" cy="37564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8056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Snip Single Corner Rectangle 5"/>
          <p:cNvSpPr/>
          <p:nvPr/>
        </p:nvSpPr>
        <p:spPr>
          <a:xfrm flipH="1">
            <a:off x="-4" y="279950"/>
            <a:ext cx="87122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3600" dirty="0"/>
              <a:t>  Business Continuity – </a:t>
            </a:r>
            <a:r>
              <a:rPr lang="en-GB" sz="3600" dirty="0" err="1" smtClean="0"/>
              <a:t>MTPoD</a:t>
            </a:r>
            <a:endParaRPr lang="en-GB" sz="3600" dirty="0"/>
          </a:p>
        </p:txBody>
      </p:sp>
      <p:sp>
        <p:nvSpPr>
          <p:cNvPr id="7" name="Rectangle 6"/>
          <p:cNvSpPr/>
          <p:nvPr/>
        </p:nvSpPr>
        <p:spPr>
          <a:xfrm>
            <a:off x="351345" y="1341811"/>
            <a:ext cx="8051250" cy="4154984"/>
          </a:xfrm>
          <a:prstGeom prst="rect">
            <a:avLst/>
          </a:prstGeom>
        </p:spPr>
        <p:txBody>
          <a:bodyPr wrap="square">
            <a:spAutoFit/>
          </a:bodyPr>
          <a:lstStyle/>
          <a:p>
            <a:r>
              <a:rPr lang="en-GB" sz="2400" b="1" dirty="0" err="1"/>
              <a:t>MTPoD</a:t>
            </a:r>
            <a:r>
              <a:rPr lang="en-GB" sz="2400" b="1" dirty="0"/>
              <a:t> – Maximum Tolerable Period of Disruption</a:t>
            </a:r>
          </a:p>
          <a:p>
            <a:r>
              <a:rPr lang="en-GB" sz="2400" dirty="0"/>
              <a:t>This is a measure of the largest amount of time that a </a:t>
            </a:r>
            <a:r>
              <a:rPr lang="en-GB" sz="2400" b="1" dirty="0"/>
              <a:t>system</a:t>
            </a:r>
            <a:r>
              <a:rPr lang="en-GB" sz="2400" dirty="0"/>
              <a:t> can be down, before a business suffers catastrophic </a:t>
            </a:r>
            <a:r>
              <a:rPr lang="en-GB" sz="2400" dirty="0" smtClean="0"/>
              <a:t>failure.  </a:t>
            </a:r>
          </a:p>
          <a:p>
            <a:endParaRPr lang="en-GB" sz="2400" dirty="0"/>
          </a:p>
          <a:p>
            <a:r>
              <a:rPr lang="en-GB" sz="2400" dirty="0" smtClean="0"/>
              <a:t>Here, we are not talking about individual components as with the previous examples.</a:t>
            </a:r>
          </a:p>
          <a:p>
            <a:endParaRPr lang="en-GB" sz="2400" dirty="0"/>
          </a:p>
          <a:p>
            <a:r>
              <a:rPr lang="en-GB" sz="2400" b="1" dirty="0" smtClean="0"/>
              <a:t>How do you think this number compares to RTO?</a:t>
            </a:r>
            <a:endParaRPr lang="en-GB" sz="2400" b="1" dirty="0"/>
          </a:p>
          <a:p>
            <a:endParaRPr lang="en-GB" sz="2400" dirty="0"/>
          </a:p>
          <a:p>
            <a:endParaRPr lang="en-GB" sz="2400" dirty="0"/>
          </a:p>
          <a:p>
            <a:endParaRPr lang="en-GB" sz="2400" dirty="0"/>
          </a:p>
        </p:txBody>
      </p:sp>
    </p:spTree>
    <p:extLst>
      <p:ext uri="{BB962C8B-B14F-4D97-AF65-F5344CB8AC3E}">
        <p14:creationId xmlns:p14="http://schemas.microsoft.com/office/powerpoint/2010/main" val="9826342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Snip Single Corner Rectangle 5"/>
          <p:cNvSpPr/>
          <p:nvPr/>
        </p:nvSpPr>
        <p:spPr>
          <a:xfrm flipH="1">
            <a:off x="-4" y="279950"/>
            <a:ext cx="87122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3600" dirty="0"/>
              <a:t>  Business Continuity – </a:t>
            </a:r>
            <a:r>
              <a:rPr lang="en-GB" sz="3600" dirty="0" err="1" smtClean="0"/>
              <a:t>MTPoD</a:t>
            </a:r>
            <a:r>
              <a:rPr lang="en-GB" sz="3600" dirty="0" smtClean="0"/>
              <a:t> and RTO</a:t>
            </a:r>
            <a:endParaRPr lang="en-GB" sz="3600" dirty="0"/>
          </a:p>
        </p:txBody>
      </p:sp>
      <p:pic>
        <p:nvPicPr>
          <p:cNvPr id="1028" name="Picture 4" descr="Image result for nasa control roo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6345" y="1245321"/>
            <a:ext cx="2920854" cy="1943576"/>
          </a:xfrm>
          <a:prstGeom prst="rect">
            <a:avLst/>
          </a:prstGeom>
          <a:noFill/>
          <a:extLst>
            <a:ext uri="{909E8E84-426E-40DD-AFC4-6F175D3DCCD1}">
              <a14:hiddenFill xmlns:a14="http://schemas.microsoft.com/office/drawing/2010/main">
                <a:solidFill>
                  <a:srgbClr val="FFFFFF"/>
                </a:solidFill>
              </a14:hiddenFill>
            </a:ext>
          </a:extLst>
        </p:spPr>
      </p:pic>
      <p:sp>
        <p:nvSpPr>
          <p:cNvPr id="2" name="Right Arrow 1"/>
          <p:cNvSpPr/>
          <p:nvPr/>
        </p:nvSpPr>
        <p:spPr>
          <a:xfrm>
            <a:off x="586345" y="3304215"/>
            <a:ext cx="6988688" cy="36574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425707" y="3877386"/>
            <a:ext cx="7482617" cy="2400657"/>
          </a:xfrm>
          <a:prstGeom prst="rect">
            <a:avLst/>
          </a:prstGeom>
          <a:noFill/>
        </p:spPr>
        <p:txBody>
          <a:bodyPr wrap="square" rtlCol="0">
            <a:spAutoFit/>
          </a:bodyPr>
          <a:lstStyle/>
          <a:p>
            <a:pPr marL="342900" indent="-342900">
              <a:spcAft>
                <a:spcPts val="600"/>
              </a:spcAft>
              <a:buFont typeface="Arial" panose="020B0604020202020204" pitchFamily="34" charset="0"/>
              <a:buChar char="•"/>
            </a:pPr>
            <a:r>
              <a:rPr lang="en-GB" sz="2000" dirty="0" smtClean="0"/>
              <a:t>Imagine that NASA is controlling a satellite as they try to position it in orbit.  Every 8 hours, new instructions have to be transmitted to it.  </a:t>
            </a:r>
            <a:r>
              <a:rPr lang="en-GB" sz="2000" b="1" dirty="0" smtClean="0"/>
              <a:t>If NASA fail to do this, it will crash into the Earth.</a:t>
            </a:r>
            <a:endParaRPr lang="en-GB" sz="2000" dirty="0"/>
          </a:p>
          <a:p>
            <a:pPr marL="342900" indent="-342900">
              <a:spcAft>
                <a:spcPts val="600"/>
              </a:spcAft>
              <a:buFont typeface="Arial" panose="020B0604020202020204" pitchFamily="34" charset="0"/>
              <a:buChar char="•"/>
            </a:pPr>
            <a:r>
              <a:rPr lang="en-GB" sz="2000" dirty="0" smtClean="0"/>
              <a:t>From start to finish, it takes NASA engineers 5 hours to calculate information, set-up instructions, and transmit them to the satellite.</a:t>
            </a:r>
            <a:endParaRPr lang="en-GB" sz="2000" dirty="0"/>
          </a:p>
          <a:p>
            <a:pPr marL="342900" indent="-342900">
              <a:buFont typeface="Arial" panose="020B0604020202020204" pitchFamily="34" charset="0"/>
              <a:buChar char="•"/>
            </a:pPr>
            <a:r>
              <a:rPr lang="en-GB" sz="2000" dirty="0" smtClean="0"/>
              <a:t>This 5 hours is known as the </a:t>
            </a:r>
            <a:r>
              <a:rPr lang="en-GB" sz="2000" b="1" dirty="0" smtClean="0"/>
              <a:t>cycle time</a:t>
            </a:r>
            <a:r>
              <a:rPr lang="en-GB" sz="2000" dirty="0" smtClean="0"/>
              <a:t>, and it directly impacts </a:t>
            </a:r>
            <a:r>
              <a:rPr lang="en-GB" sz="2000" b="1" dirty="0" smtClean="0"/>
              <a:t>RTO</a:t>
            </a:r>
            <a:r>
              <a:rPr lang="en-GB" sz="2000" dirty="0" smtClean="0"/>
              <a:t>.</a:t>
            </a:r>
            <a:endParaRPr lang="en-GB" sz="2000" dirty="0"/>
          </a:p>
        </p:txBody>
      </p:sp>
      <p:pic>
        <p:nvPicPr>
          <p:cNvPr id="4" name="Picture 2" descr="Image result for nasa prob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26827" y="1141607"/>
            <a:ext cx="2181497" cy="20588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782104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Snip Single Corner Rectangle 5"/>
          <p:cNvSpPr/>
          <p:nvPr/>
        </p:nvSpPr>
        <p:spPr>
          <a:xfrm flipH="1">
            <a:off x="-4" y="279950"/>
            <a:ext cx="87122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3600" dirty="0"/>
              <a:t>  Business Continuity – </a:t>
            </a:r>
            <a:r>
              <a:rPr lang="en-GB" sz="3600" dirty="0" err="1" smtClean="0"/>
              <a:t>MTPoD</a:t>
            </a:r>
            <a:r>
              <a:rPr lang="en-GB" sz="3600" dirty="0" smtClean="0"/>
              <a:t> and RTO</a:t>
            </a:r>
            <a:endParaRPr lang="en-GB" sz="3600" dirty="0"/>
          </a:p>
        </p:txBody>
      </p:sp>
      <p:pic>
        <p:nvPicPr>
          <p:cNvPr id="1028" name="Picture 4" descr="Image result for nasa control roo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6345" y="1245321"/>
            <a:ext cx="2920854" cy="1943576"/>
          </a:xfrm>
          <a:prstGeom prst="rect">
            <a:avLst/>
          </a:prstGeom>
          <a:noFill/>
          <a:extLst>
            <a:ext uri="{909E8E84-426E-40DD-AFC4-6F175D3DCCD1}">
              <a14:hiddenFill xmlns:a14="http://schemas.microsoft.com/office/drawing/2010/main">
                <a:solidFill>
                  <a:srgbClr val="FFFFFF"/>
                </a:solidFill>
              </a14:hiddenFill>
            </a:ext>
          </a:extLst>
        </p:spPr>
      </p:pic>
      <p:sp>
        <p:nvSpPr>
          <p:cNvPr id="2" name="Right Arrow 1"/>
          <p:cNvSpPr/>
          <p:nvPr/>
        </p:nvSpPr>
        <p:spPr>
          <a:xfrm>
            <a:off x="586345" y="3304215"/>
            <a:ext cx="6988688" cy="36574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425707" y="3877386"/>
            <a:ext cx="7482617" cy="2046714"/>
          </a:xfrm>
          <a:prstGeom prst="rect">
            <a:avLst/>
          </a:prstGeom>
          <a:noFill/>
        </p:spPr>
        <p:txBody>
          <a:bodyPr wrap="square" rtlCol="0">
            <a:spAutoFit/>
          </a:bodyPr>
          <a:lstStyle/>
          <a:p>
            <a:pPr marL="342900" indent="-342900">
              <a:spcAft>
                <a:spcPts val="600"/>
              </a:spcAft>
              <a:buFont typeface="Arial" panose="020B0604020202020204" pitchFamily="34" charset="0"/>
              <a:buChar char="•"/>
            </a:pPr>
            <a:r>
              <a:rPr lang="en-GB" sz="2800" dirty="0" err="1" smtClean="0"/>
              <a:t>MTPoD</a:t>
            </a:r>
            <a:r>
              <a:rPr lang="en-GB" sz="2800" dirty="0" smtClean="0"/>
              <a:t> = 8 hours</a:t>
            </a:r>
          </a:p>
          <a:p>
            <a:pPr marL="342900" indent="-342900">
              <a:spcAft>
                <a:spcPts val="600"/>
              </a:spcAft>
              <a:buFont typeface="Arial" panose="020B0604020202020204" pitchFamily="34" charset="0"/>
              <a:buChar char="•"/>
            </a:pPr>
            <a:r>
              <a:rPr lang="en-GB" sz="2800" dirty="0" smtClean="0"/>
              <a:t>Cycle time = 5 hours</a:t>
            </a:r>
          </a:p>
          <a:p>
            <a:pPr marL="342900" indent="-342900">
              <a:spcAft>
                <a:spcPts val="600"/>
              </a:spcAft>
              <a:buFont typeface="Arial" panose="020B0604020202020204" pitchFamily="34" charset="0"/>
              <a:buChar char="•"/>
            </a:pPr>
            <a:endParaRPr lang="en-GB" sz="2800" dirty="0"/>
          </a:p>
          <a:p>
            <a:pPr marL="342900" indent="-342900">
              <a:spcAft>
                <a:spcPts val="600"/>
              </a:spcAft>
              <a:buFont typeface="Arial" panose="020B0604020202020204" pitchFamily="34" charset="0"/>
              <a:buChar char="•"/>
            </a:pPr>
            <a:r>
              <a:rPr lang="en-GB" sz="2800" b="1" dirty="0" smtClean="0"/>
              <a:t>What should the RTO be?</a:t>
            </a:r>
            <a:endParaRPr lang="en-GB" sz="2800" b="1" dirty="0"/>
          </a:p>
        </p:txBody>
      </p:sp>
      <p:pic>
        <p:nvPicPr>
          <p:cNvPr id="4" name="Picture 2" descr="Image result for nasa prob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26827" y="1141607"/>
            <a:ext cx="2181497" cy="20588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2926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5" name="Snip Single Corner Rectangle 5"/>
          <p:cNvSpPr/>
          <p:nvPr/>
        </p:nvSpPr>
        <p:spPr>
          <a:xfrm flipH="1">
            <a:off x="-1" y="279950"/>
            <a:ext cx="49096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3600" dirty="0"/>
              <a:t>  Business Continuity</a:t>
            </a:r>
          </a:p>
        </p:txBody>
      </p:sp>
      <p:sp>
        <p:nvSpPr>
          <p:cNvPr id="2" name="TextBox 1"/>
          <p:cNvSpPr txBox="1"/>
          <p:nvPr/>
        </p:nvSpPr>
        <p:spPr>
          <a:xfrm>
            <a:off x="115205" y="1464086"/>
            <a:ext cx="8508095" cy="4893647"/>
          </a:xfrm>
          <a:prstGeom prst="rect">
            <a:avLst/>
          </a:prstGeom>
          <a:noFill/>
        </p:spPr>
        <p:txBody>
          <a:bodyPr wrap="square" rtlCol="0">
            <a:spAutoFit/>
          </a:bodyPr>
          <a:lstStyle/>
          <a:p>
            <a:r>
              <a:rPr lang="en-GB" sz="2400" b="1" dirty="0"/>
              <a:t>Three terms which summarise Business Continuity are:</a:t>
            </a:r>
          </a:p>
          <a:p>
            <a:pPr marL="342900" indent="-342900">
              <a:buFont typeface="Arial" panose="020B0604020202020204" pitchFamily="34" charset="0"/>
              <a:buChar char="•"/>
            </a:pPr>
            <a:r>
              <a:rPr lang="en-GB" sz="2400" b="1" dirty="0"/>
              <a:t>Resilience</a:t>
            </a:r>
          </a:p>
          <a:p>
            <a:pPr marL="342900" indent="-342900">
              <a:buFont typeface="Arial" panose="020B0604020202020204" pitchFamily="34" charset="0"/>
              <a:buChar char="•"/>
            </a:pPr>
            <a:r>
              <a:rPr lang="en-GB" sz="2400" b="1" dirty="0"/>
              <a:t>Recovery</a:t>
            </a:r>
          </a:p>
          <a:p>
            <a:pPr marL="342900" indent="-342900">
              <a:buFont typeface="Arial" panose="020B0604020202020204" pitchFamily="34" charset="0"/>
              <a:buChar char="•"/>
            </a:pPr>
            <a:r>
              <a:rPr lang="en-GB" sz="2400" b="1" dirty="0"/>
              <a:t>Contingency</a:t>
            </a:r>
          </a:p>
          <a:p>
            <a:pPr marL="342900" indent="-342900">
              <a:buFont typeface="Arial" panose="020B0604020202020204" pitchFamily="34" charset="0"/>
              <a:buChar char="•"/>
            </a:pPr>
            <a:endParaRPr lang="en-GB" sz="2400" b="1" dirty="0"/>
          </a:p>
          <a:p>
            <a:endParaRPr lang="en-GB" sz="2400" b="1" dirty="0"/>
          </a:p>
          <a:p>
            <a:endParaRPr lang="en-GB" sz="2400" b="1" dirty="0"/>
          </a:p>
          <a:p>
            <a:endParaRPr lang="en-GB" sz="2400" b="1" dirty="0"/>
          </a:p>
          <a:p>
            <a:endParaRPr lang="en-GB" sz="2400" b="1" dirty="0"/>
          </a:p>
          <a:p>
            <a:endParaRPr lang="en-GB" sz="2400" b="1" dirty="0"/>
          </a:p>
          <a:p>
            <a:endParaRPr lang="en-GB" sz="2400" b="1" dirty="0"/>
          </a:p>
          <a:p>
            <a:endParaRPr lang="en-GB" sz="2400" b="1" dirty="0"/>
          </a:p>
          <a:p>
            <a:r>
              <a:rPr lang="en-GB" sz="2400" b="1" dirty="0"/>
              <a:t>What do you think these mean?</a:t>
            </a:r>
            <a:endParaRPr lang="en-US" sz="2400" b="1" dirty="0"/>
          </a:p>
        </p:txBody>
      </p:sp>
      <p:pic>
        <p:nvPicPr>
          <p:cNvPr id="2052" name="Picture 4" descr="https://img.clipartfest.com/9d19ee3bb7d16b3edd55356092c8f934_blank-clock-clock-face-clipart_1024-1024.gif"/>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921501" y="0"/>
            <a:ext cx="1701799" cy="1701799"/>
          </a:xfrm>
          <a:prstGeom prst="rect">
            <a:avLst/>
          </a:prstGeom>
          <a:noFill/>
          <a:extLst>
            <a:ext uri="{909E8E84-426E-40DD-AFC4-6F175D3DCCD1}">
              <a14:hiddenFill xmlns:a14="http://schemas.microsoft.com/office/drawing/2010/main">
                <a:solidFill>
                  <a:srgbClr val="FFFFFF"/>
                </a:solidFill>
              </a14:hiddenFill>
            </a:ext>
          </a:extLst>
        </p:spPr>
      </p:pic>
      <p:grpSp>
        <p:nvGrpSpPr>
          <p:cNvPr id="15" name="Group 14"/>
          <p:cNvGrpSpPr/>
          <p:nvPr/>
        </p:nvGrpSpPr>
        <p:grpSpPr>
          <a:xfrm>
            <a:off x="7749540" y="272920"/>
            <a:ext cx="45719" cy="1155958"/>
            <a:chOff x="6702696" y="402122"/>
            <a:chExt cx="45719" cy="1155958"/>
          </a:xfrm>
          <a:solidFill>
            <a:schemeClr val="tx1"/>
          </a:solidFill>
        </p:grpSpPr>
        <p:sp>
          <p:nvSpPr>
            <p:cNvPr id="14" name="Arrow: Up 13"/>
            <p:cNvSpPr/>
            <p:nvPr/>
          </p:nvSpPr>
          <p:spPr>
            <a:xfrm>
              <a:off x="6702696" y="402122"/>
              <a:ext cx="45719" cy="571500"/>
            </a:xfrm>
            <a:prstGeom prst="upArrow">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Up 18"/>
            <p:cNvSpPr/>
            <p:nvPr/>
          </p:nvSpPr>
          <p:spPr>
            <a:xfrm rot="10800000">
              <a:off x="6702696" y="986580"/>
              <a:ext cx="45719" cy="571500"/>
            </a:xfrm>
            <a:prstGeom prst="upArrow">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026" name="Picture 2" descr="Business Continuity Checklis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89200" y="2048544"/>
            <a:ext cx="5466714" cy="36444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3427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10800000">
                                      <p:cBhvr>
                                        <p:cTn id="6" dur="30000" fill="hold"/>
                                        <p:tgtEl>
                                          <p:spTgt spid="15"/>
                                        </p:tgtEl>
                                        <p:attrNameLst>
                                          <p:attrName>r</p:attrName>
                                        </p:attrNameLst>
                                      </p:cBhvr>
                                    </p:animRot>
                                  </p:childTnLst>
                                </p:cTn>
                              </p:par>
                            </p:childTnLst>
                          </p:cTn>
                        </p:par>
                        <p:par>
                          <p:cTn id="7" fill="hold">
                            <p:stCondLst>
                              <p:cond delay="30000"/>
                            </p:stCondLst>
                            <p:childTnLst>
                              <p:par>
                                <p:cTn id="8" presetID="26" presetClass="emph" presetSubtype="0" repeatCount="10000" fill="hold" nodeType="afterEffect">
                                  <p:stCondLst>
                                    <p:cond delay="0"/>
                                  </p:stCondLst>
                                  <p:childTnLst>
                                    <p:animEffect transition="out" filter="fade">
                                      <p:cBhvr>
                                        <p:cTn id="9" dur="500" tmFilter="0, 0; .2, .5; .8, .5; 1, 0"/>
                                        <p:tgtEl>
                                          <p:spTgt spid="2052"/>
                                        </p:tgtEl>
                                      </p:cBhvr>
                                    </p:animEffect>
                                    <p:animScale>
                                      <p:cBhvr>
                                        <p:cTn id="10" dur="250" autoRev="1" fill="hold"/>
                                        <p:tgtEl>
                                          <p:spTgt spid="205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8" name="Picture 4" descr="File:Recovery Objectives RTO RPO and MTPD.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6342" y="0"/>
            <a:ext cx="7938101" cy="67254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83442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Snip Single Corner Rectangle 5"/>
          <p:cNvSpPr/>
          <p:nvPr/>
        </p:nvSpPr>
        <p:spPr>
          <a:xfrm flipH="1">
            <a:off x="-4" y="279950"/>
            <a:ext cx="87122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3600" dirty="0"/>
              <a:t>  Business Continuity – Data Retention</a:t>
            </a:r>
          </a:p>
        </p:txBody>
      </p:sp>
      <p:sp>
        <p:nvSpPr>
          <p:cNvPr id="2" name="TextBox 1"/>
          <p:cNvSpPr txBox="1"/>
          <p:nvPr/>
        </p:nvSpPr>
        <p:spPr>
          <a:xfrm>
            <a:off x="152400" y="1165225"/>
            <a:ext cx="3606800" cy="4154984"/>
          </a:xfrm>
          <a:prstGeom prst="rect">
            <a:avLst/>
          </a:prstGeom>
          <a:noFill/>
        </p:spPr>
        <p:txBody>
          <a:bodyPr wrap="square" rtlCol="0">
            <a:spAutoFit/>
          </a:bodyPr>
          <a:lstStyle/>
          <a:p>
            <a:r>
              <a:rPr lang="en-GB" sz="2400" dirty="0"/>
              <a:t>Planning for business continuity also has certain </a:t>
            </a:r>
            <a:r>
              <a:rPr lang="en-GB" sz="2400" i="1" dirty="0"/>
              <a:t>legal requirements</a:t>
            </a:r>
            <a:r>
              <a:rPr lang="en-GB" sz="2400" dirty="0"/>
              <a:t>.</a:t>
            </a:r>
          </a:p>
          <a:p>
            <a:endParaRPr lang="en-GB" sz="2400" dirty="0"/>
          </a:p>
          <a:p>
            <a:r>
              <a:rPr lang="en-GB" sz="2400" dirty="0"/>
              <a:t>There are certain situations or industries where data must be stored for a minimum (or maximum) length of time.</a:t>
            </a:r>
          </a:p>
          <a:p>
            <a:endParaRPr lang="en-GB" sz="2400" dirty="0"/>
          </a:p>
          <a:p>
            <a:r>
              <a:rPr lang="en-GB" sz="2400" dirty="0"/>
              <a:t>Can you think of any?</a:t>
            </a:r>
            <a:endParaRPr lang="en-US" sz="2400" dirty="0"/>
          </a:p>
        </p:txBody>
      </p:sp>
      <p:pic>
        <p:nvPicPr>
          <p:cNvPr id="17410" name="Picture 2" descr="retention periods, data retention, data retention period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98900" y="1165225"/>
            <a:ext cx="4265962" cy="2797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786059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Snip Single Corner Rectangle 5"/>
          <p:cNvSpPr/>
          <p:nvPr/>
        </p:nvSpPr>
        <p:spPr>
          <a:xfrm flipH="1">
            <a:off x="-4" y="279950"/>
            <a:ext cx="87122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3600" dirty="0"/>
              <a:t>  Business Continuity – Data Retention</a:t>
            </a:r>
          </a:p>
        </p:txBody>
      </p:sp>
      <p:graphicFrame>
        <p:nvGraphicFramePr>
          <p:cNvPr id="3" name="Table 2"/>
          <p:cNvGraphicFramePr>
            <a:graphicFrameLocks noGrp="1"/>
          </p:cNvGraphicFramePr>
          <p:nvPr>
            <p:extLst>
              <p:ext uri="{D42A27DB-BD31-4B8C-83A1-F6EECF244321}">
                <p14:modId xmlns:p14="http://schemas.microsoft.com/office/powerpoint/2010/main" val="1251054952"/>
              </p:ext>
            </p:extLst>
          </p:nvPr>
        </p:nvGraphicFramePr>
        <p:xfrm>
          <a:off x="457200" y="1295400"/>
          <a:ext cx="7442199" cy="3403600"/>
        </p:xfrm>
        <a:graphic>
          <a:graphicData uri="http://schemas.openxmlformats.org/drawingml/2006/table">
            <a:tbl>
              <a:tblPr firstRow="1" bandRow="1">
                <a:tableStyleId>{073A0DAA-6AF3-43AB-8588-CEC1D06C72B9}</a:tableStyleId>
              </a:tblPr>
              <a:tblGrid>
                <a:gridCol w="2480733">
                  <a:extLst>
                    <a:ext uri="{9D8B030D-6E8A-4147-A177-3AD203B41FA5}">
                      <a16:colId xmlns:a16="http://schemas.microsoft.com/office/drawing/2014/main" val="1197326637"/>
                    </a:ext>
                  </a:extLst>
                </a:gridCol>
                <a:gridCol w="2480733">
                  <a:extLst>
                    <a:ext uri="{9D8B030D-6E8A-4147-A177-3AD203B41FA5}">
                      <a16:colId xmlns:a16="http://schemas.microsoft.com/office/drawing/2014/main" val="820413099"/>
                    </a:ext>
                  </a:extLst>
                </a:gridCol>
                <a:gridCol w="2480733">
                  <a:extLst>
                    <a:ext uri="{9D8B030D-6E8A-4147-A177-3AD203B41FA5}">
                      <a16:colId xmlns:a16="http://schemas.microsoft.com/office/drawing/2014/main" val="4259190139"/>
                    </a:ext>
                  </a:extLst>
                </a:gridCol>
              </a:tblGrid>
              <a:tr h="370840">
                <a:tc>
                  <a:txBody>
                    <a:bodyPr/>
                    <a:lstStyle/>
                    <a:p>
                      <a:r>
                        <a:rPr lang="en-GB" dirty="0"/>
                        <a:t>Type of Data</a:t>
                      </a:r>
                      <a:endParaRPr lang="en-US" dirty="0"/>
                    </a:p>
                  </a:txBody>
                  <a:tcPr/>
                </a:tc>
                <a:tc>
                  <a:txBody>
                    <a:bodyPr/>
                    <a:lstStyle/>
                    <a:p>
                      <a:r>
                        <a:rPr lang="en-GB" dirty="0"/>
                        <a:t>Legislation</a:t>
                      </a:r>
                      <a:endParaRPr lang="en-US" dirty="0"/>
                    </a:p>
                  </a:txBody>
                  <a:tcPr/>
                </a:tc>
                <a:tc>
                  <a:txBody>
                    <a:bodyPr/>
                    <a:lstStyle/>
                    <a:p>
                      <a:r>
                        <a:rPr lang="en-GB" dirty="0"/>
                        <a:t>Duration</a:t>
                      </a:r>
                      <a:endParaRPr lang="en-US" dirty="0"/>
                    </a:p>
                  </a:txBody>
                  <a:tcPr/>
                </a:tc>
                <a:extLst>
                  <a:ext uri="{0D108BD9-81ED-4DB2-BD59-A6C34878D82A}">
                    <a16:rowId xmlns:a16="http://schemas.microsoft.com/office/drawing/2014/main" val="1143027441"/>
                  </a:ext>
                </a:extLst>
              </a:tr>
              <a:tr h="370840">
                <a:tc>
                  <a:txBody>
                    <a:bodyPr/>
                    <a:lstStyle/>
                    <a:p>
                      <a:r>
                        <a:rPr lang="en-GB" dirty="0"/>
                        <a:t>Accounts</a:t>
                      </a:r>
                      <a:endParaRPr lang="en-US" dirty="0"/>
                    </a:p>
                  </a:txBody>
                  <a:tcPr/>
                </a:tc>
                <a:tc>
                  <a:txBody>
                    <a:bodyPr/>
                    <a:lstStyle/>
                    <a:p>
                      <a:r>
                        <a:rPr lang="en-GB" dirty="0"/>
                        <a:t>Companies Act 2006</a:t>
                      </a:r>
                      <a:endParaRPr lang="en-US" dirty="0"/>
                    </a:p>
                  </a:txBody>
                  <a:tcPr/>
                </a:tc>
                <a:tc>
                  <a:txBody>
                    <a:bodyPr/>
                    <a:lstStyle/>
                    <a:p>
                      <a:r>
                        <a:rPr lang="en-GB" dirty="0"/>
                        <a:t>3 years (private), 6 years (public limited)</a:t>
                      </a:r>
                      <a:endParaRPr lang="en-US" dirty="0"/>
                    </a:p>
                  </a:txBody>
                  <a:tcPr/>
                </a:tc>
                <a:extLst>
                  <a:ext uri="{0D108BD9-81ED-4DB2-BD59-A6C34878D82A}">
                    <a16:rowId xmlns:a16="http://schemas.microsoft.com/office/drawing/2014/main" val="3483677484"/>
                  </a:ext>
                </a:extLst>
              </a:tr>
              <a:tr h="370840">
                <a:tc>
                  <a:txBody>
                    <a:bodyPr/>
                    <a:lstStyle/>
                    <a:p>
                      <a:r>
                        <a:rPr lang="en-GB" dirty="0"/>
                        <a:t>Children</a:t>
                      </a:r>
                      <a:endParaRPr lang="en-US" dirty="0"/>
                    </a:p>
                  </a:txBody>
                  <a:tcPr/>
                </a:tc>
                <a:tc>
                  <a:txBody>
                    <a:bodyPr/>
                    <a:lstStyle/>
                    <a:p>
                      <a:r>
                        <a:rPr lang="en-GB" dirty="0"/>
                        <a:t>Limitation Act 1980</a:t>
                      </a:r>
                      <a:endParaRPr lang="en-US" dirty="0"/>
                    </a:p>
                  </a:txBody>
                  <a:tcPr/>
                </a:tc>
                <a:tc>
                  <a:txBody>
                    <a:bodyPr/>
                    <a:lstStyle/>
                    <a:p>
                      <a:r>
                        <a:rPr lang="en-GB" dirty="0"/>
                        <a:t>Until aged 21</a:t>
                      </a:r>
                      <a:endParaRPr lang="en-US" dirty="0"/>
                    </a:p>
                  </a:txBody>
                  <a:tcPr/>
                </a:tc>
                <a:extLst>
                  <a:ext uri="{0D108BD9-81ED-4DB2-BD59-A6C34878D82A}">
                    <a16:rowId xmlns:a16="http://schemas.microsoft.com/office/drawing/2014/main" val="3490682563"/>
                  </a:ext>
                </a:extLst>
              </a:tr>
              <a:tr h="370840">
                <a:tc>
                  <a:txBody>
                    <a:bodyPr/>
                    <a:lstStyle/>
                    <a:p>
                      <a:r>
                        <a:rPr lang="en-GB" dirty="0"/>
                        <a:t>Communications data</a:t>
                      </a:r>
                      <a:endParaRPr lang="en-US" dirty="0"/>
                    </a:p>
                  </a:txBody>
                  <a:tcPr/>
                </a:tc>
                <a:tc>
                  <a:txBody>
                    <a:bodyPr/>
                    <a:lstStyle/>
                    <a:p>
                      <a:r>
                        <a:rPr lang="en-GB" dirty="0"/>
                        <a:t>RIP/DRIP</a:t>
                      </a:r>
                      <a:endParaRPr lang="en-US" dirty="0"/>
                    </a:p>
                  </a:txBody>
                  <a:tcPr/>
                </a:tc>
                <a:tc>
                  <a:txBody>
                    <a:bodyPr/>
                    <a:lstStyle/>
                    <a:p>
                      <a:r>
                        <a:rPr lang="en-GB" dirty="0"/>
                        <a:t>12 months</a:t>
                      </a:r>
                      <a:endParaRPr lang="en-US" dirty="0"/>
                    </a:p>
                  </a:txBody>
                  <a:tcPr/>
                </a:tc>
                <a:extLst>
                  <a:ext uri="{0D108BD9-81ED-4DB2-BD59-A6C34878D82A}">
                    <a16:rowId xmlns:a16="http://schemas.microsoft.com/office/drawing/2014/main" val="2341565883"/>
                  </a:ext>
                </a:extLst>
              </a:tr>
              <a:tr h="370840">
                <a:tc>
                  <a:txBody>
                    <a:bodyPr/>
                    <a:lstStyle/>
                    <a:p>
                      <a:r>
                        <a:rPr lang="en-GB" dirty="0"/>
                        <a:t>Hazardous Substances</a:t>
                      </a:r>
                      <a:endParaRPr lang="en-US" dirty="0"/>
                    </a:p>
                  </a:txBody>
                  <a:tcPr/>
                </a:tc>
                <a:tc>
                  <a:txBody>
                    <a:bodyPr/>
                    <a:lstStyle/>
                    <a:p>
                      <a:r>
                        <a:rPr lang="en-GB" dirty="0"/>
                        <a:t>RoHS 2008</a:t>
                      </a:r>
                      <a:endParaRPr lang="en-US" dirty="0"/>
                    </a:p>
                  </a:txBody>
                  <a:tcPr/>
                </a:tc>
                <a:tc>
                  <a:txBody>
                    <a:bodyPr/>
                    <a:lstStyle/>
                    <a:p>
                      <a:r>
                        <a:rPr lang="en-GB" dirty="0"/>
                        <a:t>4 years</a:t>
                      </a:r>
                      <a:endParaRPr lang="en-US" dirty="0"/>
                    </a:p>
                  </a:txBody>
                  <a:tcPr/>
                </a:tc>
                <a:extLst>
                  <a:ext uri="{0D108BD9-81ED-4DB2-BD59-A6C34878D82A}">
                    <a16:rowId xmlns:a16="http://schemas.microsoft.com/office/drawing/2014/main" val="3120392510"/>
                  </a:ext>
                </a:extLst>
              </a:tr>
              <a:tr h="370840">
                <a:tc>
                  <a:txBody>
                    <a:bodyPr/>
                    <a:lstStyle/>
                    <a:p>
                      <a:r>
                        <a:rPr lang="en-GB" dirty="0"/>
                        <a:t>Income Tax / NI</a:t>
                      </a:r>
                      <a:endParaRPr lang="en-US" dirty="0"/>
                    </a:p>
                  </a:txBody>
                  <a:tcPr/>
                </a:tc>
                <a:tc>
                  <a:txBody>
                    <a:bodyPr/>
                    <a:lstStyle/>
                    <a:p>
                      <a:r>
                        <a:rPr lang="en-GB" dirty="0"/>
                        <a:t>Income Tax Regulations 1993</a:t>
                      </a:r>
                      <a:endParaRPr lang="en-US" dirty="0"/>
                    </a:p>
                  </a:txBody>
                  <a:tcPr/>
                </a:tc>
                <a:tc>
                  <a:txBody>
                    <a:bodyPr/>
                    <a:lstStyle/>
                    <a:p>
                      <a:r>
                        <a:rPr lang="en-GB" dirty="0"/>
                        <a:t>3 years</a:t>
                      </a:r>
                      <a:endParaRPr lang="en-US" dirty="0"/>
                    </a:p>
                  </a:txBody>
                  <a:tcPr/>
                </a:tc>
                <a:extLst>
                  <a:ext uri="{0D108BD9-81ED-4DB2-BD59-A6C34878D82A}">
                    <a16:rowId xmlns:a16="http://schemas.microsoft.com/office/drawing/2014/main" val="1027729276"/>
                  </a:ext>
                </a:extLst>
              </a:tr>
              <a:tr h="370840">
                <a:tc>
                  <a:txBody>
                    <a:bodyPr/>
                    <a:lstStyle/>
                    <a:p>
                      <a:r>
                        <a:rPr lang="en-GB" dirty="0"/>
                        <a:t>Waste Electrical Equipment</a:t>
                      </a:r>
                      <a:endParaRPr lang="en-US" dirty="0"/>
                    </a:p>
                  </a:txBody>
                  <a:tcPr/>
                </a:tc>
                <a:tc>
                  <a:txBody>
                    <a:bodyPr/>
                    <a:lstStyle/>
                    <a:p>
                      <a:r>
                        <a:rPr lang="en-GB" dirty="0"/>
                        <a:t>WEEE</a:t>
                      </a:r>
                      <a:endParaRPr lang="en-US" dirty="0"/>
                    </a:p>
                  </a:txBody>
                  <a:tcPr/>
                </a:tc>
                <a:tc>
                  <a:txBody>
                    <a:bodyPr/>
                    <a:lstStyle/>
                    <a:p>
                      <a:r>
                        <a:rPr lang="en-GB" dirty="0"/>
                        <a:t>4 years</a:t>
                      </a:r>
                      <a:endParaRPr lang="en-US" dirty="0"/>
                    </a:p>
                  </a:txBody>
                  <a:tcPr/>
                </a:tc>
                <a:extLst>
                  <a:ext uri="{0D108BD9-81ED-4DB2-BD59-A6C34878D82A}">
                    <a16:rowId xmlns:a16="http://schemas.microsoft.com/office/drawing/2014/main" val="1602459381"/>
                  </a:ext>
                </a:extLst>
              </a:tr>
            </a:tbl>
          </a:graphicData>
        </a:graphic>
      </p:graphicFrame>
      <p:sp>
        <p:nvSpPr>
          <p:cNvPr id="4" name="TextBox 3"/>
          <p:cNvSpPr txBox="1"/>
          <p:nvPr/>
        </p:nvSpPr>
        <p:spPr>
          <a:xfrm>
            <a:off x="294181" y="4830580"/>
            <a:ext cx="7605218" cy="1323439"/>
          </a:xfrm>
          <a:prstGeom prst="rect">
            <a:avLst/>
          </a:prstGeom>
          <a:noFill/>
        </p:spPr>
        <p:txBody>
          <a:bodyPr wrap="square" rtlCol="0">
            <a:spAutoFit/>
          </a:bodyPr>
          <a:lstStyle/>
          <a:p>
            <a:pPr>
              <a:spcAft>
                <a:spcPts val="600"/>
              </a:spcAft>
            </a:pPr>
            <a:r>
              <a:rPr lang="en-GB" sz="2000" dirty="0"/>
              <a:t>This means organisations must have a </a:t>
            </a:r>
            <a:r>
              <a:rPr lang="en-GB" sz="2000" i="1" dirty="0"/>
              <a:t>data retention policy</a:t>
            </a:r>
            <a:r>
              <a:rPr lang="en-GB" sz="2000" dirty="0"/>
              <a:t> in place to ensure these types of data are kept until no longer </a:t>
            </a:r>
            <a:r>
              <a:rPr lang="en-GB" sz="2000" dirty="0" smtClean="0"/>
              <a:t>necessary, and/or removed when they should be.  Backing </a:t>
            </a:r>
            <a:r>
              <a:rPr lang="en-GB" sz="2000" dirty="0"/>
              <a:t>up data is </a:t>
            </a:r>
            <a:r>
              <a:rPr lang="en-GB" sz="2000" i="1" dirty="0"/>
              <a:t>not needed just to restore critical systems</a:t>
            </a:r>
            <a:r>
              <a:rPr lang="en-GB" sz="2000" dirty="0"/>
              <a:t> – there are also </a:t>
            </a:r>
            <a:r>
              <a:rPr lang="en-GB" sz="2000" i="1" dirty="0"/>
              <a:t>legal requirements</a:t>
            </a:r>
            <a:r>
              <a:rPr lang="en-GB" sz="2000" dirty="0"/>
              <a:t>.</a:t>
            </a:r>
            <a:endParaRPr lang="en-US" sz="2000" dirty="0"/>
          </a:p>
        </p:txBody>
      </p:sp>
    </p:spTree>
    <p:extLst>
      <p:ext uri="{BB962C8B-B14F-4D97-AF65-F5344CB8AC3E}">
        <p14:creationId xmlns:p14="http://schemas.microsoft.com/office/powerpoint/2010/main" val="25706916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nip Single Corner Rectangle 5">
            <a:extLst>
              <a:ext uri="{FF2B5EF4-FFF2-40B4-BE49-F238E27FC236}">
                <a16:creationId xmlns:a16="http://schemas.microsoft.com/office/drawing/2014/main" id="{FE471758-9A68-4E14-B532-C447677E76AD}"/>
              </a:ext>
            </a:extLst>
          </p:cNvPr>
          <p:cNvSpPr/>
          <p:nvPr/>
        </p:nvSpPr>
        <p:spPr>
          <a:xfrm flipH="1">
            <a:off x="-4" y="279950"/>
            <a:ext cx="87122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3600" dirty="0"/>
              <a:t>  Business Continuity – SLA and OLA</a:t>
            </a:r>
          </a:p>
        </p:txBody>
      </p:sp>
      <p:sp>
        <p:nvSpPr>
          <p:cNvPr id="4" name="TextBox 3">
            <a:extLst>
              <a:ext uri="{FF2B5EF4-FFF2-40B4-BE49-F238E27FC236}">
                <a16:creationId xmlns:a16="http://schemas.microsoft.com/office/drawing/2014/main" id="{ACA51C54-6D04-4787-8198-551A6B1D7933}"/>
              </a:ext>
            </a:extLst>
          </p:cNvPr>
          <p:cNvSpPr txBox="1"/>
          <p:nvPr/>
        </p:nvSpPr>
        <p:spPr>
          <a:xfrm>
            <a:off x="207264" y="1182624"/>
            <a:ext cx="7802880" cy="5262979"/>
          </a:xfrm>
          <a:prstGeom prst="rect">
            <a:avLst/>
          </a:prstGeom>
          <a:noFill/>
        </p:spPr>
        <p:txBody>
          <a:bodyPr wrap="square" rtlCol="0">
            <a:spAutoFit/>
          </a:bodyPr>
          <a:lstStyle/>
          <a:p>
            <a:r>
              <a:rPr lang="en-GB" sz="2400" dirty="0"/>
              <a:t>We have previously looked at Service Level Agreements, which define the minimum level of service a customer is guaranteed.</a:t>
            </a:r>
          </a:p>
          <a:p>
            <a:endParaRPr lang="en-GB" sz="2400" dirty="0"/>
          </a:p>
          <a:p>
            <a:r>
              <a:rPr lang="en-GB" sz="2400" dirty="0"/>
              <a:t>A related term is Operational Level Agreements (OLAs).  These work to support an SLA, and ensure targets are met.</a:t>
            </a:r>
          </a:p>
          <a:p>
            <a:endParaRPr lang="en-GB" sz="2400" dirty="0"/>
          </a:p>
          <a:p>
            <a:r>
              <a:rPr lang="en-GB" sz="2400" dirty="0"/>
              <a:t>Consider this example.</a:t>
            </a:r>
          </a:p>
          <a:p>
            <a:endParaRPr lang="en-GB" sz="2400" dirty="0"/>
          </a:p>
          <a:p>
            <a:r>
              <a:rPr lang="en-GB" sz="2400" b="1" dirty="0"/>
              <a:t>A company states in their SLA that their customers can expect 99.9% uptime on a critical web server.</a:t>
            </a:r>
          </a:p>
          <a:p>
            <a:endParaRPr lang="en-GB" sz="2400" b="1" dirty="0"/>
          </a:p>
          <a:p>
            <a:r>
              <a:rPr lang="en-GB" sz="2400" b="1" dirty="0"/>
              <a:t>What activities would this company have to perform to ensure the uptime guarantee is met?</a:t>
            </a:r>
          </a:p>
        </p:txBody>
      </p:sp>
    </p:spTree>
    <p:extLst>
      <p:ext uri="{BB962C8B-B14F-4D97-AF65-F5344CB8AC3E}">
        <p14:creationId xmlns:p14="http://schemas.microsoft.com/office/powerpoint/2010/main" val="38849499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nip Single Corner Rectangle 5">
            <a:extLst>
              <a:ext uri="{FF2B5EF4-FFF2-40B4-BE49-F238E27FC236}">
                <a16:creationId xmlns:a16="http://schemas.microsoft.com/office/drawing/2014/main" id="{FE471758-9A68-4E14-B532-C447677E76AD}"/>
              </a:ext>
            </a:extLst>
          </p:cNvPr>
          <p:cNvSpPr/>
          <p:nvPr/>
        </p:nvSpPr>
        <p:spPr>
          <a:xfrm flipH="1">
            <a:off x="-4" y="279950"/>
            <a:ext cx="87122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3600" dirty="0"/>
              <a:t>  Business Continuity – SLA and OLA</a:t>
            </a:r>
          </a:p>
        </p:txBody>
      </p:sp>
      <p:sp>
        <p:nvSpPr>
          <p:cNvPr id="4" name="TextBox 3">
            <a:extLst>
              <a:ext uri="{FF2B5EF4-FFF2-40B4-BE49-F238E27FC236}">
                <a16:creationId xmlns:a16="http://schemas.microsoft.com/office/drawing/2014/main" id="{ACA51C54-6D04-4787-8198-551A6B1D7933}"/>
              </a:ext>
            </a:extLst>
          </p:cNvPr>
          <p:cNvSpPr txBox="1"/>
          <p:nvPr/>
        </p:nvSpPr>
        <p:spPr>
          <a:xfrm>
            <a:off x="207264" y="1182624"/>
            <a:ext cx="7802880" cy="5016758"/>
          </a:xfrm>
          <a:prstGeom prst="rect">
            <a:avLst/>
          </a:prstGeom>
          <a:noFill/>
        </p:spPr>
        <p:txBody>
          <a:bodyPr wrap="square" rtlCol="0">
            <a:spAutoFit/>
          </a:bodyPr>
          <a:lstStyle/>
          <a:p>
            <a:r>
              <a:rPr lang="en-GB" sz="2000" b="1" dirty="0"/>
              <a:t>A company states in their SLA that their customers can expect 99.9% uptime on a critical web server.</a:t>
            </a:r>
          </a:p>
          <a:p>
            <a:endParaRPr lang="en-GB" sz="2000" b="1" dirty="0"/>
          </a:p>
          <a:p>
            <a:r>
              <a:rPr lang="en-GB" sz="2000" dirty="0"/>
              <a:t>To ensure this target is met, the individual departments at the company would all have an OLA defining activities such as:</a:t>
            </a:r>
          </a:p>
          <a:p>
            <a:endParaRPr lang="en-GB" sz="2000" b="1" dirty="0"/>
          </a:p>
          <a:p>
            <a:pPr marL="285750" indent="-285750">
              <a:buFont typeface="Arial" panose="020B0604020202020204" pitchFamily="34" charset="0"/>
              <a:buChar char="•"/>
            </a:pPr>
            <a:r>
              <a:rPr lang="en-GB" sz="2000" b="1" dirty="0"/>
              <a:t>Network Operations Team: Reporting internet connectivity faults to the ISP in a set timeframe</a:t>
            </a:r>
          </a:p>
          <a:p>
            <a:pPr marL="285750" indent="-285750">
              <a:buFont typeface="Arial" panose="020B0604020202020204" pitchFamily="34" charset="0"/>
              <a:buChar char="•"/>
            </a:pPr>
            <a:r>
              <a:rPr lang="en-GB" sz="2000" b="1" dirty="0"/>
              <a:t>IT Support Staff:  Performing routine backups to a set schedule</a:t>
            </a:r>
          </a:p>
          <a:p>
            <a:pPr marL="285750" indent="-285750">
              <a:buFont typeface="Arial" panose="020B0604020202020204" pitchFamily="34" charset="0"/>
              <a:buChar char="•"/>
            </a:pPr>
            <a:r>
              <a:rPr lang="en-GB" sz="2000" b="1" dirty="0"/>
              <a:t>Security Department:  Patching and updating web server software</a:t>
            </a:r>
          </a:p>
          <a:p>
            <a:pPr marL="285750" indent="-285750">
              <a:buFont typeface="Arial" panose="020B0604020202020204" pitchFamily="34" charset="0"/>
              <a:buChar char="•"/>
            </a:pPr>
            <a:r>
              <a:rPr lang="en-GB" sz="2000" b="1" dirty="0"/>
              <a:t>Hardware Support:  Performing scheduled hardware maintenance at set times</a:t>
            </a:r>
          </a:p>
          <a:p>
            <a:pPr marL="285750" indent="-285750">
              <a:buFont typeface="Arial" panose="020B0604020202020204" pitchFamily="34" charset="0"/>
              <a:buChar char="•"/>
            </a:pPr>
            <a:endParaRPr lang="en-GB" sz="2000" b="1" dirty="0"/>
          </a:p>
          <a:p>
            <a:r>
              <a:rPr lang="en-GB" sz="2000" dirty="0"/>
              <a:t>Each department has their own targets specified in the OLA.  Following these procedures ensures the targets set in the SLA can be met.</a:t>
            </a:r>
            <a:endParaRPr lang="en-US" sz="2000" dirty="0"/>
          </a:p>
          <a:p>
            <a:endParaRPr lang="en-GB" sz="2000" dirty="0"/>
          </a:p>
        </p:txBody>
      </p:sp>
    </p:spTree>
    <p:extLst>
      <p:ext uri="{BB962C8B-B14F-4D97-AF65-F5344CB8AC3E}">
        <p14:creationId xmlns:p14="http://schemas.microsoft.com/office/powerpoint/2010/main" val="403690439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nip Single Corner Rectangle 5">
            <a:extLst>
              <a:ext uri="{FF2B5EF4-FFF2-40B4-BE49-F238E27FC236}">
                <a16:creationId xmlns:a16="http://schemas.microsoft.com/office/drawing/2014/main" id="{FE471758-9A68-4E14-B532-C447677E76AD}"/>
              </a:ext>
            </a:extLst>
          </p:cNvPr>
          <p:cNvSpPr/>
          <p:nvPr/>
        </p:nvSpPr>
        <p:spPr>
          <a:xfrm flipH="1">
            <a:off x="-4" y="279950"/>
            <a:ext cx="737616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3600" dirty="0"/>
              <a:t>  Business Continuity – Maintenance </a:t>
            </a:r>
          </a:p>
        </p:txBody>
      </p:sp>
      <p:sp>
        <p:nvSpPr>
          <p:cNvPr id="4" name="TextBox 3">
            <a:extLst>
              <a:ext uri="{FF2B5EF4-FFF2-40B4-BE49-F238E27FC236}">
                <a16:creationId xmlns:a16="http://schemas.microsoft.com/office/drawing/2014/main" id="{ACA51C54-6D04-4787-8198-551A6B1D7933}"/>
              </a:ext>
            </a:extLst>
          </p:cNvPr>
          <p:cNvSpPr txBox="1"/>
          <p:nvPr/>
        </p:nvSpPr>
        <p:spPr>
          <a:xfrm>
            <a:off x="134112" y="1109472"/>
            <a:ext cx="8400288" cy="1092607"/>
          </a:xfrm>
          <a:prstGeom prst="rect">
            <a:avLst/>
          </a:prstGeom>
          <a:noFill/>
        </p:spPr>
        <p:txBody>
          <a:bodyPr wrap="square" rtlCol="0">
            <a:spAutoFit/>
          </a:bodyPr>
          <a:lstStyle/>
          <a:p>
            <a:pPr>
              <a:spcAft>
                <a:spcPts val="600"/>
              </a:spcAft>
            </a:pPr>
            <a:r>
              <a:rPr lang="en-GB" sz="2000" dirty="0"/>
              <a:t>Business Continuity also involves planning for the maintenance of IT systems and equipment.  Broadly speaking, this can be done in </a:t>
            </a:r>
            <a:r>
              <a:rPr lang="en-GB" sz="2000" dirty="0" smtClean="0"/>
              <a:t>four </a:t>
            </a:r>
            <a:r>
              <a:rPr lang="en-GB" sz="2000" dirty="0"/>
              <a:t>ways:</a:t>
            </a:r>
          </a:p>
          <a:p>
            <a:r>
              <a:rPr lang="en-GB" sz="2000" b="1" dirty="0"/>
              <a:t>	</a:t>
            </a:r>
            <a:endParaRPr lang="en-GB" sz="2000" dirty="0"/>
          </a:p>
        </p:txBody>
      </p:sp>
      <p:sp>
        <p:nvSpPr>
          <p:cNvPr id="2" name="Rectangle: Rounded Corners 1">
            <a:extLst>
              <a:ext uri="{FF2B5EF4-FFF2-40B4-BE49-F238E27FC236}">
                <a16:creationId xmlns:a16="http://schemas.microsoft.com/office/drawing/2014/main" id="{5C20E204-799C-43A6-8833-6A6C2682FB7C}"/>
              </a:ext>
            </a:extLst>
          </p:cNvPr>
          <p:cNvSpPr/>
          <p:nvPr/>
        </p:nvSpPr>
        <p:spPr>
          <a:xfrm>
            <a:off x="134112" y="2080689"/>
            <a:ext cx="1950720" cy="979504"/>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Reactive</a:t>
            </a:r>
            <a:endParaRPr lang="en-US" dirty="0"/>
          </a:p>
        </p:txBody>
      </p:sp>
      <p:sp>
        <p:nvSpPr>
          <p:cNvPr id="6" name="Rectangle: Rounded Corners 5">
            <a:extLst>
              <a:ext uri="{FF2B5EF4-FFF2-40B4-BE49-F238E27FC236}">
                <a16:creationId xmlns:a16="http://schemas.microsoft.com/office/drawing/2014/main" id="{78F7BB13-7444-4130-85B0-5D1C22EEF7F5}"/>
              </a:ext>
            </a:extLst>
          </p:cNvPr>
          <p:cNvSpPr/>
          <p:nvPr/>
        </p:nvSpPr>
        <p:spPr>
          <a:xfrm>
            <a:off x="2237232" y="2080689"/>
            <a:ext cx="1950720" cy="979504"/>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Planned / Preventative / Scheduled</a:t>
            </a:r>
            <a:endParaRPr lang="en-US" dirty="0"/>
          </a:p>
        </p:txBody>
      </p:sp>
      <p:sp>
        <p:nvSpPr>
          <p:cNvPr id="7" name="Rectangle: Rounded Corners 6">
            <a:extLst>
              <a:ext uri="{FF2B5EF4-FFF2-40B4-BE49-F238E27FC236}">
                <a16:creationId xmlns:a16="http://schemas.microsoft.com/office/drawing/2014/main" id="{F936DA7D-5C5A-4A63-B509-4BF659465498}"/>
              </a:ext>
            </a:extLst>
          </p:cNvPr>
          <p:cNvSpPr/>
          <p:nvPr/>
        </p:nvSpPr>
        <p:spPr>
          <a:xfrm>
            <a:off x="4334256" y="2080689"/>
            <a:ext cx="1950720" cy="979504"/>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Condition-Based</a:t>
            </a:r>
            <a:endParaRPr lang="en-US" dirty="0"/>
          </a:p>
        </p:txBody>
      </p:sp>
      <p:sp>
        <p:nvSpPr>
          <p:cNvPr id="8" name="TextBox 7">
            <a:extLst>
              <a:ext uri="{FF2B5EF4-FFF2-40B4-BE49-F238E27FC236}">
                <a16:creationId xmlns:a16="http://schemas.microsoft.com/office/drawing/2014/main" id="{58180A23-B1DE-46BD-A343-8355C301A64A}"/>
              </a:ext>
            </a:extLst>
          </p:cNvPr>
          <p:cNvSpPr txBox="1"/>
          <p:nvPr/>
        </p:nvSpPr>
        <p:spPr>
          <a:xfrm>
            <a:off x="134112" y="3276847"/>
            <a:ext cx="7546848" cy="3046988"/>
          </a:xfrm>
          <a:prstGeom prst="rect">
            <a:avLst/>
          </a:prstGeom>
          <a:noFill/>
        </p:spPr>
        <p:txBody>
          <a:bodyPr wrap="square" rtlCol="0">
            <a:spAutoFit/>
          </a:bodyPr>
          <a:lstStyle/>
          <a:p>
            <a:r>
              <a:rPr lang="en-GB" sz="2400" b="1" dirty="0"/>
              <a:t>Reactive</a:t>
            </a:r>
            <a:r>
              <a:rPr lang="en-GB" sz="2400" dirty="0"/>
              <a:t> maintenance means </a:t>
            </a:r>
            <a:r>
              <a:rPr lang="en-GB" sz="2400" i="1" dirty="0"/>
              <a:t>repair it after it breaks</a:t>
            </a:r>
            <a:r>
              <a:rPr lang="en-GB" sz="2400" dirty="0"/>
              <a:t>.  This is obviously not ideal as there is guaranteed to be significant down-time as a result.</a:t>
            </a:r>
          </a:p>
          <a:p>
            <a:endParaRPr lang="en-GB" sz="2400" b="1" dirty="0"/>
          </a:p>
          <a:p>
            <a:r>
              <a:rPr lang="en-GB" sz="2400" dirty="0"/>
              <a:t>It is therefore more costly as a result – both because systems are down, and also because it is harder to replace something once it has broken, than when it just needs minor repairs to stay functional.</a:t>
            </a:r>
            <a:endParaRPr lang="en-US" sz="2400" dirty="0"/>
          </a:p>
        </p:txBody>
      </p:sp>
      <p:sp>
        <p:nvSpPr>
          <p:cNvPr id="9" name="Rectangle: Rounded Corners 6">
            <a:extLst>
              <a:ext uri="{FF2B5EF4-FFF2-40B4-BE49-F238E27FC236}">
                <a16:creationId xmlns:a16="http://schemas.microsoft.com/office/drawing/2014/main" id="{F936DA7D-5C5A-4A63-B509-4BF659465498}"/>
              </a:ext>
            </a:extLst>
          </p:cNvPr>
          <p:cNvSpPr/>
          <p:nvPr/>
        </p:nvSpPr>
        <p:spPr>
          <a:xfrm>
            <a:off x="6431280" y="2080689"/>
            <a:ext cx="1950720" cy="979504"/>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Risk-Based</a:t>
            </a:r>
            <a:endParaRPr lang="en-US" dirty="0"/>
          </a:p>
        </p:txBody>
      </p:sp>
    </p:spTree>
    <p:extLst>
      <p:ext uri="{BB962C8B-B14F-4D97-AF65-F5344CB8AC3E}">
        <p14:creationId xmlns:p14="http://schemas.microsoft.com/office/powerpoint/2010/main" val="951357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grpId="0" nodeType="withEffect">
                                  <p:stCondLst>
                                    <p:cond delay="0"/>
                                  </p:stCondLst>
                                  <p:childTnLst>
                                    <p:animEffect transition="out" filter="fade">
                                      <p:cBhvr>
                                        <p:cTn id="6" dur="2000" tmFilter="0, 0; .2, .5; .8, .5; 1, 0"/>
                                        <p:tgtEl>
                                          <p:spTgt spid="2"/>
                                        </p:tgtEl>
                                      </p:cBhvr>
                                    </p:animEffect>
                                    <p:animScale>
                                      <p:cBhvr>
                                        <p:cTn id="7" dur="100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nip Single Corner Rectangle 5">
            <a:extLst>
              <a:ext uri="{FF2B5EF4-FFF2-40B4-BE49-F238E27FC236}">
                <a16:creationId xmlns:a16="http://schemas.microsoft.com/office/drawing/2014/main" id="{FE471758-9A68-4E14-B532-C447677E76AD}"/>
              </a:ext>
            </a:extLst>
          </p:cNvPr>
          <p:cNvSpPr/>
          <p:nvPr/>
        </p:nvSpPr>
        <p:spPr>
          <a:xfrm flipH="1">
            <a:off x="-4" y="279950"/>
            <a:ext cx="737616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3600" dirty="0"/>
              <a:t>  Business Continuity – Maintenance </a:t>
            </a:r>
          </a:p>
        </p:txBody>
      </p:sp>
      <p:sp>
        <p:nvSpPr>
          <p:cNvPr id="4" name="TextBox 3">
            <a:extLst>
              <a:ext uri="{FF2B5EF4-FFF2-40B4-BE49-F238E27FC236}">
                <a16:creationId xmlns:a16="http://schemas.microsoft.com/office/drawing/2014/main" id="{ACA51C54-6D04-4787-8198-551A6B1D7933}"/>
              </a:ext>
            </a:extLst>
          </p:cNvPr>
          <p:cNvSpPr txBox="1"/>
          <p:nvPr/>
        </p:nvSpPr>
        <p:spPr>
          <a:xfrm>
            <a:off x="134112" y="1109472"/>
            <a:ext cx="8400288" cy="1092607"/>
          </a:xfrm>
          <a:prstGeom prst="rect">
            <a:avLst/>
          </a:prstGeom>
          <a:noFill/>
        </p:spPr>
        <p:txBody>
          <a:bodyPr wrap="square" rtlCol="0">
            <a:spAutoFit/>
          </a:bodyPr>
          <a:lstStyle/>
          <a:p>
            <a:pPr>
              <a:spcAft>
                <a:spcPts val="600"/>
              </a:spcAft>
            </a:pPr>
            <a:r>
              <a:rPr lang="en-GB" sz="2000" dirty="0"/>
              <a:t>Business Continuity also involves planning for the maintenance of IT systems and equipment.  Broadly speaking, this can be done in </a:t>
            </a:r>
            <a:r>
              <a:rPr lang="en-GB" sz="2000" dirty="0" smtClean="0"/>
              <a:t>four </a:t>
            </a:r>
            <a:r>
              <a:rPr lang="en-GB" sz="2000" dirty="0"/>
              <a:t>ways:</a:t>
            </a:r>
          </a:p>
          <a:p>
            <a:r>
              <a:rPr lang="en-GB" sz="2000" b="1" dirty="0"/>
              <a:t>	</a:t>
            </a:r>
            <a:endParaRPr lang="en-GB" sz="2000" dirty="0"/>
          </a:p>
        </p:txBody>
      </p:sp>
      <p:sp>
        <p:nvSpPr>
          <p:cNvPr id="8" name="TextBox 7">
            <a:extLst>
              <a:ext uri="{FF2B5EF4-FFF2-40B4-BE49-F238E27FC236}">
                <a16:creationId xmlns:a16="http://schemas.microsoft.com/office/drawing/2014/main" id="{58180A23-B1DE-46BD-A343-8355C301A64A}"/>
              </a:ext>
            </a:extLst>
          </p:cNvPr>
          <p:cNvSpPr txBox="1"/>
          <p:nvPr/>
        </p:nvSpPr>
        <p:spPr>
          <a:xfrm>
            <a:off x="134111" y="3173296"/>
            <a:ext cx="7984277" cy="3093154"/>
          </a:xfrm>
          <a:prstGeom prst="rect">
            <a:avLst/>
          </a:prstGeom>
          <a:noFill/>
        </p:spPr>
        <p:txBody>
          <a:bodyPr wrap="square" rtlCol="0">
            <a:spAutoFit/>
          </a:bodyPr>
          <a:lstStyle/>
          <a:p>
            <a:pPr>
              <a:spcAft>
                <a:spcPts val="600"/>
              </a:spcAft>
            </a:pPr>
            <a:r>
              <a:rPr lang="en-GB" sz="2000" b="1" dirty="0"/>
              <a:t>Planned</a:t>
            </a:r>
            <a:r>
              <a:rPr lang="en-GB" sz="2000" dirty="0"/>
              <a:t> maintenance (or sometimes Preventative or even Scheduled) means </a:t>
            </a:r>
            <a:r>
              <a:rPr lang="en-GB" sz="2000" i="1" dirty="0"/>
              <a:t>repair it before it breaks</a:t>
            </a:r>
            <a:r>
              <a:rPr lang="en-GB" sz="2000" dirty="0"/>
              <a:t>.  This reduces the length of any downtime, as systems are easier to repair.  It prevents the system from ever reaching a completely failed state.</a:t>
            </a:r>
          </a:p>
          <a:p>
            <a:pPr>
              <a:spcAft>
                <a:spcPts val="1200"/>
              </a:spcAft>
            </a:pPr>
            <a:r>
              <a:rPr lang="en-GB" sz="2000" dirty="0"/>
              <a:t>This is achieved by creating a </a:t>
            </a:r>
            <a:r>
              <a:rPr lang="en-GB" sz="2000" i="1" dirty="0"/>
              <a:t>maintenance schedule</a:t>
            </a:r>
            <a:r>
              <a:rPr lang="en-GB" sz="2000" dirty="0"/>
              <a:t>, detailing what should be maintained, how often it should be maintained, and what maintenance needs to be performed.</a:t>
            </a:r>
          </a:p>
          <a:p>
            <a:pPr>
              <a:spcAft>
                <a:spcPts val="1200"/>
              </a:spcAft>
            </a:pPr>
            <a:r>
              <a:rPr lang="en-GB" sz="2000" dirty="0"/>
              <a:t>Another consideration is when this should take place.  This is known as a </a:t>
            </a:r>
            <a:r>
              <a:rPr lang="en-GB" sz="2000" i="1" dirty="0"/>
              <a:t>maintenance window</a:t>
            </a:r>
            <a:r>
              <a:rPr lang="en-GB" sz="2000" dirty="0"/>
              <a:t>.</a:t>
            </a:r>
          </a:p>
        </p:txBody>
      </p:sp>
      <p:sp>
        <p:nvSpPr>
          <p:cNvPr id="9" name="Rectangle: Rounded Corners 1">
            <a:extLst>
              <a:ext uri="{FF2B5EF4-FFF2-40B4-BE49-F238E27FC236}">
                <a16:creationId xmlns:a16="http://schemas.microsoft.com/office/drawing/2014/main" id="{5C20E204-799C-43A6-8833-6A6C2682FB7C}"/>
              </a:ext>
            </a:extLst>
          </p:cNvPr>
          <p:cNvSpPr/>
          <p:nvPr/>
        </p:nvSpPr>
        <p:spPr>
          <a:xfrm>
            <a:off x="134112" y="2080689"/>
            <a:ext cx="1950720" cy="979504"/>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Reactive</a:t>
            </a:r>
            <a:endParaRPr lang="en-US" dirty="0"/>
          </a:p>
        </p:txBody>
      </p:sp>
      <p:sp>
        <p:nvSpPr>
          <p:cNvPr id="10" name="Rectangle: Rounded Corners 5">
            <a:extLst>
              <a:ext uri="{FF2B5EF4-FFF2-40B4-BE49-F238E27FC236}">
                <a16:creationId xmlns:a16="http://schemas.microsoft.com/office/drawing/2014/main" id="{78F7BB13-7444-4130-85B0-5D1C22EEF7F5}"/>
              </a:ext>
            </a:extLst>
          </p:cNvPr>
          <p:cNvSpPr/>
          <p:nvPr/>
        </p:nvSpPr>
        <p:spPr>
          <a:xfrm>
            <a:off x="2237232" y="2080689"/>
            <a:ext cx="1950720" cy="979504"/>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Planned / Preventative / Scheduled</a:t>
            </a:r>
            <a:endParaRPr lang="en-US" dirty="0"/>
          </a:p>
        </p:txBody>
      </p:sp>
      <p:sp>
        <p:nvSpPr>
          <p:cNvPr id="11" name="Rectangle: Rounded Corners 6">
            <a:extLst>
              <a:ext uri="{FF2B5EF4-FFF2-40B4-BE49-F238E27FC236}">
                <a16:creationId xmlns:a16="http://schemas.microsoft.com/office/drawing/2014/main" id="{F936DA7D-5C5A-4A63-B509-4BF659465498}"/>
              </a:ext>
            </a:extLst>
          </p:cNvPr>
          <p:cNvSpPr/>
          <p:nvPr/>
        </p:nvSpPr>
        <p:spPr>
          <a:xfrm>
            <a:off x="4334256" y="2080689"/>
            <a:ext cx="1950720" cy="979504"/>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Condition-Based</a:t>
            </a:r>
            <a:endParaRPr lang="en-US" dirty="0"/>
          </a:p>
        </p:txBody>
      </p:sp>
      <p:sp>
        <p:nvSpPr>
          <p:cNvPr id="12" name="Rectangle: Rounded Corners 6">
            <a:extLst>
              <a:ext uri="{FF2B5EF4-FFF2-40B4-BE49-F238E27FC236}">
                <a16:creationId xmlns:a16="http://schemas.microsoft.com/office/drawing/2014/main" id="{F936DA7D-5C5A-4A63-B509-4BF659465498}"/>
              </a:ext>
            </a:extLst>
          </p:cNvPr>
          <p:cNvSpPr/>
          <p:nvPr/>
        </p:nvSpPr>
        <p:spPr>
          <a:xfrm>
            <a:off x="6431280" y="2080689"/>
            <a:ext cx="1950720" cy="979504"/>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Risk-Based</a:t>
            </a:r>
            <a:endParaRPr lang="en-US" dirty="0"/>
          </a:p>
        </p:txBody>
      </p:sp>
    </p:spTree>
    <p:extLst>
      <p:ext uri="{BB962C8B-B14F-4D97-AF65-F5344CB8AC3E}">
        <p14:creationId xmlns:p14="http://schemas.microsoft.com/office/powerpoint/2010/main" val="3624956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grpId="0" nodeType="withEffect">
                                  <p:stCondLst>
                                    <p:cond delay="0"/>
                                  </p:stCondLst>
                                  <p:childTnLst>
                                    <p:animEffect transition="out" filter="fade">
                                      <p:cBhvr>
                                        <p:cTn id="6" dur="2000" tmFilter="0, 0; .2, .5; .8, .5; 1, 0"/>
                                        <p:tgtEl>
                                          <p:spTgt spid="9"/>
                                        </p:tgtEl>
                                      </p:cBhvr>
                                    </p:animEffect>
                                    <p:animScale>
                                      <p:cBhvr>
                                        <p:cTn id="7" dur="1000" autoRev="1" fill="hold"/>
                                        <p:tgtEl>
                                          <p:spTgt spid="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nip Single Corner Rectangle 5">
            <a:extLst>
              <a:ext uri="{FF2B5EF4-FFF2-40B4-BE49-F238E27FC236}">
                <a16:creationId xmlns:a16="http://schemas.microsoft.com/office/drawing/2014/main" id="{FE471758-9A68-4E14-B532-C447677E76AD}"/>
              </a:ext>
            </a:extLst>
          </p:cNvPr>
          <p:cNvSpPr/>
          <p:nvPr/>
        </p:nvSpPr>
        <p:spPr>
          <a:xfrm flipH="1">
            <a:off x="-4" y="279950"/>
            <a:ext cx="737616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3600" dirty="0"/>
              <a:t>  Business Continuity – Maintenance </a:t>
            </a:r>
          </a:p>
        </p:txBody>
      </p:sp>
      <p:sp>
        <p:nvSpPr>
          <p:cNvPr id="4" name="TextBox 3">
            <a:extLst>
              <a:ext uri="{FF2B5EF4-FFF2-40B4-BE49-F238E27FC236}">
                <a16:creationId xmlns:a16="http://schemas.microsoft.com/office/drawing/2014/main" id="{ACA51C54-6D04-4787-8198-551A6B1D7933}"/>
              </a:ext>
            </a:extLst>
          </p:cNvPr>
          <p:cNvSpPr txBox="1"/>
          <p:nvPr/>
        </p:nvSpPr>
        <p:spPr>
          <a:xfrm>
            <a:off x="134112" y="1109472"/>
            <a:ext cx="8400288" cy="1092607"/>
          </a:xfrm>
          <a:prstGeom prst="rect">
            <a:avLst/>
          </a:prstGeom>
          <a:noFill/>
        </p:spPr>
        <p:txBody>
          <a:bodyPr wrap="square" rtlCol="0">
            <a:spAutoFit/>
          </a:bodyPr>
          <a:lstStyle/>
          <a:p>
            <a:pPr>
              <a:spcAft>
                <a:spcPts val="600"/>
              </a:spcAft>
            </a:pPr>
            <a:r>
              <a:rPr lang="en-GB" sz="2000" dirty="0"/>
              <a:t>Business Continuity also involves planning for the maintenance of IT systems and equipment.  Broadly speaking, this can be done in </a:t>
            </a:r>
            <a:r>
              <a:rPr lang="en-GB" sz="2000" dirty="0" smtClean="0"/>
              <a:t>four </a:t>
            </a:r>
            <a:r>
              <a:rPr lang="en-GB" sz="2000" dirty="0"/>
              <a:t>ways:</a:t>
            </a:r>
          </a:p>
          <a:p>
            <a:r>
              <a:rPr lang="en-GB" sz="2000" b="1" dirty="0"/>
              <a:t>	</a:t>
            </a:r>
            <a:endParaRPr lang="en-GB" sz="2000" dirty="0"/>
          </a:p>
        </p:txBody>
      </p:sp>
      <p:sp>
        <p:nvSpPr>
          <p:cNvPr id="8" name="TextBox 7">
            <a:extLst>
              <a:ext uri="{FF2B5EF4-FFF2-40B4-BE49-F238E27FC236}">
                <a16:creationId xmlns:a16="http://schemas.microsoft.com/office/drawing/2014/main" id="{58180A23-B1DE-46BD-A343-8355C301A64A}"/>
              </a:ext>
            </a:extLst>
          </p:cNvPr>
          <p:cNvSpPr txBox="1"/>
          <p:nvPr/>
        </p:nvSpPr>
        <p:spPr>
          <a:xfrm>
            <a:off x="134112" y="3289204"/>
            <a:ext cx="7705344" cy="3016210"/>
          </a:xfrm>
          <a:prstGeom prst="rect">
            <a:avLst/>
          </a:prstGeom>
          <a:noFill/>
        </p:spPr>
        <p:txBody>
          <a:bodyPr wrap="square" rtlCol="0">
            <a:spAutoFit/>
          </a:bodyPr>
          <a:lstStyle/>
          <a:p>
            <a:pPr>
              <a:spcAft>
                <a:spcPts val="600"/>
              </a:spcAft>
            </a:pPr>
            <a:r>
              <a:rPr lang="en-GB" sz="2000" b="1" dirty="0"/>
              <a:t>Condition-Based</a:t>
            </a:r>
            <a:r>
              <a:rPr lang="en-GB" sz="2000" dirty="0"/>
              <a:t> maintenance means </a:t>
            </a:r>
            <a:r>
              <a:rPr lang="en-GB" sz="2000" i="1" dirty="0"/>
              <a:t>don’t repair it – stop it from breaking</a:t>
            </a:r>
            <a:r>
              <a:rPr lang="en-GB" sz="2000" dirty="0"/>
              <a:t>.  It attempts to monitor the health of an IT system or component, and only repair it when necessary.</a:t>
            </a:r>
          </a:p>
          <a:p>
            <a:pPr>
              <a:spcAft>
                <a:spcPts val="600"/>
              </a:spcAft>
            </a:pPr>
            <a:r>
              <a:rPr lang="en-GB" sz="2000" dirty="0"/>
              <a:t>An example of this is </a:t>
            </a:r>
            <a:r>
              <a:rPr lang="en-GB" sz="2000" b="1" dirty="0"/>
              <a:t>S.M.A.R.T.</a:t>
            </a:r>
            <a:r>
              <a:rPr lang="en-GB" sz="2000" dirty="0"/>
              <a:t> monitoring of hard drives, which triggers an alert when certain conditions are met and the drive is likely to fail.  A hard drive in a failing server can be replaced before it causes an issue.</a:t>
            </a:r>
          </a:p>
          <a:p>
            <a:pPr>
              <a:spcAft>
                <a:spcPts val="600"/>
              </a:spcAft>
            </a:pPr>
            <a:r>
              <a:rPr lang="en-GB" sz="2000" dirty="0"/>
              <a:t>This drastically reduces downtime from component failure, and time spent performing maintenance, but it can take considerable effort to accurately predict failures.</a:t>
            </a:r>
          </a:p>
        </p:txBody>
      </p:sp>
      <p:sp>
        <p:nvSpPr>
          <p:cNvPr id="9" name="Rectangle: Rounded Corners 1">
            <a:extLst>
              <a:ext uri="{FF2B5EF4-FFF2-40B4-BE49-F238E27FC236}">
                <a16:creationId xmlns:a16="http://schemas.microsoft.com/office/drawing/2014/main" id="{5C20E204-799C-43A6-8833-6A6C2682FB7C}"/>
              </a:ext>
            </a:extLst>
          </p:cNvPr>
          <p:cNvSpPr/>
          <p:nvPr/>
        </p:nvSpPr>
        <p:spPr>
          <a:xfrm>
            <a:off x="134112" y="2080689"/>
            <a:ext cx="1950720" cy="979504"/>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Reactive</a:t>
            </a:r>
            <a:endParaRPr lang="en-US" dirty="0"/>
          </a:p>
        </p:txBody>
      </p:sp>
      <p:sp>
        <p:nvSpPr>
          <p:cNvPr id="10" name="Rectangle: Rounded Corners 5">
            <a:extLst>
              <a:ext uri="{FF2B5EF4-FFF2-40B4-BE49-F238E27FC236}">
                <a16:creationId xmlns:a16="http://schemas.microsoft.com/office/drawing/2014/main" id="{78F7BB13-7444-4130-85B0-5D1C22EEF7F5}"/>
              </a:ext>
            </a:extLst>
          </p:cNvPr>
          <p:cNvSpPr/>
          <p:nvPr/>
        </p:nvSpPr>
        <p:spPr>
          <a:xfrm>
            <a:off x="2237232" y="2080689"/>
            <a:ext cx="1950720" cy="979504"/>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Planned / Preventative / Scheduled</a:t>
            </a:r>
            <a:endParaRPr lang="en-US" dirty="0"/>
          </a:p>
        </p:txBody>
      </p:sp>
      <p:sp>
        <p:nvSpPr>
          <p:cNvPr id="11" name="Rectangle: Rounded Corners 6">
            <a:extLst>
              <a:ext uri="{FF2B5EF4-FFF2-40B4-BE49-F238E27FC236}">
                <a16:creationId xmlns:a16="http://schemas.microsoft.com/office/drawing/2014/main" id="{F936DA7D-5C5A-4A63-B509-4BF659465498}"/>
              </a:ext>
            </a:extLst>
          </p:cNvPr>
          <p:cNvSpPr/>
          <p:nvPr/>
        </p:nvSpPr>
        <p:spPr>
          <a:xfrm>
            <a:off x="4334256" y="2080689"/>
            <a:ext cx="1950720" cy="979504"/>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Condition-Based</a:t>
            </a:r>
            <a:endParaRPr lang="en-US" dirty="0"/>
          </a:p>
        </p:txBody>
      </p:sp>
      <p:sp>
        <p:nvSpPr>
          <p:cNvPr id="12" name="Rectangle: Rounded Corners 6">
            <a:extLst>
              <a:ext uri="{FF2B5EF4-FFF2-40B4-BE49-F238E27FC236}">
                <a16:creationId xmlns:a16="http://schemas.microsoft.com/office/drawing/2014/main" id="{F936DA7D-5C5A-4A63-B509-4BF659465498}"/>
              </a:ext>
            </a:extLst>
          </p:cNvPr>
          <p:cNvSpPr/>
          <p:nvPr/>
        </p:nvSpPr>
        <p:spPr>
          <a:xfrm>
            <a:off x="6431280" y="2080689"/>
            <a:ext cx="1950720" cy="979504"/>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Risk-Based</a:t>
            </a:r>
            <a:endParaRPr lang="en-US" dirty="0"/>
          </a:p>
        </p:txBody>
      </p:sp>
    </p:spTree>
    <p:extLst>
      <p:ext uri="{BB962C8B-B14F-4D97-AF65-F5344CB8AC3E}">
        <p14:creationId xmlns:p14="http://schemas.microsoft.com/office/powerpoint/2010/main" val="2796894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grpId="0" nodeType="withEffect">
                                  <p:stCondLst>
                                    <p:cond delay="0"/>
                                  </p:stCondLst>
                                  <p:childTnLst>
                                    <p:animEffect transition="out" filter="fade">
                                      <p:cBhvr>
                                        <p:cTn id="6" dur="2000" tmFilter="0, 0; .2, .5; .8, .5; 1, 0"/>
                                        <p:tgtEl>
                                          <p:spTgt spid="9"/>
                                        </p:tgtEl>
                                      </p:cBhvr>
                                    </p:animEffect>
                                    <p:animScale>
                                      <p:cBhvr>
                                        <p:cTn id="7" dur="1000" autoRev="1" fill="hold"/>
                                        <p:tgtEl>
                                          <p:spTgt spid="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nip Single Corner Rectangle 5">
            <a:extLst>
              <a:ext uri="{FF2B5EF4-FFF2-40B4-BE49-F238E27FC236}">
                <a16:creationId xmlns:a16="http://schemas.microsoft.com/office/drawing/2014/main" id="{FE471758-9A68-4E14-B532-C447677E76AD}"/>
              </a:ext>
            </a:extLst>
          </p:cNvPr>
          <p:cNvSpPr/>
          <p:nvPr/>
        </p:nvSpPr>
        <p:spPr>
          <a:xfrm flipH="1">
            <a:off x="-4" y="279950"/>
            <a:ext cx="737616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3600" dirty="0"/>
              <a:t>  Business Continuity – Maintenance </a:t>
            </a:r>
          </a:p>
        </p:txBody>
      </p:sp>
      <p:sp>
        <p:nvSpPr>
          <p:cNvPr id="4" name="TextBox 3">
            <a:extLst>
              <a:ext uri="{FF2B5EF4-FFF2-40B4-BE49-F238E27FC236}">
                <a16:creationId xmlns:a16="http://schemas.microsoft.com/office/drawing/2014/main" id="{ACA51C54-6D04-4787-8198-551A6B1D7933}"/>
              </a:ext>
            </a:extLst>
          </p:cNvPr>
          <p:cNvSpPr txBox="1"/>
          <p:nvPr/>
        </p:nvSpPr>
        <p:spPr>
          <a:xfrm>
            <a:off x="134112" y="1109472"/>
            <a:ext cx="8400288" cy="1092607"/>
          </a:xfrm>
          <a:prstGeom prst="rect">
            <a:avLst/>
          </a:prstGeom>
          <a:noFill/>
        </p:spPr>
        <p:txBody>
          <a:bodyPr wrap="square" rtlCol="0">
            <a:spAutoFit/>
          </a:bodyPr>
          <a:lstStyle/>
          <a:p>
            <a:pPr>
              <a:spcAft>
                <a:spcPts val="600"/>
              </a:spcAft>
            </a:pPr>
            <a:r>
              <a:rPr lang="en-GB" sz="2000" dirty="0"/>
              <a:t>Business Continuity also involves planning for the maintenance of IT systems and equipment.  Broadly speaking, this can be done in </a:t>
            </a:r>
            <a:r>
              <a:rPr lang="en-GB" sz="2000" dirty="0" smtClean="0"/>
              <a:t>four </a:t>
            </a:r>
            <a:r>
              <a:rPr lang="en-GB" sz="2000" dirty="0"/>
              <a:t>ways:</a:t>
            </a:r>
          </a:p>
          <a:p>
            <a:r>
              <a:rPr lang="en-GB" sz="2000" b="1" dirty="0"/>
              <a:t>	</a:t>
            </a:r>
            <a:endParaRPr lang="en-GB" sz="2000" dirty="0"/>
          </a:p>
        </p:txBody>
      </p:sp>
      <p:sp>
        <p:nvSpPr>
          <p:cNvPr id="8" name="TextBox 7">
            <a:extLst>
              <a:ext uri="{FF2B5EF4-FFF2-40B4-BE49-F238E27FC236}">
                <a16:creationId xmlns:a16="http://schemas.microsoft.com/office/drawing/2014/main" id="{58180A23-B1DE-46BD-A343-8355C301A64A}"/>
              </a:ext>
            </a:extLst>
          </p:cNvPr>
          <p:cNvSpPr txBox="1"/>
          <p:nvPr/>
        </p:nvSpPr>
        <p:spPr>
          <a:xfrm>
            <a:off x="134112" y="3173296"/>
            <a:ext cx="8033704" cy="3247043"/>
          </a:xfrm>
          <a:prstGeom prst="rect">
            <a:avLst/>
          </a:prstGeom>
          <a:noFill/>
        </p:spPr>
        <p:txBody>
          <a:bodyPr wrap="square" rtlCol="0">
            <a:spAutoFit/>
          </a:bodyPr>
          <a:lstStyle/>
          <a:p>
            <a:pPr>
              <a:spcAft>
                <a:spcPts val="600"/>
              </a:spcAft>
            </a:pPr>
            <a:r>
              <a:rPr lang="en-GB" sz="2000" b="1" dirty="0" smtClean="0"/>
              <a:t>Risk-Based</a:t>
            </a:r>
            <a:r>
              <a:rPr lang="en-GB" sz="2000" dirty="0" smtClean="0"/>
              <a:t> </a:t>
            </a:r>
            <a:r>
              <a:rPr lang="en-GB" sz="2000" dirty="0"/>
              <a:t>maintenance means </a:t>
            </a:r>
            <a:r>
              <a:rPr lang="en-GB" sz="2000" i="1" dirty="0" smtClean="0"/>
              <a:t>prioritise repairing things that could cause us the most problems</a:t>
            </a:r>
            <a:r>
              <a:rPr lang="en-GB" sz="2000" dirty="0" smtClean="0"/>
              <a:t>. It involves completing a Risk Assessment to identify the components or systems that would be most damaging in the event of a failure.</a:t>
            </a:r>
            <a:r>
              <a:rPr lang="en-GB" sz="2000" dirty="0"/>
              <a:t> </a:t>
            </a:r>
            <a:endParaRPr lang="en-GB" sz="2000" dirty="0" smtClean="0"/>
          </a:p>
          <a:p>
            <a:pPr>
              <a:spcAft>
                <a:spcPts val="600"/>
              </a:spcAft>
            </a:pPr>
            <a:r>
              <a:rPr lang="en-GB" sz="2000" dirty="0" smtClean="0"/>
              <a:t>The </a:t>
            </a:r>
            <a:r>
              <a:rPr lang="en-GB" sz="2000" dirty="0"/>
              <a:t>maintenance type and frequency are </a:t>
            </a:r>
            <a:r>
              <a:rPr lang="en-GB" sz="2000" dirty="0" smtClean="0"/>
              <a:t>prioritised </a:t>
            </a:r>
            <a:r>
              <a:rPr lang="en-GB" sz="2000" dirty="0"/>
              <a:t>based on the risk of failure. Assets that have a greater risk and consequence of failure are maintained and monitored more frequently. Assets that carry a lower risk are subjected to less stringent maintenance programs. Implementing a risk-based maintenance process means that the total risk of failure is minimized across the facility in the most economical way.</a:t>
            </a:r>
            <a:endParaRPr lang="en-GB" sz="2000" dirty="0" smtClean="0"/>
          </a:p>
        </p:txBody>
      </p:sp>
      <p:sp>
        <p:nvSpPr>
          <p:cNvPr id="9" name="Rectangle: Rounded Corners 1">
            <a:extLst>
              <a:ext uri="{FF2B5EF4-FFF2-40B4-BE49-F238E27FC236}">
                <a16:creationId xmlns:a16="http://schemas.microsoft.com/office/drawing/2014/main" id="{5C20E204-799C-43A6-8833-6A6C2682FB7C}"/>
              </a:ext>
            </a:extLst>
          </p:cNvPr>
          <p:cNvSpPr/>
          <p:nvPr/>
        </p:nvSpPr>
        <p:spPr>
          <a:xfrm>
            <a:off x="134112" y="2080689"/>
            <a:ext cx="1950720" cy="979504"/>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Reactive</a:t>
            </a:r>
            <a:endParaRPr lang="en-US" dirty="0"/>
          </a:p>
        </p:txBody>
      </p:sp>
      <p:sp>
        <p:nvSpPr>
          <p:cNvPr id="10" name="Rectangle: Rounded Corners 5">
            <a:extLst>
              <a:ext uri="{FF2B5EF4-FFF2-40B4-BE49-F238E27FC236}">
                <a16:creationId xmlns:a16="http://schemas.microsoft.com/office/drawing/2014/main" id="{78F7BB13-7444-4130-85B0-5D1C22EEF7F5}"/>
              </a:ext>
            </a:extLst>
          </p:cNvPr>
          <p:cNvSpPr/>
          <p:nvPr/>
        </p:nvSpPr>
        <p:spPr>
          <a:xfrm>
            <a:off x="2237232" y="2080689"/>
            <a:ext cx="1950720" cy="979504"/>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Planned / Preventative / Scheduled</a:t>
            </a:r>
            <a:endParaRPr lang="en-US" dirty="0"/>
          </a:p>
        </p:txBody>
      </p:sp>
      <p:sp>
        <p:nvSpPr>
          <p:cNvPr id="11" name="Rectangle: Rounded Corners 6">
            <a:extLst>
              <a:ext uri="{FF2B5EF4-FFF2-40B4-BE49-F238E27FC236}">
                <a16:creationId xmlns:a16="http://schemas.microsoft.com/office/drawing/2014/main" id="{F936DA7D-5C5A-4A63-B509-4BF659465498}"/>
              </a:ext>
            </a:extLst>
          </p:cNvPr>
          <p:cNvSpPr/>
          <p:nvPr/>
        </p:nvSpPr>
        <p:spPr>
          <a:xfrm>
            <a:off x="4334256" y="2080689"/>
            <a:ext cx="1950720" cy="979504"/>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Condition-Based</a:t>
            </a:r>
            <a:endParaRPr lang="en-US" dirty="0"/>
          </a:p>
        </p:txBody>
      </p:sp>
      <p:sp>
        <p:nvSpPr>
          <p:cNvPr id="12" name="Rectangle: Rounded Corners 6">
            <a:extLst>
              <a:ext uri="{FF2B5EF4-FFF2-40B4-BE49-F238E27FC236}">
                <a16:creationId xmlns:a16="http://schemas.microsoft.com/office/drawing/2014/main" id="{F936DA7D-5C5A-4A63-B509-4BF659465498}"/>
              </a:ext>
            </a:extLst>
          </p:cNvPr>
          <p:cNvSpPr/>
          <p:nvPr/>
        </p:nvSpPr>
        <p:spPr>
          <a:xfrm>
            <a:off x="6431280" y="2080689"/>
            <a:ext cx="1950720" cy="979504"/>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Risk-Based</a:t>
            </a:r>
            <a:endParaRPr lang="en-US" dirty="0"/>
          </a:p>
        </p:txBody>
      </p:sp>
    </p:spTree>
    <p:extLst>
      <p:ext uri="{BB962C8B-B14F-4D97-AF65-F5344CB8AC3E}">
        <p14:creationId xmlns:p14="http://schemas.microsoft.com/office/powerpoint/2010/main" val="2895328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grpId="0" nodeType="withEffect">
                                  <p:stCondLst>
                                    <p:cond delay="0"/>
                                  </p:stCondLst>
                                  <p:childTnLst>
                                    <p:animEffect transition="out" filter="fade">
                                      <p:cBhvr>
                                        <p:cTn id="6" dur="2000" tmFilter="0, 0; .2, .5; .8, .5; 1, 0"/>
                                        <p:tgtEl>
                                          <p:spTgt spid="9"/>
                                        </p:tgtEl>
                                      </p:cBhvr>
                                    </p:animEffect>
                                    <p:animScale>
                                      <p:cBhvr>
                                        <p:cTn id="7" dur="1000" autoRev="1" fill="hold"/>
                                        <p:tgtEl>
                                          <p:spTgt spid="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nip Single Corner Rectangle 5">
            <a:extLst>
              <a:ext uri="{FF2B5EF4-FFF2-40B4-BE49-F238E27FC236}">
                <a16:creationId xmlns:a16="http://schemas.microsoft.com/office/drawing/2014/main" id="{FE471758-9A68-4E14-B532-C447677E76AD}"/>
              </a:ext>
            </a:extLst>
          </p:cNvPr>
          <p:cNvSpPr/>
          <p:nvPr/>
        </p:nvSpPr>
        <p:spPr>
          <a:xfrm flipH="1">
            <a:off x="-4" y="279950"/>
            <a:ext cx="737616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3600" dirty="0"/>
              <a:t>Lifecycle &amp; Change Management </a:t>
            </a:r>
          </a:p>
        </p:txBody>
      </p:sp>
      <p:sp>
        <p:nvSpPr>
          <p:cNvPr id="4" name="TextBox 3">
            <a:extLst>
              <a:ext uri="{FF2B5EF4-FFF2-40B4-BE49-F238E27FC236}">
                <a16:creationId xmlns:a16="http://schemas.microsoft.com/office/drawing/2014/main" id="{ACA51C54-6D04-4787-8198-551A6B1D7933}"/>
              </a:ext>
            </a:extLst>
          </p:cNvPr>
          <p:cNvSpPr txBox="1"/>
          <p:nvPr/>
        </p:nvSpPr>
        <p:spPr>
          <a:xfrm>
            <a:off x="134112" y="1109472"/>
            <a:ext cx="4096512" cy="3016210"/>
          </a:xfrm>
          <a:prstGeom prst="rect">
            <a:avLst/>
          </a:prstGeom>
          <a:noFill/>
        </p:spPr>
        <p:txBody>
          <a:bodyPr wrap="square" rtlCol="0">
            <a:spAutoFit/>
          </a:bodyPr>
          <a:lstStyle/>
          <a:p>
            <a:pPr>
              <a:spcAft>
                <a:spcPts val="600"/>
              </a:spcAft>
            </a:pPr>
            <a:r>
              <a:rPr lang="en-GB" sz="2000" b="1" dirty="0"/>
              <a:t>Lifecycle Management</a:t>
            </a:r>
            <a:r>
              <a:rPr lang="en-GB" sz="2000" dirty="0"/>
              <a:t> refers to the process of introducing new hardware or systems, and retiring existing ones.</a:t>
            </a:r>
          </a:p>
          <a:p>
            <a:pPr>
              <a:spcAft>
                <a:spcPts val="600"/>
              </a:spcAft>
            </a:pPr>
            <a:r>
              <a:rPr lang="en-GB" sz="2000" dirty="0"/>
              <a:t>As IT assets age, the time and resources invested in maintenance tend to increase – at some point it is more cost effective to commission a new system.</a:t>
            </a:r>
          </a:p>
          <a:p>
            <a:r>
              <a:rPr lang="en-GB" sz="2000" b="1" dirty="0"/>
              <a:t>	</a:t>
            </a:r>
            <a:endParaRPr lang="en-GB" sz="2000" dirty="0"/>
          </a:p>
        </p:txBody>
      </p:sp>
      <p:pic>
        <p:nvPicPr>
          <p:cNvPr id="4098" name="Picture 2" descr="Image result for it asset lifecycle management">
            <a:extLst>
              <a:ext uri="{FF2B5EF4-FFF2-40B4-BE49-F238E27FC236}">
                <a16:creationId xmlns:a16="http://schemas.microsoft.com/office/drawing/2014/main" id="{93CEC2D4-57CA-4252-AE79-F1BE5E72041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59808" y="995478"/>
            <a:ext cx="3487293" cy="3043921"/>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Image result for it change management">
            <a:extLst>
              <a:ext uri="{FF2B5EF4-FFF2-40B4-BE49-F238E27FC236}">
                <a16:creationId xmlns:a16="http://schemas.microsoft.com/office/drawing/2014/main" id="{E2DD5B42-C8CB-4E8A-A7D6-C81692DB586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4112" y="3873916"/>
            <a:ext cx="3255264" cy="246315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B04B6A01-2C37-41EB-AB83-0FFC79A3C087}"/>
              </a:ext>
            </a:extLst>
          </p:cNvPr>
          <p:cNvSpPr txBox="1"/>
          <p:nvPr/>
        </p:nvSpPr>
        <p:spPr>
          <a:xfrm>
            <a:off x="3688078" y="4239676"/>
            <a:ext cx="4261106" cy="1708160"/>
          </a:xfrm>
          <a:prstGeom prst="rect">
            <a:avLst/>
          </a:prstGeom>
          <a:noFill/>
        </p:spPr>
        <p:txBody>
          <a:bodyPr wrap="square" rtlCol="0">
            <a:spAutoFit/>
          </a:bodyPr>
          <a:lstStyle/>
          <a:p>
            <a:pPr>
              <a:spcAft>
                <a:spcPts val="600"/>
              </a:spcAft>
            </a:pPr>
            <a:r>
              <a:rPr lang="en-GB" sz="2000" b="1" dirty="0"/>
              <a:t>Change Management</a:t>
            </a:r>
            <a:r>
              <a:rPr lang="en-GB" sz="2000" dirty="0"/>
              <a:t> is the process of ensuring changes to business processes and IT systems configuration are done in a controlled way.  </a:t>
            </a:r>
          </a:p>
          <a:p>
            <a:r>
              <a:rPr lang="en-GB" sz="2000" b="1" dirty="0"/>
              <a:t>	</a:t>
            </a:r>
            <a:endParaRPr lang="en-GB" sz="2000" dirty="0"/>
          </a:p>
        </p:txBody>
      </p:sp>
    </p:spTree>
    <p:extLst>
      <p:ext uri="{BB962C8B-B14F-4D97-AF65-F5344CB8AC3E}">
        <p14:creationId xmlns:p14="http://schemas.microsoft.com/office/powerpoint/2010/main" val="613487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5" name="Snip Single Corner Rectangle 5"/>
          <p:cNvSpPr/>
          <p:nvPr/>
        </p:nvSpPr>
        <p:spPr>
          <a:xfrm flipH="1">
            <a:off x="-1" y="279950"/>
            <a:ext cx="49096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3600" dirty="0"/>
              <a:t>  Business Continuity</a:t>
            </a:r>
          </a:p>
        </p:txBody>
      </p:sp>
      <p:pic>
        <p:nvPicPr>
          <p:cNvPr id="1026" name="Picture 2" descr="Business Continuity Checklis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76900" y="279950"/>
            <a:ext cx="2875914" cy="191727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228600" y="1447800"/>
            <a:ext cx="5283200" cy="4401205"/>
          </a:xfrm>
          <a:prstGeom prst="rect">
            <a:avLst/>
          </a:prstGeom>
          <a:noFill/>
        </p:spPr>
        <p:txBody>
          <a:bodyPr wrap="square" rtlCol="0">
            <a:spAutoFit/>
          </a:bodyPr>
          <a:lstStyle/>
          <a:p>
            <a:r>
              <a:rPr lang="en-GB" sz="2000" b="1" dirty="0"/>
              <a:t>Resilience</a:t>
            </a:r>
            <a:r>
              <a:rPr lang="en-GB" sz="2000" dirty="0"/>
              <a:t> – ensuring critical business functions, systems, and infrastructure, are designed in such a way that they are unaffected by disruptions</a:t>
            </a:r>
          </a:p>
          <a:p>
            <a:endParaRPr lang="en-GB" sz="2000" dirty="0"/>
          </a:p>
          <a:p>
            <a:r>
              <a:rPr lang="en-GB" sz="2000" b="1" dirty="0"/>
              <a:t>Recovery</a:t>
            </a:r>
            <a:r>
              <a:rPr lang="en-GB" sz="2000" dirty="0"/>
              <a:t> – ensuring business functions, systems, and infrastructure, can be recovered or restored in the event of a failure</a:t>
            </a:r>
          </a:p>
          <a:p>
            <a:endParaRPr lang="en-GB" sz="2000" dirty="0"/>
          </a:p>
          <a:p>
            <a:r>
              <a:rPr lang="en-GB" sz="2000" b="1" dirty="0"/>
              <a:t>Contingency</a:t>
            </a:r>
            <a:r>
              <a:rPr lang="en-GB" sz="2000" dirty="0"/>
              <a:t> – establishing a capability and readiness to cope with major incidents, including those which were not expected.  Contingencies are a last-resort method of dealing with situations for which resilience and recovery arrangements are insufficient.</a:t>
            </a:r>
            <a:endParaRPr lang="en-US" sz="2000" dirty="0"/>
          </a:p>
        </p:txBody>
      </p:sp>
    </p:spTree>
    <p:extLst>
      <p:ext uri="{BB962C8B-B14F-4D97-AF65-F5344CB8AC3E}">
        <p14:creationId xmlns:p14="http://schemas.microsoft.com/office/powerpoint/2010/main" val="219956646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nip Single Corner Rectangle 5">
            <a:extLst>
              <a:ext uri="{FF2B5EF4-FFF2-40B4-BE49-F238E27FC236}">
                <a16:creationId xmlns:a16="http://schemas.microsoft.com/office/drawing/2014/main" id="{FE471758-9A68-4E14-B532-C447677E76AD}"/>
              </a:ext>
            </a:extLst>
          </p:cNvPr>
          <p:cNvSpPr/>
          <p:nvPr/>
        </p:nvSpPr>
        <p:spPr>
          <a:xfrm flipH="1">
            <a:off x="-4" y="279950"/>
            <a:ext cx="3767332"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3600" dirty="0"/>
              <a:t>  Cloud Migration</a:t>
            </a:r>
          </a:p>
        </p:txBody>
      </p:sp>
      <p:sp>
        <p:nvSpPr>
          <p:cNvPr id="4" name="TextBox 3">
            <a:extLst>
              <a:ext uri="{FF2B5EF4-FFF2-40B4-BE49-F238E27FC236}">
                <a16:creationId xmlns:a16="http://schemas.microsoft.com/office/drawing/2014/main" id="{ACA51C54-6D04-4787-8198-551A6B1D7933}"/>
              </a:ext>
            </a:extLst>
          </p:cNvPr>
          <p:cNvSpPr txBox="1"/>
          <p:nvPr/>
        </p:nvSpPr>
        <p:spPr>
          <a:xfrm>
            <a:off x="182880" y="1218326"/>
            <a:ext cx="6681216" cy="2831544"/>
          </a:xfrm>
          <a:prstGeom prst="rect">
            <a:avLst/>
          </a:prstGeom>
          <a:noFill/>
        </p:spPr>
        <p:txBody>
          <a:bodyPr wrap="square" rtlCol="0">
            <a:spAutoFit/>
          </a:bodyPr>
          <a:lstStyle/>
          <a:p>
            <a:pPr>
              <a:spcAft>
                <a:spcPts val="600"/>
              </a:spcAft>
            </a:pPr>
            <a:r>
              <a:rPr lang="en-GB" sz="2400" dirty="0"/>
              <a:t>Imagine a company that is planning to migrate much of their existing </a:t>
            </a:r>
            <a:r>
              <a:rPr lang="en-GB" sz="2400" dirty="0" err="1"/>
              <a:t>on-premise</a:t>
            </a:r>
            <a:r>
              <a:rPr lang="en-GB" sz="2400" dirty="0"/>
              <a:t> IT systems to the cloud.</a:t>
            </a:r>
          </a:p>
          <a:p>
            <a:pPr>
              <a:spcAft>
                <a:spcPts val="600"/>
              </a:spcAft>
            </a:pPr>
            <a:r>
              <a:rPr lang="en-GB" sz="2400" dirty="0"/>
              <a:t>A cloud provider has been selected which can cater for all needs by offering a mix of IaaS, PaaS and </a:t>
            </a:r>
            <a:r>
              <a:rPr lang="en-GB" sz="2400" dirty="0" err="1"/>
              <a:t>Saas</a:t>
            </a:r>
            <a:r>
              <a:rPr lang="en-GB" sz="2400" dirty="0"/>
              <a:t>.</a:t>
            </a:r>
          </a:p>
          <a:p>
            <a:r>
              <a:rPr lang="en-GB" sz="2400" dirty="0"/>
              <a:t>How should the company proceed?</a:t>
            </a:r>
            <a:endParaRPr lang="en-US" sz="2400" dirty="0"/>
          </a:p>
          <a:p>
            <a:endParaRPr lang="en-GB" sz="2400" dirty="0"/>
          </a:p>
        </p:txBody>
      </p:sp>
      <p:pic>
        <p:nvPicPr>
          <p:cNvPr id="1030" name="Picture 6" descr="http://images.clipartpanda.com/question-question_mark_blue.png">
            <a:extLst>
              <a:ext uri="{FF2B5EF4-FFF2-40B4-BE49-F238E27FC236}">
                <a16:creationId xmlns:a16="http://schemas.microsoft.com/office/drawing/2014/main" id="{21B68E72-47AA-465E-9E6B-07AA59990BB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46964" y="289167"/>
            <a:ext cx="1211338" cy="2113482"/>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7" name="Table 6">
            <a:extLst>
              <a:ext uri="{FF2B5EF4-FFF2-40B4-BE49-F238E27FC236}">
                <a16:creationId xmlns:a16="http://schemas.microsoft.com/office/drawing/2014/main" id="{22B0BED9-6E5E-4572-89E3-5E7AE47D5A6E}"/>
              </a:ext>
            </a:extLst>
          </p:cNvPr>
          <p:cNvGraphicFramePr>
            <a:graphicFrameLocks noGrp="1"/>
          </p:cNvGraphicFramePr>
          <p:nvPr>
            <p:extLst>
              <p:ext uri="{D42A27DB-BD31-4B8C-83A1-F6EECF244321}">
                <p14:modId xmlns:p14="http://schemas.microsoft.com/office/powerpoint/2010/main" val="4128000787"/>
              </p:ext>
            </p:extLst>
          </p:nvPr>
        </p:nvGraphicFramePr>
        <p:xfrm>
          <a:off x="890017" y="3939702"/>
          <a:ext cx="6571488" cy="1889760"/>
        </p:xfrm>
        <a:graphic>
          <a:graphicData uri="http://schemas.openxmlformats.org/drawingml/2006/table">
            <a:tbl>
              <a:tblPr firstRow="1" bandRow="1">
                <a:tableStyleId>{5C22544A-7EE6-4342-B048-85BDC9FD1C3A}</a:tableStyleId>
              </a:tblPr>
              <a:tblGrid>
                <a:gridCol w="1500464">
                  <a:extLst>
                    <a:ext uri="{9D8B030D-6E8A-4147-A177-3AD203B41FA5}">
                      <a16:colId xmlns:a16="http://schemas.microsoft.com/office/drawing/2014/main" val="955006318"/>
                    </a:ext>
                  </a:extLst>
                </a:gridCol>
                <a:gridCol w="1571919">
                  <a:extLst>
                    <a:ext uri="{9D8B030D-6E8A-4147-A177-3AD203B41FA5}">
                      <a16:colId xmlns:a16="http://schemas.microsoft.com/office/drawing/2014/main" val="352572212"/>
                    </a:ext>
                  </a:extLst>
                </a:gridCol>
                <a:gridCol w="1597152">
                  <a:extLst>
                    <a:ext uri="{9D8B030D-6E8A-4147-A177-3AD203B41FA5}">
                      <a16:colId xmlns:a16="http://schemas.microsoft.com/office/drawing/2014/main" val="2647396376"/>
                    </a:ext>
                  </a:extLst>
                </a:gridCol>
                <a:gridCol w="1901953">
                  <a:extLst>
                    <a:ext uri="{9D8B030D-6E8A-4147-A177-3AD203B41FA5}">
                      <a16:colId xmlns:a16="http://schemas.microsoft.com/office/drawing/2014/main" val="2531788120"/>
                    </a:ext>
                  </a:extLst>
                </a:gridCol>
              </a:tblGrid>
              <a:tr h="370840">
                <a:tc>
                  <a:txBody>
                    <a:bodyPr/>
                    <a:lstStyle/>
                    <a:p>
                      <a:r>
                        <a:rPr lang="en-GB" sz="2000" dirty="0"/>
                        <a:t>System</a:t>
                      </a:r>
                      <a:endParaRPr lang="en-US" sz="2000" dirty="0"/>
                    </a:p>
                  </a:txBody>
                  <a:tcPr/>
                </a:tc>
                <a:tc>
                  <a:txBody>
                    <a:bodyPr/>
                    <a:lstStyle/>
                    <a:p>
                      <a:r>
                        <a:rPr lang="en-GB" sz="2000" dirty="0"/>
                        <a:t>Business Value</a:t>
                      </a:r>
                      <a:endParaRPr lang="en-US" sz="2000" dirty="0"/>
                    </a:p>
                  </a:txBody>
                  <a:tcPr/>
                </a:tc>
                <a:tc>
                  <a:txBody>
                    <a:bodyPr/>
                    <a:lstStyle/>
                    <a:p>
                      <a:r>
                        <a:rPr lang="en-GB" sz="2000" dirty="0"/>
                        <a:t>Difficulty Migrating</a:t>
                      </a:r>
                      <a:endParaRPr lang="en-US" sz="2000" dirty="0"/>
                    </a:p>
                  </a:txBody>
                  <a:tcPr/>
                </a:tc>
                <a:tc>
                  <a:txBody>
                    <a:bodyPr/>
                    <a:lstStyle/>
                    <a:p>
                      <a:r>
                        <a:rPr lang="en-GB" sz="2000" dirty="0"/>
                        <a:t>Failure Risk</a:t>
                      </a:r>
                      <a:endParaRPr lang="en-US" sz="2000" dirty="0"/>
                    </a:p>
                  </a:txBody>
                  <a:tcPr/>
                </a:tc>
                <a:extLst>
                  <a:ext uri="{0D108BD9-81ED-4DB2-BD59-A6C34878D82A}">
                    <a16:rowId xmlns:a16="http://schemas.microsoft.com/office/drawing/2014/main" val="1679983568"/>
                  </a:ext>
                </a:extLst>
              </a:tr>
              <a:tr h="370840">
                <a:tc>
                  <a:txBody>
                    <a:bodyPr/>
                    <a:lstStyle/>
                    <a:p>
                      <a:r>
                        <a:rPr lang="en-GB" sz="2000" dirty="0"/>
                        <a:t>Web server</a:t>
                      </a:r>
                      <a:endParaRPr lang="en-US" sz="2000" dirty="0"/>
                    </a:p>
                  </a:txBody>
                  <a:tcPr/>
                </a:tc>
                <a:tc>
                  <a:txBody>
                    <a:bodyPr/>
                    <a:lstStyle/>
                    <a:p>
                      <a:r>
                        <a:rPr lang="en-GB" sz="2000" dirty="0"/>
                        <a:t>Medium</a:t>
                      </a:r>
                      <a:endParaRPr lang="en-US" sz="2000" dirty="0"/>
                    </a:p>
                  </a:txBody>
                  <a:tcPr>
                    <a:solidFill>
                      <a:schemeClr val="accent4"/>
                    </a:solidFill>
                  </a:tcPr>
                </a:tc>
                <a:tc>
                  <a:txBody>
                    <a:bodyPr/>
                    <a:lstStyle/>
                    <a:p>
                      <a:r>
                        <a:rPr lang="en-GB" sz="2000" dirty="0"/>
                        <a:t>Easy</a:t>
                      </a:r>
                      <a:endParaRPr lang="en-US" sz="2000" dirty="0"/>
                    </a:p>
                  </a:txBody>
                  <a:tcPr>
                    <a:solidFill>
                      <a:schemeClr val="accent6"/>
                    </a:solidFill>
                  </a:tcPr>
                </a:tc>
                <a:tc>
                  <a:txBody>
                    <a:bodyPr/>
                    <a:lstStyle/>
                    <a:p>
                      <a:r>
                        <a:rPr lang="en-GB" sz="2000" dirty="0"/>
                        <a:t>Low</a:t>
                      </a:r>
                      <a:endParaRPr lang="en-US" sz="2000" dirty="0"/>
                    </a:p>
                  </a:txBody>
                  <a:tcPr>
                    <a:solidFill>
                      <a:schemeClr val="accent6"/>
                    </a:solidFill>
                  </a:tcPr>
                </a:tc>
                <a:extLst>
                  <a:ext uri="{0D108BD9-81ED-4DB2-BD59-A6C34878D82A}">
                    <a16:rowId xmlns:a16="http://schemas.microsoft.com/office/drawing/2014/main" val="1330686431"/>
                  </a:ext>
                </a:extLst>
              </a:tr>
              <a:tr h="370840">
                <a:tc>
                  <a:txBody>
                    <a:bodyPr/>
                    <a:lstStyle/>
                    <a:p>
                      <a:r>
                        <a:rPr lang="en-GB" sz="2000" dirty="0"/>
                        <a:t>Payroll</a:t>
                      </a:r>
                      <a:endParaRPr lang="en-US" sz="2000" dirty="0"/>
                    </a:p>
                  </a:txBody>
                  <a:tcPr/>
                </a:tc>
                <a:tc>
                  <a:txBody>
                    <a:bodyPr/>
                    <a:lstStyle/>
                    <a:p>
                      <a:r>
                        <a:rPr lang="en-GB" sz="2000" dirty="0"/>
                        <a:t>Critical</a:t>
                      </a:r>
                      <a:endParaRPr lang="en-US" sz="2000" dirty="0"/>
                    </a:p>
                  </a:txBody>
                  <a:tcPr>
                    <a:solidFill>
                      <a:srgbClr val="FF4343"/>
                    </a:solidFill>
                  </a:tcPr>
                </a:tc>
                <a:tc>
                  <a:txBody>
                    <a:bodyPr/>
                    <a:lstStyle/>
                    <a:p>
                      <a:r>
                        <a:rPr lang="en-GB" sz="2000" dirty="0"/>
                        <a:t>Medium</a:t>
                      </a:r>
                      <a:endParaRPr lang="en-US" sz="2000" dirty="0"/>
                    </a:p>
                  </a:txBody>
                  <a:tcPr>
                    <a:solidFill>
                      <a:schemeClr val="accent4"/>
                    </a:solidFill>
                  </a:tcPr>
                </a:tc>
                <a:tc>
                  <a:txBody>
                    <a:bodyPr/>
                    <a:lstStyle/>
                    <a:p>
                      <a:r>
                        <a:rPr lang="en-GB" sz="2000" dirty="0"/>
                        <a:t>High</a:t>
                      </a:r>
                      <a:endParaRPr lang="en-US" sz="2000" dirty="0"/>
                    </a:p>
                  </a:txBody>
                  <a:tcPr>
                    <a:solidFill>
                      <a:srgbClr val="FF4343"/>
                    </a:solidFill>
                  </a:tcPr>
                </a:tc>
                <a:extLst>
                  <a:ext uri="{0D108BD9-81ED-4DB2-BD59-A6C34878D82A}">
                    <a16:rowId xmlns:a16="http://schemas.microsoft.com/office/drawing/2014/main" val="1107688639"/>
                  </a:ext>
                </a:extLst>
              </a:tr>
              <a:tr h="370840">
                <a:tc>
                  <a:txBody>
                    <a:bodyPr/>
                    <a:lstStyle/>
                    <a:p>
                      <a:r>
                        <a:rPr lang="en-GB" sz="2000" dirty="0"/>
                        <a:t>IT Helpdesk</a:t>
                      </a:r>
                      <a:endParaRPr lang="en-US" sz="2000" dirty="0"/>
                    </a:p>
                  </a:txBody>
                  <a:tcPr/>
                </a:tc>
                <a:tc>
                  <a:txBody>
                    <a:bodyPr/>
                    <a:lstStyle/>
                    <a:p>
                      <a:r>
                        <a:rPr lang="en-GB" sz="2000" dirty="0"/>
                        <a:t>Low</a:t>
                      </a:r>
                      <a:endParaRPr lang="en-US" sz="2000" dirty="0"/>
                    </a:p>
                  </a:txBody>
                  <a:tcPr>
                    <a:solidFill>
                      <a:schemeClr val="accent6"/>
                    </a:solidFill>
                  </a:tcPr>
                </a:tc>
                <a:tc>
                  <a:txBody>
                    <a:bodyPr/>
                    <a:lstStyle/>
                    <a:p>
                      <a:r>
                        <a:rPr lang="en-GB" sz="2000" dirty="0"/>
                        <a:t>Medium</a:t>
                      </a:r>
                      <a:endParaRPr lang="en-US" sz="2000" dirty="0"/>
                    </a:p>
                  </a:txBody>
                  <a:tcPr>
                    <a:solidFill>
                      <a:schemeClr val="accent4"/>
                    </a:solidFill>
                  </a:tcPr>
                </a:tc>
                <a:tc>
                  <a:txBody>
                    <a:bodyPr/>
                    <a:lstStyle/>
                    <a:p>
                      <a:r>
                        <a:rPr lang="en-GB" sz="2000" dirty="0"/>
                        <a:t>Low</a:t>
                      </a:r>
                      <a:endParaRPr lang="en-US" sz="2000" dirty="0"/>
                    </a:p>
                  </a:txBody>
                  <a:tcPr>
                    <a:solidFill>
                      <a:schemeClr val="accent6"/>
                    </a:solidFill>
                  </a:tcPr>
                </a:tc>
                <a:extLst>
                  <a:ext uri="{0D108BD9-81ED-4DB2-BD59-A6C34878D82A}">
                    <a16:rowId xmlns:a16="http://schemas.microsoft.com/office/drawing/2014/main" val="2127763695"/>
                  </a:ext>
                </a:extLst>
              </a:tr>
            </a:tbl>
          </a:graphicData>
        </a:graphic>
      </p:graphicFrame>
    </p:spTree>
    <p:extLst>
      <p:ext uri="{BB962C8B-B14F-4D97-AF65-F5344CB8AC3E}">
        <p14:creationId xmlns:p14="http://schemas.microsoft.com/office/powerpoint/2010/main" val="108651846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nip Single Corner Rectangle 5">
            <a:extLst>
              <a:ext uri="{FF2B5EF4-FFF2-40B4-BE49-F238E27FC236}">
                <a16:creationId xmlns:a16="http://schemas.microsoft.com/office/drawing/2014/main" id="{FE471758-9A68-4E14-B532-C447677E76AD}"/>
              </a:ext>
            </a:extLst>
          </p:cNvPr>
          <p:cNvSpPr/>
          <p:nvPr/>
        </p:nvSpPr>
        <p:spPr>
          <a:xfrm flipH="1">
            <a:off x="-4" y="279950"/>
            <a:ext cx="3767332"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3600" dirty="0"/>
              <a:t>  Cloud Migration</a:t>
            </a:r>
          </a:p>
        </p:txBody>
      </p:sp>
      <p:sp>
        <p:nvSpPr>
          <p:cNvPr id="4" name="TextBox 3">
            <a:extLst>
              <a:ext uri="{FF2B5EF4-FFF2-40B4-BE49-F238E27FC236}">
                <a16:creationId xmlns:a16="http://schemas.microsoft.com/office/drawing/2014/main" id="{ACA51C54-6D04-4787-8198-551A6B1D7933}"/>
              </a:ext>
            </a:extLst>
          </p:cNvPr>
          <p:cNvSpPr txBox="1"/>
          <p:nvPr/>
        </p:nvSpPr>
        <p:spPr>
          <a:xfrm>
            <a:off x="182880" y="1218326"/>
            <a:ext cx="8107680" cy="3354765"/>
          </a:xfrm>
          <a:prstGeom prst="rect">
            <a:avLst/>
          </a:prstGeom>
          <a:noFill/>
        </p:spPr>
        <p:txBody>
          <a:bodyPr wrap="square" rtlCol="0">
            <a:spAutoFit/>
          </a:bodyPr>
          <a:lstStyle/>
          <a:p>
            <a:pPr>
              <a:spcAft>
                <a:spcPts val="600"/>
              </a:spcAft>
            </a:pPr>
            <a:r>
              <a:rPr lang="en-GB" sz="2400" dirty="0"/>
              <a:t>The IT Helpdesk system would be an ideal </a:t>
            </a:r>
            <a:r>
              <a:rPr lang="en-GB" sz="2400" i="1" dirty="0"/>
              <a:t>pilot</a:t>
            </a:r>
            <a:r>
              <a:rPr lang="en-GB" sz="2400" dirty="0"/>
              <a:t> for the cloud migration.  </a:t>
            </a:r>
          </a:p>
          <a:p>
            <a:pPr marL="342900" indent="-342900">
              <a:spcAft>
                <a:spcPts val="600"/>
              </a:spcAft>
              <a:buFont typeface="Arial" panose="020B0604020202020204" pitchFamily="34" charset="0"/>
              <a:buChar char="•"/>
            </a:pPr>
            <a:r>
              <a:rPr lang="en-GB" sz="2400" dirty="0"/>
              <a:t>It has a relatively low business value as if it goes wrong, staff can still contact IT via email or phone.  </a:t>
            </a:r>
          </a:p>
          <a:p>
            <a:pPr marL="342900" indent="-342900">
              <a:spcAft>
                <a:spcPts val="600"/>
              </a:spcAft>
              <a:buFont typeface="Arial" panose="020B0604020202020204" pitchFamily="34" charset="0"/>
              <a:buChar char="•"/>
            </a:pPr>
            <a:r>
              <a:rPr lang="en-GB" sz="2400" dirty="0"/>
              <a:t>It has a relatively low impact if there is a failure – it would not matter if there was loss of data</a:t>
            </a:r>
          </a:p>
          <a:p>
            <a:pPr marL="342900" indent="-342900">
              <a:spcAft>
                <a:spcPts val="600"/>
              </a:spcAft>
              <a:buFont typeface="Arial" panose="020B0604020202020204" pitchFamily="34" charset="0"/>
              <a:buChar char="•"/>
            </a:pPr>
            <a:r>
              <a:rPr lang="en-GB" sz="2400" dirty="0"/>
              <a:t>It is not difficult to migrate</a:t>
            </a:r>
            <a:endParaRPr lang="en-US" sz="2400" dirty="0"/>
          </a:p>
          <a:p>
            <a:endParaRPr lang="en-GB" sz="2400" dirty="0"/>
          </a:p>
        </p:txBody>
      </p:sp>
      <p:graphicFrame>
        <p:nvGraphicFramePr>
          <p:cNvPr id="7" name="Table 6">
            <a:extLst>
              <a:ext uri="{FF2B5EF4-FFF2-40B4-BE49-F238E27FC236}">
                <a16:creationId xmlns:a16="http://schemas.microsoft.com/office/drawing/2014/main" id="{22B0BED9-6E5E-4572-89E3-5E7AE47D5A6E}"/>
              </a:ext>
            </a:extLst>
          </p:cNvPr>
          <p:cNvGraphicFramePr>
            <a:graphicFrameLocks noGrp="1"/>
          </p:cNvGraphicFramePr>
          <p:nvPr>
            <p:extLst>
              <p:ext uri="{D42A27DB-BD31-4B8C-83A1-F6EECF244321}">
                <p14:modId xmlns:p14="http://schemas.microsoft.com/office/powerpoint/2010/main" val="364366916"/>
              </p:ext>
            </p:extLst>
          </p:nvPr>
        </p:nvGraphicFramePr>
        <p:xfrm>
          <a:off x="731521" y="4349663"/>
          <a:ext cx="6571488" cy="1889760"/>
        </p:xfrm>
        <a:graphic>
          <a:graphicData uri="http://schemas.openxmlformats.org/drawingml/2006/table">
            <a:tbl>
              <a:tblPr firstRow="1" bandRow="1">
                <a:tableStyleId>{5C22544A-7EE6-4342-B048-85BDC9FD1C3A}</a:tableStyleId>
              </a:tblPr>
              <a:tblGrid>
                <a:gridCol w="1500464">
                  <a:extLst>
                    <a:ext uri="{9D8B030D-6E8A-4147-A177-3AD203B41FA5}">
                      <a16:colId xmlns:a16="http://schemas.microsoft.com/office/drawing/2014/main" val="955006318"/>
                    </a:ext>
                  </a:extLst>
                </a:gridCol>
                <a:gridCol w="1571919">
                  <a:extLst>
                    <a:ext uri="{9D8B030D-6E8A-4147-A177-3AD203B41FA5}">
                      <a16:colId xmlns:a16="http://schemas.microsoft.com/office/drawing/2014/main" val="352572212"/>
                    </a:ext>
                  </a:extLst>
                </a:gridCol>
                <a:gridCol w="1597152">
                  <a:extLst>
                    <a:ext uri="{9D8B030D-6E8A-4147-A177-3AD203B41FA5}">
                      <a16:colId xmlns:a16="http://schemas.microsoft.com/office/drawing/2014/main" val="2647396376"/>
                    </a:ext>
                  </a:extLst>
                </a:gridCol>
                <a:gridCol w="1901953">
                  <a:extLst>
                    <a:ext uri="{9D8B030D-6E8A-4147-A177-3AD203B41FA5}">
                      <a16:colId xmlns:a16="http://schemas.microsoft.com/office/drawing/2014/main" val="2531788120"/>
                    </a:ext>
                  </a:extLst>
                </a:gridCol>
              </a:tblGrid>
              <a:tr h="370840">
                <a:tc>
                  <a:txBody>
                    <a:bodyPr/>
                    <a:lstStyle/>
                    <a:p>
                      <a:r>
                        <a:rPr lang="en-GB" sz="2000" dirty="0"/>
                        <a:t>System</a:t>
                      </a:r>
                      <a:endParaRPr lang="en-US" sz="2000" dirty="0"/>
                    </a:p>
                  </a:txBody>
                  <a:tcPr/>
                </a:tc>
                <a:tc>
                  <a:txBody>
                    <a:bodyPr/>
                    <a:lstStyle/>
                    <a:p>
                      <a:r>
                        <a:rPr lang="en-GB" sz="2000" dirty="0"/>
                        <a:t>Business Value</a:t>
                      </a:r>
                      <a:endParaRPr lang="en-US" sz="2000" dirty="0"/>
                    </a:p>
                  </a:txBody>
                  <a:tcPr/>
                </a:tc>
                <a:tc>
                  <a:txBody>
                    <a:bodyPr/>
                    <a:lstStyle/>
                    <a:p>
                      <a:r>
                        <a:rPr lang="en-GB" sz="2000" dirty="0"/>
                        <a:t>Difficulty Migrating</a:t>
                      </a:r>
                      <a:endParaRPr lang="en-US" sz="2000" dirty="0"/>
                    </a:p>
                  </a:txBody>
                  <a:tcPr/>
                </a:tc>
                <a:tc>
                  <a:txBody>
                    <a:bodyPr/>
                    <a:lstStyle/>
                    <a:p>
                      <a:r>
                        <a:rPr lang="en-GB" sz="2000" dirty="0"/>
                        <a:t>Failure Risk</a:t>
                      </a:r>
                      <a:endParaRPr lang="en-US" sz="2000" dirty="0"/>
                    </a:p>
                  </a:txBody>
                  <a:tcPr/>
                </a:tc>
                <a:extLst>
                  <a:ext uri="{0D108BD9-81ED-4DB2-BD59-A6C34878D82A}">
                    <a16:rowId xmlns:a16="http://schemas.microsoft.com/office/drawing/2014/main" val="1679983568"/>
                  </a:ext>
                </a:extLst>
              </a:tr>
              <a:tr h="370840">
                <a:tc>
                  <a:txBody>
                    <a:bodyPr/>
                    <a:lstStyle/>
                    <a:p>
                      <a:r>
                        <a:rPr lang="en-GB" sz="2000" dirty="0"/>
                        <a:t>Web server</a:t>
                      </a:r>
                      <a:endParaRPr lang="en-US" sz="2000" dirty="0"/>
                    </a:p>
                  </a:txBody>
                  <a:tcPr/>
                </a:tc>
                <a:tc>
                  <a:txBody>
                    <a:bodyPr/>
                    <a:lstStyle/>
                    <a:p>
                      <a:r>
                        <a:rPr lang="en-GB" sz="2000" dirty="0"/>
                        <a:t>Medium</a:t>
                      </a:r>
                      <a:endParaRPr lang="en-US" sz="2000" dirty="0"/>
                    </a:p>
                  </a:txBody>
                  <a:tcPr>
                    <a:solidFill>
                      <a:schemeClr val="accent4"/>
                    </a:solidFill>
                  </a:tcPr>
                </a:tc>
                <a:tc>
                  <a:txBody>
                    <a:bodyPr/>
                    <a:lstStyle/>
                    <a:p>
                      <a:r>
                        <a:rPr lang="en-GB" sz="2000" dirty="0"/>
                        <a:t>Easy</a:t>
                      </a:r>
                      <a:endParaRPr lang="en-US" sz="2000" dirty="0"/>
                    </a:p>
                  </a:txBody>
                  <a:tcPr>
                    <a:solidFill>
                      <a:schemeClr val="accent6"/>
                    </a:solidFill>
                  </a:tcPr>
                </a:tc>
                <a:tc>
                  <a:txBody>
                    <a:bodyPr/>
                    <a:lstStyle/>
                    <a:p>
                      <a:r>
                        <a:rPr lang="en-GB" sz="2000" dirty="0"/>
                        <a:t>Low</a:t>
                      </a:r>
                      <a:endParaRPr lang="en-US" sz="2000" dirty="0"/>
                    </a:p>
                  </a:txBody>
                  <a:tcPr>
                    <a:solidFill>
                      <a:schemeClr val="accent6"/>
                    </a:solidFill>
                  </a:tcPr>
                </a:tc>
                <a:extLst>
                  <a:ext uri="{0D108BD9-81ED-4DB2-BD59-A6C34878D82A}">
                    <a16:rowId xmlns:a16="http://schemas.microsoft.com/office/drawing/2014/main" val="1330686431"/>
                  </a:ext>
                </a:extLst>
              </a:tr>
              <a:tr h="370840">
                <a:tc>
                  <a:txBody>
                    <a:bodyPr/>
                    <a:lstStyle/>
                    <a:p>
                      <a:r>
                        <a:rPr lang="en-GB" sz="2000" dirty="0"/>
                        <a:t>Payroll</a:t>
                      </a:r>
                      <a:endParaRPr lang="en-US" sz="2000" dirty="0"/>
                    </a:p>
                  </a:txBody>
                  <a:tcPr/>
                </a:tc>
                <a:tc>
                  <a:txBody>
                    <a:bodyPr/>
                    <a:lstStyle/>
                    <a:p>
                      <a:r>
                        <a:rPr lang="en-GB" sz="2000" dirty="0"/>
                        <a:t>Critical</a:t>
                      </a:r>
                      <a:endParaRPr lang="en-US" sz="2000" dirty="0"/>
                    </a:p>
                  </a:txBody>
                  <a:tcPr>
                    <a:solidFill>
                      <a:srgbClr val="FF4343"/>
                    </a:solidFill>
                  </a:tcPr>
                </a:tc>
                <a:tc>
                  <a:txBody>
                    <a:bodyPr/>
                    <a:lstStyle/>
                    <a:p>
                      <a:r>
                        <a:rPr lang="en-GB" sz="2000" dirty="0"/>
                        <a:t>Medium</a:t>
                      </a:r>
                      <a:endParaRPr lang="en-US" sz="2000" dirty="0"/>
                    </a:p>
                  </a:txBody>
                  <a:tcPr>
                    <a:solidFill>
                      <a:schemeClr val="accent4"/>
                    </a:solidFill>
                  </a:tcPr>
                </a:tc>
                <a:tc>
                  <a:txBody>
                    <a:bodyPr/>
                    <a:lstStyle/>
                    <a:p>
                      <a:r>
                        <a:rPr lang="en-GB" sz="2000" dirty="0"/>
                        <a:t>High</a:t>
                      </a:r>
                      <a:endParaRPr lang="en-US" sz="2000" dirty="0"/>
                    </a:p>
                  </a:txBody>
                  <a:tcPr>
                    <a:solidFill>
                      <a:srgbClr val="FF4343"/>
                    </a:solidFill>
                  </a:tcPr>
                </a:tc>
                <a:extLst>
                  <a:ext uri="{0D108BD9-81ED-4DB2-BD59-A6C34878D82A}">
                    <a16:rowId xmlns:a16="http://schemas.microsoft.com/office/drawing/2014/main" val="1107688639"/>
                  </a:ext>
                </a:extLst>
              </a:tr>
              <a:tr h="370840">
                <a:tc>
                  <a:txBody>
                    <a:bodyPr/>
                    <a:lstStyle/>
                    <a:p>
                      <a:r>
                        <a:rPr lang="en-GB" sz="2000" b="1" dirty="0"/>
                        <a:t>IT Helpdesk</a:t>
                      </a:r>
                      <a:endParaRPr lang="en-US" sz="2000" b="1" dirty="0"/>
                    </a:p>
                  </a:txBody>
                  <a:tcPr/>
                </a:tc>
                <a:tc>
                  <a:txBody>
                    <a:bodyPr/>
                    <a:lstStyle/>
                    <a:p>
                      <a:r>
                        <a:rPr lang="en-GB" sz="2000" b="1" dirty="0"/>
                        <a:t>Low</a:t>
                      </a:r>
                      <a:endParaRPr lang="en-US" sz="2000" b="1" dirty="0"/>
                    </a:p>
                  </a:txBody>
                  <a:tcPr>
                    <a:solidFill>
                      <a:schemeClr val="accent6"/>
                    </a:solidFill>
                  </a:tcPr>
                </a:tc>
                <a:tc>
                  <a:txBody>
                    <a:bodyPr/>
                    <a:lstStyle/>
                    <a:p>
                      <a:r>
                        <a:rPr lang="en-GB" sz="2000" b="1" dirty="0"/>
                        <a:t>Medium</a:t>
                      </a:r>
                      <a:endParaRPr lang="en-US" sz="2000" b="1" dirty="0"/>
                    </a:p>
                  </a:txBody>
                  <a:tcPr>
                    <a:solidFill>
                      <a:schemeClr val="accent4"/>
                    </a:solidFill>
                  </a:tcPr>
                </a:tc>
                <a:tc>
                  <a:txBody>
                    <a:bodyPr/>
                    <a:lstStyle/>
                    <a:p>
                      <a:r>
                        <a:rPr lang="en-GB" sz="2000" b="1" dirty="0"/>
                        <a:t>Low</a:t>
                      </a:r>
                      <a:endParaRPr lang="en-US" sz="2000" b="1" dirty="0"/>
                    </a:p>
                  </a:txBody>
                  <a:tcPr>
                    <a:solidFill>
                      <a:schemeClr val="accent6"/>
                    </a:solidFill>
                  </a:tcPr>
                </a:tc>
                <a:extLst>
                  <a:ext uri="{0D108BD9-81ED-4DB2-BD59-A6C34878D82A}">
                    <a16:rowId xmlns:a16="http://schemas.microsoft.com/office/drawing/2014/main" val="2127763695"/>
                  </a:ext>
                </a:extLst>
              </a:tr>
            </a:tbl>
          </a:graphicData>
        </a:graphic>
      </p:graphicFrame>
    </p:spTree>
    <p:extLst>
      <p:ext uri="{BB962C8B-B14F-4D97-AF65-F5344CB8AC3E}">
        <p14:creationId xmlns:p14="http://schemas.microsoft.com/office/powerpoint/2010/main" val="235715225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nip Single Corner Rectangle 5"/>
          <p:cNvSpPr/>
          <p:nvPr/>
        </p:nvSpPr>
        <p:spPr>
          <a:xfrm flipH="1">
            <a:off x="-3" y="353870"/>
            <a:ext cx="6428937"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8" name="Title 1"/>
          <p:cNvSpPr txBox="1">
            <a:spLocks/>
          </p:cNvSpPr>
          <p:nvPr/>
        </p:nvSpPr>
        <p:spPr>
          <a:xfrm>
            <a:off x="628650" y="374651"/>
            <a:ext cx="5574723" cy="71552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dirty="0">
                <a:solidFill>
                  <a:schemeClr val="bg1"/>
                </a:solidFill>
                <a:latin typeface="Arial" panose="020B0604020202020204" pitchFamily="34" charset="0"/>
                <a:cs typeface="Arial" panose="020B0604020202020204" pitchFamily="34" charset="0"/>
              </a:rPr>
              <a:t>Review</a:t>
            </a:r>
          </a:p>
        </p:txBody>
      </p:sp>
      <p:sp>
        <p:nvSpPr>
          <p:cNvPr id="7" name="TextBox 6"/>
          <p:cNvSpPr txBox="1"/>
          <p:nvPr/>
        </p:nvSpPr>
        <p:spPr>
          <a:xfrm>
            <a:off x="628649" y="1506828"/>
            <a:ext cx="7703981" cy="2539157"/>
          </a:xfrm>
          <a:prstGeom prst="rect">
            <a:avLst/>
          </a:prstGeom>
          <a:noFill/>
        </p:spPr>
        <p:txBody>
          <a:bodyPr wrap="square" rtlCol="0">
            <a:spAutoFit/>
          </a:bodyPr>
          <a:lstStyle/>
          <a:p>
            <a:r>
              <a:rPr lang="en-GB" sz="2400" dirty="0"/>
              <a:t>Which type of failover system uses a load balancer??</a:t>
            </a:r>
          </a:p>
          <a:p>
            <a:endParaRPr lang="en-GB" sz="2400" dirty="0"/>
          </a:p>
          <a:p>
            <a:pPr marL="342900" indent="-342900">
              <a:spcAft>
                <a:spcPts val="600"/>
              </a:spcAft>
              <a:buAutoNum type="alphaLcParenR"/>
            </a:pPr>
            <a:r>
              <a:rPr lang="en-GB" sz="2400" dirty="0"/>
              <a:t>Passive/Passive</a:t>
            </a:r>
          </a:p>
          <a:p>
            <a:pPr marL="342900" indent="-342900">
              <a:spcAft>
                <a:spcPts val="600"/>
              </a:spcAft>
              <a:buAutoNum type="alphaLcParenR"/>
            </a:pPr>
            <a:r>
              <a:rPr lang="en-GB" sz="2400" dirty="0"/>
              <a:t>Passive/Active</a:t>
            </a:r>
          </a:p>
          <a:p>
            <a:pPr marL="342900" indent="-342900">
              <a:spcAft>
                <a:spcPts val="600"/>
              </a:spcAft>
              <a:buAutoNum type="alphaLcParenR"/>
            </a:pPr>
            <a:r>
              <a:rPr lang="en-GB" sz="2400" dirty="0"/>
              <a:t>Active/Passive</a:t>
            </a:r>
          </a:p>
          <a:p>
            <a:pPr marL="342900" indent="-342900">
              <a:spcAft>
                <a:spcPts val="600"/>
              </a:spcAft>
              <a:buAutoNum type="alphaLcParenR"/>
            </a:pPr>
            <a:r>
              <a:rPr lang="en-GB" sz="2400" dirty="0"/>
              <a:t>Active/Active</a:t>
            </a:r>
            <a:endParaRPr lang="en-US" sz="2400" dirty="0"/>
          </a:p>
        </p:txBody>
      </p:sp>
    </p:spTree>
    <p:extLst>
      <p:ext uri="{BB962C8B-B14F-4D97-AF65-F5344CB8AC3E}">
        <p14:creationId xmlns:p14="http://schemas.microsoft.com/office/powerpoint/2010/main" val="202990548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nip Single Corner Rectangle 5"/>
          <p:cNvSpPr/>
          <p:nvPr/>
        </p:nvSpPr>
        <p:spPr>
          <a:xfrm flipH="1">
            <a:off x="-3" y="353870"/>
            <a:ext cx="6428937"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8" name="Title 1"/>
          <p:cNvSpPr txBox="1">
            <a:spLocks/>
          </p:cNvSpPr>
          <p:nvPr/>
        </p:nvSpPr>
        <p:spPr>
          <a:xfrm>
            <a:off x="628650" y="374651"/>
            <a:ext cx="5574723" cy="71552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dirty="0">
                <a:solidFill>
                  <a:schemeClr val="bg1"/>
                </a:solidFill>
                <a:latin typeface="Arial" panose="020B0604020202020204" pitchFamily="34" charset="0"/>
                <a:cs typeface="Arial" panose="020B0604020202020204" pitchFamily="34" charset="0"/>
              </a:rPr>
              <a:t>Review</a:t>
            </a:r>
          </a:p>
        </p:txBody>
      </p:sp>
      <p:sp>
        <p:nvSpPr>
          <p:cNvPr id="7" name="TextBox 6"/>
          <p:cNvSpPr txBox="1"/>
          <p:nvPr/>
        </p:nvSpPr>
        <p:spPr>
          <a:xfrm>
            <a:off x="628649" y="1506828"/>
            <a:ext cx="7703981" cy="2539157"/>
          </a:xfrm>
          <a:prstGeom prst="rect">
            <a:avLst/>
          </a:prstGeom>
          <a:noFill/>
        </p:spPr>
        <p:txBody>
          <a:bodyPr wrap="square" rtlCol="0">
            <a:spAutoFit/>
          </a:bodyPr>
          <a:lstStyle/>
          <a:p>
            <a:r>
              <a:rPr lang="en-GB" sz="2400" dirty="0"/>
              <a:t>Which type of failover system uses a load balancer??</a:t>
            </a:r>
          </a:p>
          <a:p>
            <a:endParaRPr lang="en-GB" sz="2400" dirty="0"/>
          </a:p>
          <a:p>
            <a:pPr marL="342900" indent="-342900">
              <a:spcAft>
                <a:spcPts val="600"/>
              </a:spcAft>
              <a:buAutoNum type="alphaLcParenR"/>
            </a:pPr>
            <a:r>
              <a:rPr lang="en-GB" sz="2400" dirty="0"/>
              <a:t>Passive/Passive</a:t>
            </a:r>
          </a:p>
          <a:p>
            <a:pPr marL="342900" indent="-342900">
              <a:spcAft>
                <a:spcPts val="600"/>
              </a:spcAft>
              <a:buAutoNum type="alphaLcParenR"/>
            </a:pPr>
            <a:r>
              <a:rPr lang="en-GB" sz="2400" dirty="0"/>
              <a:t>Passive/Active</a:t>
            </a:r>
          </a:p>
          <a:p>
            <a:pPr marL="342900" indent="-342900">
              <a:spcAft>
                <a:spcPts val="600"/>
              </a:spcAft>
              <a:buAutoNum type="alphaLcParenR"/>
            </a:pPr>
            <a:r>
              <a:rPr lang="en-GB" sz="2400" dirty="0"/>
              <a:t>Active/Passive</a:t>
            </a:r>
          </a:p>
          <a:p>
            <a:pPr marL="342900" indent="-342900">
              <a:spcAft>
                <a:spcPts val="600"/>
              </a:spcAft>
              <a:buAutoNum type="alphaLcParenR"/>
            </a:pPr>
            <a:r>
              <a:rPr lang="en-GB" sz="2400" dirty="0">
                <a:solidFill>
                  <a:srgbClr val="FF0000"/>
                </a:solidFill>
              </a:rPr>
              <a:t>Active/Active</a:t>
            </a:r>
            <a:endParaRPr lang="en-US" sz="2400" dirty="0">
              <a:solidFill>
                <a:srgbClr val="FF0000"/>
              </a:solidFill>
            </a:endParaRPr>
          </a:p>
        </p:txBody>
      </p:sp>
    </p:spTree>
    <p:extLst>
      <p:ext uri="{BB962C8B-B14F-4D97-AF65-F5344CB8AC3E}">
        <p14:creationId xmlns:p14="http://schemas.microsoft.com/office/powerpoint/2010/main" val="58364497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nip Single Corner Rectangle 5"/>
          <p:cNvSpPr/>
          <p:nvPr/>
        </p:nvSpPr>
        <p:spPr>
          <a:xfrm flipH="1">
            <a:off x="-3" y="353870"/>
            <a:ext cx="6428937"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8" name="Title 1"/>
          <p:cNvSpPr txBox="1">
            <a:spLocks/>
          </p:cNvSpPr>
          <p:nvPr/>
        </p:nvSpPr>
        <p:spPr>
          <a:xfrm>
            <a:off x="628650" y="374651"/>
            <a:ext cx="5574723" cy="71552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dirty="0">
                <a:solidFill>
                  <a:schemeClr val="bg1"/>
                </a:solidFill>
                <a:latin typeface="Arial" panose="020B0604020202020204" pitchFamily="34" charset="0"/>
                <a:cs typeface="Arial" panose="020B0604020202020204" pitchFamily="34" charset="0"/>
              </a:rPr>
              <a:t>Review</a:t>
            </a:r>
          </a:p>
        </p:txBody>
      </p:sp>
      <p:sp>
        <p:nvSpPr>
          <p:cNvPr id="7" name="TextBox 6"/>
          <p:cNvSpPr txBox="1"/>
          <p:nvPr/>
        </p:nvSpPr>
        <p:spPr>
          <a:xfrm>
            <a:off x="628649" y="1506828"/>
            <a:ext cx="7703981" cy="3277820"/>
          </a:xfrm>
          <a:prstGeom prst="rect">
            <a:avLst/>
          </a:prstGeom>
          <a:noFill/>
        </p:spPr>
        <p:txBody>
          <a:bodyPr wrap="square" rtlCol="0">
            <a:spAutoFit/>
          </a:bodyPr>
          <a:lstStyle/>
          <a:p>
            <a:r>
              <a:rPr lang="en-GB" sz="2400" dirty="0"/>
              <a:t>What are two benefits of asynchronous replication over synchronous?</a:t>
            </a:r>
          </a:p>
          <a:p>
            <a:endParaRPr lang="en-GB" sz="2400" dirty="0"/>
          </a:p>
          <a:p>
            <a:pPr marL="342900" indent="-342900">
              <a:spcAft>
                <a:spcPts val="600"/>
              </a:spcAft>
              <a:buAutoNum type="alphaLcParenR"/>
            </a:pPr>
            <a:r>
              <a:rPr lang="en-GB" sz="2400" dirty="0"/>
              <a:t>It updates data quicker</a:t>
            </a:r>
          </a:p>
          <a:p>
            <a:pPr marL="342900" indent="-342900">
              <a:spcAft>
                <a:spcPts val="600"/>
              </a:spcAft>
              <a:buAutoNum type="alphaLcParenR"/>
            </a:pPr>
            <a:r>
              <a:rPr lang="en-GB" sz="2400" dirty="0"/>
              <a:t>It is cheaper and easier to implement</a:t>
            </a:r>
          </a:p>
          <a:p>
            <a:pPr marL="342900" indent="-342900">
              <a:spcAft>
                <a:spcPts val="600"/>
              </a:spcAft>
              <a:buAutoNum type="alphaLcParenR"/>
            </a:pPr>
            <a:r>
              <a:rPr lang="en-GB" sz="2400" dirty="0"/>
              <a:t>It works on unreliable network links, or those with high latency</a:t>
            </a:r>
          </a:p>
          <a:p>
            <a:pPr marL="342900" indent="-342900">
              <a:spcAft>
                <a:spcPts val="600"/>
              </a:spcAft>
              <a:buAutoNum type="alphaLcParenR"/>
            </a:pPr>
            <a:r>
              <a:rPr lang="en-GB" sz="2400" dirty="0"/>
              <a:t>It requires less bandwidth</a:t>
            </a:r>
            <a:endParaRPr lang="en-US" sz="2400" dirty="0"/>
          </a:p>
        </p:txBody>
      </p:sp>
    </p:spTree>
    <p:extLst>
      <p:ext uri="{BB962C8B-B14F-4D97-AF65-F5344CB8AC3E}">
        <p14:creationId xmlns:p14="http://schemas.microsoft.com/office/powerpoint/2010/main" val="168679092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nip Single Corner Rectangle 5"/>
          <p:cNvSpPr/>
          <p:nvPr/>
        </p:nvSpPr>
        <p:spPr>
          <a:xfrm flipH="1">
            <a:off x="-3" y="353870"/>
            <a:ext cx="6428937"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8" name="Title 1"/>
          <p:cNvSpPr txBox="1">
            <a:spLocks/>
          </p:cNvSpPr>
          <p:nvPr/>
        </p:nvSpPr>
        <p:spPr>
          <a:xfrm>
            <a:off x="628650" y="374651"/>
            <a:ext cx="5574723" cy="71552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dirty="0">
                <a:solidFill>
                  <a:schemeClr val="bg1"/>
                </a:solidFill>
                <a:latin typeface="Arial" panose="020B0604020202020204" pitchFamily="34" charset="0"/>
                <a:cs typeface="Arial" panose="020B0604020202020204" pitchFamily="34" charset="0"/>
              </a:rPr>
              <a:t>Review</a:t>
            </a:r>
          </a:p>
        </p:txBody>
      </p:sp>
      <p:sp>
        <p:nvSpPr>
          <p:cNvPr id="7" name="TextBox 6"/>
          <p:cNvSpPr txBox="1"/>
          <p:nvPr/>
        </p:nvSpPr>
        <p:spPr>
          <a:xfrm>
            <a:off x="628649" y="1506828"/>
            <a:ext cx="7703981" cy="3277820"/>
          </a:xfrm>
          <a:prstGeom prst="rect">
            <a:avLst/>
          </a:prstGeom>
          <a:noFill/>
        </p:spPr>
        <p:txBody>
          <a:bodyPr wrap="square" rtlCol="0">
            <a:spAutoFit/>
          </a:bodyPr>
          <a:lstStyle/>
          <a:p>
            <a:r>
              <a:rPr lang="en-GB" sz="2400" dirty="0"/>
              <a:t>What are two benefits of asynchronous replication over synchronous?</a:t>
            </a:r>
          </a:p>
          <a:p>
            <a:endParaRPr lang="en-GB" sz="2400" dirty="0"/>
          </a:p>
          <a:p>
            <a:pPr marL="342900" indent="-342900">
              <a:spcAft>
                <a:spcPts val="600"/>
              </a:spcAft>
              <a:buAutoNum type="alphaLcParenR"/>
            </a:pPr>
            <a:r>
              <a:rPr lang="en-GB" sz="2400" dirty="0"/>
              <a:t>It updates data quicker</a:t>
            </a:r>
          </a:p>
          <a:p>
            <a:pPr marL="342900" indent="-342900">
              <a:spcAft>
                <a:spcPts val="600"/>
              </a:spcAft>
              <a:buAutoNum type="alphaLcParenR"/>
            </a:pPr>
            <a:r>
              <a:rPr lang="en-GB" sz="2400" dirty="0">
                <a:solidFill>
                  <a:srgbClr val="FF0000"/>
                </a:solidFill>
              </a:rPr>
              <a:t>It is cheaper and easier to implement</a:t>
            </a:r>
          </a:p>
          <a:p>
            <a:pPr marL="342900" indent="-342900">
              <a:spcAft>
                <a:spcPts val="600"/>
              </a:spcAft>
              <a:buAutoNum type="alphaLcParenR"/>
            </a:pPr>
            <a:r>
              <a:rPr lang="en-GB" sz="2400" dirty="0">
                <a:solidFill>
                  <a:srgbClr val="FF0000"/>
                </a:solidFill>
              </a:rPr>
              <a:t>It works on unreliable network links, or those with high latency</a:t>
            </a:r>
          </a:p>
          <a:p>
            <a:pPr marL="342900" indent="-342900">
              <a:spcAft>
                <a:spcPts val="600"/>
              </a:spcAft>
              <a:buAutoNum type="alphaLcParenR"/>
            </a:pPr>
            <a:r>
              <a:rPr lang="en-GB" sz="2400" dirty="0"/>
              <a:t>It requires less bandwidth</a:t>
            </a:r>
            <a:endParaRPr lang="en-US" sz="2400" dirty="0"/>
          </a:p>
        </p:txBody>
      </p:sp>
    </p:spTree>
    <p:extLst>
      <p:ext uri="{BB962C8B-B14F-4D97-AF65-F5344CB8AC3E}">
        <p14:creationId xmlns:p14="http://schemas.microsoft.com/office/powerpoint/2010/main" val="300950233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nip Single Corner Rectangle 5"/>
          <p:cNvSpPr/>
          <p:nvPr/>
        </p:nvSpPr>
        <p:spPr>
          <a:xfrm flipH="1">
            <a:off x="-3" y="353870"/>
            <a:ext cx="6428937"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8" name="Title 1"/>
          <p:cNvSpPr txBox="1">
            <a:spLocks/>
          </p:cNvSpPr>
          <p:nvPr/>
        </p:nvSpPr>
        <p:spPr>
          <a:xfrm>
            <a:off x="628650" y="374651"/>
            <a:ext cx="5574723" cy="71552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dirty="0">
                <a:solidFill>
                  <a:schemeClr val="bg1"/>
                </a:solidFill>
                <a:latin typeface="Arial" panose="020B0604020202020204" pitchFamily="34" charset="0"/>
                <a:cs typeface="Arial" panose="020B0604020202020204" pitchFamily="34" charset="0"/>
              </a:rPr>
              <a:t>Review</a:t>
            </a:r>
          </a:p>
        </p:txBody>
      </p:sp>
      <p:sp>
        <p:nvSpPr>
          <p:cNvPr id="7" name="TextBox 6"/>
          <p:cNvSpPr txBox="1"/>
          <p:nvPr/>
        </p:nvSpPr>
        <p:spPr>
          <a:xfrm>
            <a:off x="628649" y="1506828"/>
            <a:ext cx="7703981" cy="2908489"/>
          </a:xfrm>
          <a:prstGeom prst="rect">
            <a:avLst/>
          </a:prstGeom>
          <a:noFill/>
        </p:spPr>
        <p:txBody>
          <a:bodyPr wrap="square" rtlCol="0">
            <a:spAutoFit/>
          </a:bodyPr>
          <a:lstStyle/>
          <a:p>
            <a:r>
              <a:rPr lang="en-GB" sz="2400" dirty="0" smtClean="0"/>
              <a:t>Which of the following statements best describes an OLA?</a:t>
            </a:r>
            <a:endParaRPr lang="en-GB" sz="2400" dirty="0"/>
          </a:p>
          <a:p>
            <a:endParaRPr lang="en-GB" sz="2400" dirty="0"/>
          </a:p>
          <a:p>
            <a:pPr marL="342900" indent="-342900">
              <a:spcAft>
                <a:spcPts val="600"/>
              </a:spcAft>
              <a:buAutoNum type="alphaLcParenR"/>
            </a:pPr>
            <a:r>
              <a:rPr lang="en-GB" sz="2400" dirty="0" smtClean="0"/>
              <a:t>An SLA supports an OLA</a:t>
            </a:r>
          </a:p>
          <a:p>
            <a:pPr marL="342900" indent="-342900">
              <a:spcAft>
                <a:spcPts val="600"/>
              </a:spcAft>
              <a:buAutoNum type="alphaLcParenR"/>
            </a:pPr>
            <a:r>
              <a:rPr lang="en-US" sz="2400" dirty="0" smtClean="0"/>
              <a:t>An OLA supports an SLA</a:t>
            </a:r>
          </a:p>
          <a:p>
            <a:pPr marL="342900" indent="-342900">
              <a:spcAft>
                <a:spcPts val="600"/>
              </a:spcAft>
              <a:buAutoNum type="alphaLcParenR"/>
            </a:pPr>
            <a:r>
              <a:rPr lang="en-US" sz="2400" dirty="0" smtClean="0"/>
              <a:t>SLA’s are for internal customers, OLA’s are for external customers</a:t>
            </a:r>
          </a:p>
          <a:p>
            <a:pPr marL="342900" indent="-342900">
              <a:spcAft>
                <a:spcPts val="600"/>
              </a:spcAft>
              <a:buAutoNum type="alphaLcParenR"/>
            </a:pPr>
            <a:r>
              <a:rPr lang="en-US" sz="2400" dirty="0" smtClean="0"/>
              <a:t>An OLA and SLA are the same thing</a:t>
            </a:r>
            <a:endParaRPr lang="en-US" sz="2400" dirty="0"/>
          </a:p>
        </p:txBody>
      </p:sp>
    </p:spTree>
    <p:extLst>
      <p:ext uri="{BB962C8B-B14F-4D97-AF65-F5344CB8AC3E}">
        <p14:creationId xmlns:p14="http://schemas.microsoft.com/office/powerpoint/2010/main" val="189134861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nip Single Corner Rectangle 5"/>
          <p:cNvSpPr/>
          <p:nvPr/>
        </p:nvSpPr>
        <p:spPr>
          <a:xfrm flipH="1">
            <a:off x="-3" y="353870"/>
            <a:ext cx="6428937"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8" name="Title 1"/>
          <p:cNvSpPr txBox="1">
            <a:spLocks/>
          </p:cNvSpPr>
          <p:nvPr/>
        </p:nvSpPr>
        <p:spPr>
          <a:xfrm>
            <a:off x="628650" y="374651"/>
            <a:ext cx="5574723" cy="71552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dirty="0">
                <a:solidFill>
                  <a:schemeClr val="bg1"/>
                </a:solidFill>
                <a:latin typeface="Arial" panose="020B0604020202020204" pitchFamily="34" charset="0"/>
                <a:cs typeface="Arial" panose="020B0604020202020204" pitchFamily="34" charset="0"/>
              </a:rPr>
              <a:t>Review</a:t>
            </a:r>
          </a:p>
        </p:txBody>
      </p:sp>
      <p:sp>
        <p:nvSpPr>
          <p:cNvPr id="7" name="TextBox 6"/>
          <p:cNvSpPr txBox="1"/>
          <p:nvPr/>
        </p:nvSpPr>
        <p:spPr>
          <a:xfrm>
            <a:off x="628649" y="1506828"/>
            <a:ext cx="7703981" cy="2908489"/>
          </a:xfrm>
          <a:prstGeom prst="rect">
            <a:avLst/>
          </a:prstGeom>
          <a:noFill/>
        </p:spPr>
        <p:txBody>
          <a:bodyPr wrap="square" rtlCol="0">
            <a:spAutoFit/>
          </a:bodyPr>
          <a:lstStyle/>
          <a:p>
            <a:r>
              <a:rPr lang="en-GB" sz="2400" dirty="0" smtClean="0"/>
              <a:t>Which of the following statements best describes an OLA?</a:t>
            </a:r>
            <a:endParaRPr lang="en-GB" sz="2400" dirty="0"/>
          </a:p>
          <a:p>
            <a:endParaRPr lang="en-GB" sz="2400" dirty="0"/>
          </a:p>
          <a:p>
            <a:pPr marL="342900" indent="-342900">
              <a:spcAft>
                <a:spcPts val="600"/>
              </a:spcAft>
              <a:buAutoNum type="alphaLcParenR"/>
            </a:pPr>
            <a:r>
              <a:rPr lang="en-GB" sz="2400" dirty="0" smtClean="0"/>
              <a:t>An SLA supports an OLA</a:t>
            </a:r>
          </a:p>
          <a:p>
            <a:pPr marL="342900" indent="-342900">
              <a:spcAft>
                <a:spcPts val="600"/>
              </a:spcAft>
              <a:buAutoNum type="alphaLcParenR"/>
            </a:pPr>
            <a:r>
              <a:rPr lang="en-US" sz="2400" dirty="0" smtClean="0">
                <a:solidFill>
                  <a:srgbClr val="FF0000"/>
                </a:solidFill>
              </a:rPr>
              <a:t>An OLA supports an SLA</a:t>
            </a:r>
          </a:p>
          <a:p>
            <a:pPr marL="342900" indent="-342900">
              <a:spcAft>
                <a:spcPts val="600"/>
              </a:spcAft>
              <a:buAutoNum type="alphaLcParenR"/>
            </a:pPr>
            <a:r>
              <a:rPr lang="en-US" sz="2400" dirty="0" smtClean="0"/>
              <a:t>SLA’s are for internal customers, OLA’s are for external customers</a:t>
            </a:r>
          </a:p>
          <a:p>
            <a:pPr marL="342900" indent="-342900">
              <a:spcAft>
                <a:spcPts val="600"/>
              </a:spcAft>
              <a:buAutoNum type="alphaLcParenR"/>
            </a:pPr>
            <a:r>
              <a:rPr lang="en-US" sz="2400" dirty="0" smtClean="0"/>
              <a:t>An OLA and SLA are the same thing</a:t>
            </a:r>
            <a:endParaRPr lang="en-US" sz="2400" dirty="0"/>
          </a:p>
        </p:txBody>
      </p:sp>
    </p:spTree>
    <p:extLst>
      <p:ext uri="{BB962C8B-B14F-4D97-AF65-F5344CB8AC3E}">
        <p14:creationId xmlns:p14="http://schemas.microsoft.com/office/powerpoint/2010/main" val="254340107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nip Single Corner Rectangle 5"/>
          <p:cNvSpPr/>
          <p:nvPr/>
        </p:nvSpPr>
        <p:spPr>
          <a:xfrm flipH="1">
            <a:off x="-3" y="353870"/>
            <a:ext cx="6428937"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8" name="Title 1"/>
          <p:cNvSpPr txBox="1">
            <a:spLocks/>
          </p:cNvSpPr>
          <p:nvPr/>
        </p:nvSpPr>
        <p:spPr>
          <a:xfrm>
            <a:off x="628650" y="374651"/>
            <a:ext cx="5574723" cy="71552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dirty="0">
                <a:solidFill>
                  <a:schemeClr val="bg1"/>
                </a:solidFill>
                <a:latin typeface="Arial" panose="020B0604020202020204" pitchFamily="34" charset="0"/>
                <a:cs typeface="Arial" panose="020B0604020202020204" pitchFamily="34" charset="0"/>
              </a:rPr>
              <a:t>Review</a:t>
            </a:r>
          </a:p>
        </p:txBody>
      </p:sp>
      <p:sp>
        <p:nvSpPr>
          <p:cNvPr id="7" name="TextBox 6"/>
          <p:cNvSpPr txBox="1"/>
          <p:nvPr/>
        </p:nvSpPr>
        <p:spPr>
          <a:xfrm>
            <a:off x="628649" y="1506828"/>
            <a:ext cx="7703981" cy="2908489"/>
          </a:xfrm>
          <a:prstGeom prst="rect">
            <a:avLst/>
          </a:prstGeom>
          <a:noFill/>
        </p:spPr>
        <p:txBody>
          <a:bodyPr wrap="square" rtlCol="0">
            <a:spAutoFit/>
          </a:bodyPr>
          <a:lstStyle/>
          <a:p>
            <a:r>
              <a:rPr lang="en-GB" sz="2400" dirty="0" smtClean="0"/>
              <a:t>A data retention plan is used to do what?  (Pick two)</a:t>
            </a:r>
            <a:endParaRPr lang="en-GB" sz="2400" dirty="0"/>
          </a:p>
          <a:p>
            <a:endParaRPr lang="en-GB" sz="2400" dirty="0"/>
          </a:p>
          <a:p>
            <a:pPr marL="342900" indent="-342900">
              <a:spcAft>
                <a:spcPts val="600"/>
              </a:spcAft>
              <a:buAutoNum type="alphaLcParenR"/>
            </a:pPr>
            <a:r>
              <a:rPr lang="en-US" sz="2400" dirty="0" smtClean="0"/>
              <a:t>Ensure that data is properly secured</a:t>
            </a:r>
          </a:p>
          <a:p>
            <a:pPr marL="342900" indent="-342900">
              <a:spcAft>
                <a:spcPts val="600"/>
              </a:spcAft>
              <a:buAutoNum type="alphaLcParenR"/>
            </a:pPr>
            <a:r>
              <a:rPr lang="en-US" sz="2400" dirty="0" smtClean="0"/>
              <a:t>Ensure that a copy of data is stored off-site</a:t>
            </a:r>
          </a:p>
          <a:p>
            <a:pPr marL="342900" indent="-342900">
              <a:spcAft>
                <a:spcPts val="600"/>
              </a:spcAft>
              <a:buAutoNum type="alphaLcParenR"/>
            </a:pPr>
            <a:r>
              <a:rPr lang="en-US" sz="2400" dirty="0" smtClean="0"/>
              <a:t>Ensure that data storage complies with legal requirements</a:t>
            </a:r>
          </a:p>
          <a:p>
            <a:pPr marL="342900" indent="-342900">
              <a:spcAft>
                <a:spcPts val="600"/>
              </a:spcAft>
              <a:buAutoNum type="alphaLcParenR"/>
            </a:pPr>
            <a:r>
              <a:rPr lang="en-US" sz="2400" dirty="0" smtClean="0"/>
              <a:t>Ensure that redundant data is removed</a:t>
            </a:r>
            <a:endParaRPr lang="en-US" sz="2400" dirty="0"/>
          </a:p>
        </p:txBody>
      </p:sp>
    </p:spTree>
    <p:extLst>
      <p:ext uri="{BB962C8B-B14F-4D97-AF65-F5344CB8AC3E}">
        <p14:creationId xmlns:p14="http://schemas.microsoft.com/office/powerpoint/2010/main" val="50998033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nip Single Corner Rectangle 5"/>
          <p:cNvSpPr/>
          <p:nvPr/>
        </p:nvSpPr>
        <p:spPr>
          <a:xfrm flipH="1">
            <a:off x="-3" y="353870"/>
            <a:ext cx="6428937"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8" name="Title 1"/>
          <p:cNvSpPr txBox="1">
            <a:spLocks/>
          </p:cNvSpPr>
          <p:nvPr/>
        </p:nvSpPr>
        <p:spPr>
          <a:xfrm>
            <a:off x="628650" y="374651"/>
            <a:ext cx="5574723" cy="71552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dirty="0">
                <a:solidFill>
                  <a:schemeClr val="bg1"/>
                </a:solidFill>
                <a:latin typeface="Arial" panose="020B0604020202020204" pitchFamily="34" charset="0"/>
                <a:cs typeface="Arial" panose="020B0604020202020204" pitchFamily="34" charset="0"/>
              </a:rPr>
              <a:t>Review</a:t>
            </a:r>
          </a:p>
        </p:txBody>
      </p:sp>
      <p:sp>
        <p:nvSpPr>
          <p:cNvPr id="7" name="TextBox 6"/>
          <p:cNvSpPr txBox="1"/>
          <p:nvPr/>
        </p:nvSpPr>
        <p:spPr>
          <a:xfrm>
            <a:off x="628649" y="1506828"/>
            <a:ext cx="7703981" cy="2908489"/>
          </a:xfrm>
          <a:prstGeom prst="rect">
            <a:avLst/>
          </a:prstGeom>
          <a:noFill/>
        </p:spPr>
        <p:txBody>
          <a:bodyPr wrap="square" rtlCol="0">
            <a:spAutoFit/>
          </a:bodyPr>
          <a:lstStyle/>
          <a:p>
            <a:r>
              <a:rPr lang="en-GB" sz="2400" dirty="0" smtClean="0"/>
              <a:t>A data retention plan is used to do what?  (Pick two)</a:t>
            </a:r>
            <a:endParaRPr lang="en-GB" sz="2400" dirty="0"/>
          </a:p>
          <a:p>
            <a:endParaRPr lang="en-GB" sz="2400" dirty="0"/>
          </a:p>
          <a:p>
            <a:pPr marL="342900" indent="-342900">
              <a:spcAft>
                <a:spcPts val="600"/>
              </a:spcAft>
              <a:buAutoNum type="alphaLcParenR"/>
            </a:pPr>
            <a:r>
              <a:rPr lang="en-US" sz="2400" dirty="0" smtClean="0"/>
              <a:t>Ensure that data is properly secured</a:t>
            </a:r>
          </a:p>
          <a:p>
            <a:pPr marL="342900" indent="-342900">
              <a:spcAft>
                <a:spcPts val="600"/>
              </a:spcAft>
              <a:buAutoNum type="alphaLcParenR"/>
            </a:pPr>
            <a:r>
              <a:rPr lang="en-US" sz="2400" dirty="0" smtClean="0"/>
              <a:t>Ensure that a copy of data is stored off-site</a:t>
            </a:r>
          </a:p>
          <a:p>
            <a:pPr marL="342900" indent="-342900">
              <a:spcAft>
                <a:spcPts val="600"/>
              </a:spcAft>
              <a:buAutoNum type="alphaLcParenR"/>
            </a:pPr>
            <a:r>
              <a:rPr lang="en-US" sz="2400" dirty="0" smtClean="0">
                <a:solidFill>
                  <a:srgbClr val="FF0000"/>
                </a:solidFill>
              </a:rPr>
              <a:t>Ensure that data storage complies with legal requirements</a:t>
            </a:r>
          </a:p>
          <a:p>
            <a:pPr marL="342900" indent="-342900">
              <a:spcAft>
                <a:spcPts val="600"/>
              </a:spcAft>
              <a:buAutoNum type="alphaLcParenR"/>
            </a:pPr>
            <a:r>
              <a:rPr lang="en-US" sz="2400" dirty="0" smtClean="0">
                <a:solidFill>
                  <a:srgbClr val="FF0000"/>
                </a:solidFill>
              </a:rPr>
              <a:t>Ensure that redundant data is removed</a:t>
            </a:r>
            <a:endParaRPr lang="en-US" sz="2400" dirty="0">
              <a:solidFill>
                <a:srgbClr val="FF0000"/>
              </a:solidFill>
            </a:endParaRPr>
          </a:p>
        </p:txBody>
      </p:sp>
    </p:spTree>
    <p:extLst>
      <p:ext uri="{BB962C8B-B14F-4D97-AF65-F5344CB8AC3E}">
        <p14:creationId xmlns:p14="http://schemas.microsoft.com/office/powerpoint/2010/main" val="4512222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5" name="Snip Single Corner Rectangle 5"/>
          <p:cNvSpPr/>
          <p:nvPr/>
        </p:nvSpPr>
        <p:spPr>
          <a:xfrm flipH="1">
            <a:off x="-2" y="279950"/>
            <a:ext cx="6352033"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3600" dirty="0"/>
              <a:t>  Business Continuity - Overview</a:t>
            </a:r>
          </a:p>
        </p:txBody>
      </p:sp>
      <p:pic>
        <p:nvPicPr>
          <p:cNvPr id="1026" name="Picture 2" descr="Business Continuity Checklis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50052" y="1654163"/>
            <a:ext cx="2875914" cy="191727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81099" y="1238588"/>
            <a:ext cx="5364678" cy="3123932"/>
          </a:xfrm>
          <a:prstGeom prst="rect">
            <a:avLst/>
          </a:prstGeom>
          <a:noFill/>
        </p:spPr>
        <p:txBody>
          <a:bodyPr wrap="square" rtlCol="0">
            <a:spAutoFit/>
          </a:bodyPr>
          <a:lstStyle/>
          <a:p>
            <a:pPr>
              <a:spcAft>
                <a:spcPts val="600"/>
              </a:spcAft>
            </a:pPr>
            <a:r>
              <a:rPr lang="en-GB" sz="2400" b="1" dirty="0"/>
              <a:t>Business Continuity</a:t>
            </a:r>
            <a:r>
              <a:rPr lang="en-GB" sz="2400" dirty="0"/>
              <a:t> is the process of planning how to deal with things that go wrong.  It involves: </a:t>
            </a:r>
          </a:p>
          <a:p>
            <a:pPr marL="342900" indent="-342900">
              <a:buFont typeface="Arial" panose="020B0604020202020204" pitchFamily="34" charset="0"/>
              <a:buChar char="•"/>
            </a:pPr>
            <a:r>
              <a:rPr lang="en-GB" sz="2400" dirty="0"/>
              <a:t>identifying potential issues</a:t>
            </a:r>
          </a:p>
          <a:p>
            <a:pPr marL="342900" indent="-342900">
              <a:buFont typeface="Arial" panose="020B0604020202020204" pitchFamily="34" charset="0"/>
              <a:buChar char="•"/>
            </a:pPr>
            <a:r>
              <a:rPr lang="en-GB" sz="2400" dirty="0"/>
              <a:t>analysing their effect on a business</a:t>
            </a:r>
          </a:p>
          <a:p>
            <a:pPr marL="342900" indent="-342900">
              <a:buFont typeface="Arial" panose="020B0604020202020204" pitchFamily="34" charset="0"/>
              <a:buChar char="•"/>
            </a:pPr>
            <a:r>
              <a:rPr lang="en-GB" sz="2400" dirty="0"/>
              <a:t>documenting actions to take to minimise disruption</a:t>
            </a:r>
          </a:p>
          <a:p>
            <a:pPr marL="342900" indent="-342900">
              <a:buFont typeface="Arial" panose="020B0604020202020204" pitchFamily="34" charset="0"/>
              <a:buChar char="•"/>
            </a:pPr>
            <a:endParaRPr lang="en-GB" sz="2400" b="1" dirty="0"/>
          </a:p>
        </p:txBody>
      </p:sp>
      <p:sp>
        <p:nvSpPr>
          <p:cNvPr id="2" name="Rectangle 1"/>
          <p:cNvSpPr/>
          <p:nvPr/>
        </p:nvSpPr>
        <p:spPr>
          <a:xfrm>
            <a:off x="181099" y="4230124"/>
            <a:ext cx="7324106" cy="1200329"/>
          </a:xfrm>
          <a:prstGeom prst="rect">
            <a:avLst/>
          </a:prstGeom>
        </p:spPr>
        <p:txBody>
          <a:bodyPr wrap="square">
            <a:spAutoFit/>
          </a:bodyPr>
          <a:lstStyle/>
          <a:p>
            <a:r>
              <a:rPr lang="en-GB" sz="2400" dirty="0"/>
              <a:t>Therefore a Business Continuity Plan is a simple document which breaks down into all the little sub-plans or procedures to execute when things go wrong.</a:t>
            </a:r>
            <a:endParaRPr lang="en-US" sz="2400" dirty="0"/>
          </a:p>
        </p:txBody>
      </p:sp>
    </p:spTree>
    <p:extLst>
      <p:ext uri="{BB962C8B-B14F-4D97-AF65-F5344CB8AC3E}">
        <p14:creationId xmlns:p14="http://schemas.microsoft.com/office/powerpoint/2010/main" val="202439577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nip Single Corner Rectangle 5"/>
          <p:cNvSpPr/>
          <p:nvPr/>
        </p:nvSpPr>
        <p:spPr>
          <a:xfrm flipH="1">
            <a:off x="-3" y="353870"/>
            <a:ext cx="6428937"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8" name="Title 1"/>
          <p:cNvSpPr txBox="1">
            <a:spLocks/>
          </p:cNvSpPr>
          <p:nvPr/>
        </p:nvSpPr>
        <p:spPr>
          <a:xfrm>
            <a:off x="628650" y="374651"/>
            <a:ext cx="5574723" cy="71552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dirty="0">
                <a:solidFill>
                  <a:schemeClr val="bg1"/>
                </a:solidFill>
                <a:latin typeface="Arial" panose="020B0604020202020204" pitchFamily="34" charset="0"/>
                <a:cs typeface="Arial" panose="020B0604020202020204" pitchFamily="34" charset="0"/>
              </a:rPr>
              <a:t>Review</a:t>
            </a:r>
          </a:p>
        </p:txBody>
      </p:sp>
      <p:sp>
        <p:nvSpPr>
          <p:cNvPr id="7" name="TextBox 6"/>
          <p:cNvSpPr txBox="1"/>
          <p:nvPr/>
        </p:nvSpPr>
        <p:spPr>
          <a:xfrm>
            <a:off x="628649" y="1506828"/>
            <a:ext cx="7703981" cy="2677656"/>
          </a:xfrm>
          <a:prstGeom prst="rect">
            <a:avLst/>
          </a:prstGeom>
          <a:noFill/>
        </p:spPr>
        <p:txBody>
          <a:bodyPr wrap="square" rtlCol="0">
            <a:spAutoFit/>
          </a:bodyPr>
          <a:lstStyle/>
          <a:p>
            <a:r>
              <a:rPr lang="en-GB" sz="2400" dirty="0"/>
              <a:t>Which are the four MAIN types of maintenance strategies used by businesses? </a:t>
            </a:r>
            <a:endParaRPr lang="en-GB" sz="2400" dirty="0" smtClean="0"/>
          </a:p>
          <a:p>
            <a:endParaRPr lang="en-GB" sz="2400" dirty="0" smtClean="0"/>
          </a:p>
          <a:p>
            <a:pPr marL="457200" indent="-457200">
              <a:buFont typeface="+mj-lt"/>
              <a:buAutoNum type="alphaUcPeriod"/>
            </a:pPr>
            <a:r>
              <a:rPr lang="en-GB" sz="2400" dirty="0" smtClean="0"/>
              <a:t>Corrective</a:t>
            </a:r>
            <a:r>
              <a:rPr lang="en-GB" sz="2400" dirty="0"/>
              <a:t>, Preventive, Risk-based, Cost-based. </a:t>
            </a:r>
            <a:endParaRPr lang="en-GB" sz="2400" dirty="0" smtClean="0"/>
          </a:p>
          <a:p>
            <a:pPr marL="457200" indent="-457200">
              <a:buFont typeface="+mj-lt"/>
              <a:buAutoNum type="alphaUcPeriod"/>
            </a:pPr>
            <a:r>
              <a:rPr lang="en-GB" sz="2400" dirty="0" smtClean="0"/>
              <a:t>Preventive</a:t>
            </a:r>
            <a:r>
              <a:rPr lang="en-GB" sz="2400" dirty="0"/>
              <a:t>, Scheduled, Cost-based, Corrective. </a:t>
            </a:r>
            <a:endParaRPr lang="en-GB" sz="2400" dirty="0" smtClean="0"/>
          </a:p>
          <a:p>
            <a:pPr marL="457200" indent="-457200">
              <a:buFont typeface="+mj-lt"/>
              <a:buAutoNum type="alphaUcPeriod"/>
            </a:pPr>
            <a:r>
              <a:rPr lang="en-GB" sz="2400" dirty="0" smtClean="0"/>
              <a:t>Scheduled</a:t>
            </a:r>
            <a:r>
              <a:rPr lang="en-GB" sz="2400" dirty="0"/>
              <a:t>, Cost-based, Risk-based, Condition-based. </a:t>
            </a:r>
            <a:endParaRPr lang="en-GB" sz="2400" dirty="0" smtClean="0"/>
          </a:p>
          <a:p>
            <a:pPr marL="457200" indent="-457200">
              <a:buFont typeface="+mj-lt"/>
              <a:buAutoNum type="alphaUcPeriod"/>
            </a:pPr>
            <a:r>
              <a:rPr lang="en-GB" sz="2400" dirty="0"/>
              <a:t>C</a:t>
            </a:r>
            <a:r>
              <a:rPr lang="en-GB" sz="2400" dirty="0" smtClean="0"/>
              <a:t>orrective</a:t>
            </a:r>
            <a:r>
              <a:rPr lang="en-GB" sz="2400" dirty="0"/>
              <a:t>, Preventive, Risk-based, Condition-based. </a:t>
            </a:r>
            <a:endParaRPr lang="en-US" sz="2400" dirty="0">
              <a:solidFill>
                <a:srgbClr val="FF0000"/>
              </a:solidFill>
            </a:endParaRPr>
          </a:p>
        </p:txBody>
      </p:sp>
    </p:spTree>
    <p:extLst>
      <p:ext uri="{BB962C8B-B14F-4D97-AF65-F5344CB8AC3E}">
        <p14:creationId xmlns:p14="http://schemas.microsoft.com/office/powerpoint/2010/main" val="136112089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nip Single Corner Rectangle 5"/>
          <p:cNvSpPr/>
          <p:nvPr/>
        </p:nvSpPr>
        <p:spPr>
          <a:xfrm flipH="1">
            <a:off x="-3" y="353870"/>
            <a:ext cx="6428937"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8" name="Title 1"/>
          <p:cNvSpPr txBox="1">
            <a:spLocks/>
          </p:cNvSpPr>
          <p:nvPr/>
        </p:nvSpPr>
        <p:spPr>
          <a:xfrm>
            <a:off x="628650" y="374651"/>
            <a:ext cx="5574723" cy="71552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dirty="0">
                <a:solidFill>
                  <a:schemeClr val="bg1"/>
                </a:solidFill>
                <a:latin typeface="Arial" panose="020B0604020202020204" pitchFamily="34" charset="0"/>
                <a:cs typeface="Arial" panose="020B0604020202020204" pitchFamily="34" charset="0"/>
              </a:rPr>
              <a:t>Review</a:t>
            </a:r>
          </a:p>
        </p:txBody>
      </p:sp>
      <p:sp>
        <p:nvSpPr>
          <p:cNvPr id="7" name="TextBox 6"/>
          <p:cNvSpPr txBox="1"/>
          <p:nvPr/>
        </p:nvSpPr>
        <p:spPr>
          <a:xfrm>
            <a:off x="628649" y="1506828"/>
            <a:ext cx="7703981" cy="2677656"/>
          </a:xfrm>
          <a:prstGeom prst="rect">
            <a:avLst/>
          </a:prstGeom>
          <a:noFill/>
        </p:spPr>
        <p:txBody>
          <a:bodyPr wrap="square" rtlCol="0">
            <a:spAutoFit/>
          </a:bodyPr>
          <a:lstStyle/>
          <a:p>
            <a:r>
              <a:rPr lang="en-GB" sz="2400" dirty="0"/>
              <a:t>Which are the four MAIN types of maintenance strategies used by businesses? </a:t>
            </a:r>
            <a:endParaRPr lang="en-GB" sz="2400" dirty="0" smtClean="0"/>
          </a:p>
          <a:p>
            <a:endParaRPr lang="en-GB" sz="2400" dirty="0" smtClean="0"/>
          </a:p>
          <a:p>
            <a:pPr marL="457200" indent="-457200">
              <a:buFont typeface="+mj-lt"/>
              <a:buAutoNum type="alphaUcPeriod"/>
            </a:pPr>
            <a:r>
              <a:rPr lang="en-GB" sz="2400" dirty="0" smtClean="0"/>
              <a:t>Corrective</a:t>
            </a:r>
            <a:r>
              <a:rPr lang="en-GB" sz="2400" dirty="0"/>
              <a:t>, Preventive, Risk-based, Cost-based. </a:t>
            </a:r>
            <a:endParaRPr lang="en-GB" sz="2400" dirty="0" smtClean="0"/>
          </a:p>
          <a:p>
            <a:pPr marL="457200" indent="-457200">
              <a:buFont typeface="+mj-lt"/>
              <a:buAutoNum type="alphaUcPeriod"/>
            </a:pPr>
            <a:r>
              <a:rPr lang="en-GB" sz="2400" dirty="0" smtClean="0"/>
              <a:t>Preventive</a:t>
            </a:r>
            <a:r>
              <a:rPr lang="en-GB" sz="2400" dirty="0"/>
              <a:t>, Scheduled, Cost-based, Corrective. </a:t>
            </a:r>
            <a:endParaRPr lang="en-GB" sz="2400" dirty="0" smtClean="0"/>
          </a:p>
          <a:p>
            <a:pPr marL="457200" indent="-457200">
              <a:buFont typeface="+mj-lt"/>
              <a:buAutoNum type="alphaUcPeriod"/>
            </a:pPr>
            <a:r>
              <a:rPr lang="en-GB" sz="2400" dirty="0" smtClean="0"/>
              <a:t>Scheduled</a:t>
            </a:r>
            <a:r>
              <a:rPr lang="en-GB" sz="2400" dirty="0"/>
              <a:t>, Cost-based, Risk-based, Condition-based. </a:t>
            </a:r>
            <a:endParaRPr lang="en-GB" sz="2400" dirty="0" smtClean="0"/>
          </a:p>
          <a:p>
            <a:pPr marL="457200" indent="-457200">
              <a:buFont typeface="+mj-lt"/>
              <a:buAutoNum type="alphaUcPeriod"/>
            </a:pPr>
            <a:r>
              <a:rPr lang="en-GB" sz="2400" dirty="0">
                <a:solidFill>
                  <a:srgbClr val="FF0000"/>
                </a:solidFill>
              </a:rPr>
              <a:t>C</a:t>
            </a:r>
            <a:r>
              <a:rPr lang="en-GB" sz="2400" dirty="0" smtClean="0">
                <a:solidFill>
                  <a:srgbClr val="FF0000"/>
                </a:solidFill>
              </a:rPr>
              <a:t>orrective</a:t>
            </a:r>
            <a:r>
              <a:rPr lang="en-GB" sz="2400" dirty="0">
                <a:solidFill>
                  <a:srgbClr val="FF0000"/>
                </a:solidFill>
              </a:rPr>
              <a:t>, Preventive, Risk-based, Condition-based. </a:t>
            </a:r>
            <a:endParaRPr lang="en-US" sz="2400" dirty="0">
              <a:solidFill>
                <a:srgbClr val="FF0000"/>
              </a:solidFill>
            </a:endParaRPr>
          </a:p>
        </p:txBody>
      </p:sp>
    </p:spTree>
    <p:extLst>
      <p:ext uri="{BB962C8B-B14F-4D97-AF65-F5344CB8AC3E}">
        <p14:creationId xmlns:p14="http://schemas.microsoft.com/office/powerpoint/2010/main" val="13637822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181099" y="1238588"/>
            <a:ext cx="5364678" cy="2385268"/>
          </a:xfrm>
          <a:prstGeom prst="rect">
            <a:avLst/>
          </a:prstGeom>
          <a:noFill/>
        </p:spPr>
        <p:txBody>
          <a:bodyPr wrap="square" rtlCol="0">
            <a:spAutoFit/>
          </a:bodyPr>
          <a:lstStyle/>
          <a:p>
            <a:pPr>
              <a:spcAft>
                <a:spcPts val="600"/>
              </a:spcAft>
            </a:pPr>
            <a:r>
              <a:rPr lang="en-GB" sz="2400" dirty="0"/>
              <a:t>Imagine you live with your partner and two young children.  They are young enough to be left alone at home for a short while, but not old enough to always think properly for themselves.</a:t>
            </a:r>
          </a:p>
          <a:p>
            <a:pPr marL="342900" indent="-342900">
              <a:buFont typeface="Arial" panose="020B0604020202020204" pitchFamily="34" charset="0"/>
              <a:buChar char="•"/>
            </a:pPr>
            <a:endParaRPr lang="en-GB" sz="2400" b="1" dirty="0"/>
          </a:p>
        </p:txBody>
      </p:sp>
      <p:pic>
        <p:nvPicPr>
          <p:cNvPr id="4" name="Picture 2" descr="Image result for tropical fish tank"/>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26709"/>
          <a:stretch/>
        </p:blipFill>
        <p:spPr bwMode="auto">
          <a:xfrm>
            <a:off x="5545777" y="1206284"/>
            <a:ext cx="3420094" cy="167107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81099" y="3408218"/>
            <a:ext cx="7704117" cy="2308324"/>
          </a:xfrm>
          <a:prstGeom prst="rect">
            <a:avLst/>
          </a:prstGeom>
          <a:noFill/>
        </p:spPr>
        <p:txBody>
          <a:bodyPr wrap="square" rtlCol="0">
            <a:spAutoFit/>
          </a:bodyPr>
          <a:lstStyle/>
          <a:p>
            <a:r>
              <a:rPr lang="en-GB" sz="2400" dirty="0"/>
              <a:t>You go out for the afternoon and are a two-hours drive away from home.  During this time there is a problem – there is a water leak and it affects your prize tropical fish.</a:t>
            </a:r>
          </a:p>
          <a:p>
            <a:endParaRPr lang="en-GB" sz="2400" dirty="0"/>
          </a:p>
          <a:p>
            <a:r>
              <a:rPr lang="en-GB" sz="2400" dirty="0"/>
              <a:t>The kids call you, and you tell them to shut off the water supply and call the plumber.</a:t>
            </a:r>
          </a:p>
        </p:txBody>
      </p:sp>
      <p:sp>
        <p:nvSpPr>
          <p:cNvPr id="6" name="Snip Single Corner Rectangle 5">
            <a:extLst>
              <a:ext uri="{FF2B5EF4-FFF2-40B4-BE49-F238E27FC236}">
                <a16:creationId xmlns:a16="http://schemas.microsoft.com/office/drawing/2014/main" id="{E87BA99C-C707-46B8-B9A7-BAA60AB4B0C4}"/>
              </a:ext>
            </a:extLst>
          </p:cNvPr>
          <p:cNvSpPr/>
          <p:nvPr/>
        </p:nvSpPr>
        <p:spPr>
          <a:xfrm flipH="1">
            <a:off x="-2" y="279950"/>
            <a:ext cx="6352033"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3600" dirty="0"/>
              <a:t>  Business Continuity - Overview</a:t>
            </a:r>
          </a:p>
        </p:txBody>
      </p:sp>
    </p:spTree>
    <p:extLst>
      <p:ext uri="{BB962C8B-B14F-4D97-AF65-F5344CB8AC3E}">
        <p14:creationId xmlns:p14="http://schemas.microsoft.com/office/powerpoint/2010/main" val="31080002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181099" y="1238588"/>
            <a:ext cx="7395358" cy="4478149"/>
          </a:xfrm>
          <a:prstGeom prst="rect">
            <a:avLst/>
          </a:prstGeom>
          <a:noFill/>
        </p:spPr>
        <p:txBody>
          <a:bodyPr wrap="square" rtlCol="0">
            <a:spAutoFit/>
          </a:bodyPr>
          <a:lstStyle/>
          <a:p>
            <a:pPr>
              <a:spcAft>
                <a:spcPts val="600"/>
              </a:spcAft>
            </a:pPr>
            <a:r>
              <a:rPr lang="en-GB" sz="2400" dirty="0"/>
              <a:t>Where is the supply shut off valve?</a:t>
            </a:r>
          </a:p>
          <a:p>
            <a:pPr>
              <a:spcAft>
                <a:spcPts val="600"/>
              </a:spcAft>
            </a:pPr>
            <a:endParaRPr lang="en-GB" sz="2400" dirty="0"/>
          </a:p>
          <a:p>
            <a:pPr>
              <a:spcAft>
                <a:spcPts val="600"/>
              </a:spcAft>
            </a:pPr>
            <a:r>
              <a:rPr lang="en-GB" sz="2400" dirty="0"/>
              <a:t>What does it look like?</a:t>
            </a:r>
          </a:p>
          <a:p>
            <a:pPr>
              <a:spcAft>
                <a:spcPts val="600"/>
              </a:spcAft>
            </a:pPr>
            <a:endParaRPr lang="en-GB" sz="2400" dirty="0"/>
          </a:p>
          <a:p>
            <a:pPr>
              <a:spcAft>
                <a:spcPts val="600"/>
              </a:spcAft>
            </a:pPr>
            <a:r>
              <a:rPr lang="en-GB" sz="2400" dirty="0"/>
              <a:t>Which way do they turn it?  Left or right?</a:t>
            </a:r>
          </a:p>
          <a:p>
            <a:pPr>
              <a:spcAft>
                <a:spcPts val="600"/>
              </a:spcAft>
            </a:pPr>
            <a:endParaRPr lang="en-GB" sz="2400" dirty="0"/>
          </a:p>
          <a:p>
            <a:pPr>
              <a:spcAft>
                <a:spcPts val="600"/>
              </a:spcAft>
            </a:pPr>
            <a:r>
              <a:rPr lang="en-GB" sz="2400" dirty="0"/>
              <a:t>What is the plumbers number?</a:t>
            </a:r>
          </a:p>
          <a:p>
            <a:pPr>
              <a:spcAft>
                <a:spcPts val="600"/>
              </a:spcAft>
            </a:pPr>
            <a:endParaRPr lang="en-GB" sz="2400" dirty="0"/>
          </a:p>
          <a:p>
            <a:pPr>
              <a:spcAft>
                <a:spcPts val="600"/>
              </a:spcAft>
            </a:pPr>
            <a:r>
              <a:rPr lang="en-GB" sz="2400" dirty="0"/>
              <a:t>How quickly does the plumber need to arrive?</a:t>
            </a:r>
          </a:p>
          <a:p>
            <a:pPr marL="342900" indent="-342900">
              <a:buFont typeface="Arial" panose="020B0604020202020204" pitchFamily="34" charset="0"/>
              <a:buChar char="•"/>
            </a:pPr>
            <a:endParaRPr lang="en-GB" sz="2400" b="1" dirty="0"/>
          </a:p>
        </p:txBody>
      </p:sp>
      <p:pic>
        <p:nvPicPr>
          <p:cNvPr id="4" name="Picture 2" descr="Image result for tropical fish tank"/>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26709"/>
          <a:stretch/>
        </p:blipFill>
        <p:spPr bwMode="auto">
          <a:xfrm>
            <a:off x="5512050" y="1238588"/>
            <a:ext cx="3420094" cy="1671074"/>
          </a:xfrm>
          <a:prstGeom prst="rect">
            <a:avLst/>
          </a:prstGeom>
          <a:noFill/>
          <a:extLst>
            <a:ext uri="{909E8E84-426E-40DD-AFC4-6F175D3DCCD1}">
              <a14:hiddenFill xmlns:a14="http://schemas.microsoft.com/office/drawing/2010/main">
                <a:solidFill>
                  <a:srgbClr val="FFFFFF"/>
                </a:solidFill>
              </a14:hiddenFill>
            </a:ext>
          </a:extLst>
        </p:spPr>
      </p:pic>
      <p:sp>
        <p:nvSpPr>
          <p:cNvPr id="5" name="Snip Single Corner Rectangle 5">
            <a:extLst>
              <a:ext uri="{FF2B5EF4-FFF2-40B4-BE49-F238E27FC236}">
                <a16:creationId xmlns:a16="http://schemas.microsoft.com/office/drawing/2014/main" id="{35D6714B-86B4-4D2F-A74C-319CE2D2159D}"/>
              </a:ext>
            </a:extLst>
          </p:cNvPr>
          <p:cNvSpPr/>
          <p:nvPr/>
        </p:nvSpPr>
        <p:spPr>
          <a:xfrm flipH="1">
            <a:off x="-2" y="279950"/>
            <a:ext cx="6352033"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3600" dirty="0"/>
              <a:t>  Business Continuity - Overview</a:t>
            </a:r>
          </a:p>
        </p:txBody>
      </p:sp>
    </p:spTree>
    <p:extLst>
      <p:ext uri="{BB962C8B-B14F-4D97-AF65-F5344CB8AC3E}">
        <p14:creationId xmlns:p14="http://schemas.microsoft.com/office/powerpoint/2010/main" val="10199331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187075330"/>
              </p:ext>
            </p:extLst>
          </p:nvPr>
        </p:nvGraphicFramePr>
        <p:xfrm>
          <a:off x="170210" y="1171368"/>
          <a:ext cx="8783783" cy="5552440"/>
        </p:xfrm>
        <a:graphic>
          <a:graphicData uri="http://schemas.openxmlformats.org/drawingml/2006/table">
            <a:tbl>
              <a:tblPr firstRow="1" bandRow="1">
                <a:tableStyleId>{5C22544A-7EE6-4342-B048-85BDC9FD1C3A}</a:tableStyleId>
              </a:tblPr>
              <a:tblGrid>
                <a:gridCol w="2205526">
                  <a:extLst>
                    <a:ext uri="{9D8B030D-6E8A-4147-A177-3AD203B41FA5}">
                      <a16:colId xmlns:a16="http://schemas.microsoft.com/office/drawing/2014/main" val="20000"/>
                    </a:ext>
                  </a:extLst>
                </a:gridCol>
                <a:gridCol w="2718778">
                  <a:extLst>
                    <a:ext uri="{9D8B030D-6E8A-4147-A177-3AD203B41FA5}">
                      <a16:colId xmlns:a16="http://schemas.microsoft.com/office/drawing/2014/main" val="20001"/>
                    </a:ext>
                  </a:extLst>
                </a:gridCol>
                <a:gridCol w="3859479">
                  <a:extLst>
                    <a:ext uri="{9D8B030D-6E8A-4147-A177-3AD203B41FA5}">
                      <a16:colId xmlns:a16="http://schemas.microsoft.com/office/drawing/2014/main" val="20002"/>
                    </a:ext>
                  </a:extLst>
                </a:gridCol>
              </a:tblGrid>
              <a:tr h="370840">
                <a:tc>
                  <a:txBody>
                    <a:bodyPr/>
                    <a:lstStyle/>
                    <a:p>
                      <a:r>
                        <a:rPr lang="en-GB" dirty="0"/>
                        <a:t>Steps</a:t>
                      </a:r>
                    </a:p>
                  </a:txBody>
                  <a:tcPr/>
                </a:tc>
                <a:tc>
                  <a:txBody>
                    <a:bodyPr/>
                    <a:lstStyle/>
                    <a:p>
                      <a:r>
                        <a:rPr lang="en-GB" dirty="0"/>
                        <a:t>Methods</a:t>
                      </a:r>
                    </a:p>
                  </a:txBody>
                  <a:tcPr/>
                </a:tc>
                <a:tc>
                  <a:txBody>
                    <a:bodyPr/>
                    <a:lstStyle/>
                    <a:p>
                      <a:r>
                        <a:rPr lang="en-GB" dirty="0"/>
                        <a:t>Comments</a:t>
                      </a:r>
                    </a:p>
                  </a:txBody>
                  <a:tcPr/>
                </a:tc>
                <a:extLst>
                  <a:ext uri="{0D108BD9-81ED-4DB2-BD59-A6C34878D82A}">
                    <a16:rowId xmlns:a16="http://schemas.microsoft.com/office/drawing/2014/main" val="10000"/>
                  </a:ext>
                </a:extLst>
              </a:tr>
              <a:tr h="370840">
                <a:tc>
                  <a:txBody>
                    <a:bodyPr/>
                    <a:lstStyle/>
                    <a:p>
                      <a:r>
                        <a:rPr lang="en-GB" dirty="0"/>
                        <a:t>Switch off the water supply</a:t>
                      </a:r>
                      <a:r>
                        <a:rPr lang="en-GB" baseline="0" dirty="0"/>
                        <a:t> to the house</a:t>
                      </a:r>
                      <a:endParaRPr lang="en-GB" dirty="0"/>
                    </a:p>
                  </a:txBody>
                  <a:tcPr/>
                </a:tc>
                <a:tc>
                  <a:txBody>
                    <a:bodyPr/>
                    <a:lstStyle/>
                    <a:p>
                      <a:r>
                        <a:rPr lang="en-GB" dirty="0"/>
                        <a:t>The tap is in the cellar next to the host water</a:t>
                      </a:r>
                      <a:r>
                        <a:rPr lang="en-GB" baseline="0" dirty="0"/>
                        <a:t> boiler.  It is green and has a meter on it.  It is the only one.</a:t>
                      </a:r>
                      <a:endParaRPr lang="en-GB" dirty="0"/>
                    </a:p>
                  </a:txBody>
                  <a:tcPr/>
                </a:tc>
                <a:tc>
                  <a:txBody>
                    <a:bodyPr/>
                    <a:lstStyle/>
                    <a:p>
                      <a:pPr>
                        <a:spcAft>
                          <a:spcPts val="1200"/>
                        </a:spcAft>
                      </a:pPr>
                      <a:r>
                        <a:rPr lang="en-GB" dirty="0"/>
                        <a:t>Turn it to the right until it wont go any further.</a:t>
                      </a:r>
                      <a:r>
                        <a:rPr lang="en-GB" baseline="0" dirty="0"/>
                        <a:t>  Turn on the tap to check if it has worked.  If not, carry on turning to the right.</a:t>
                      </a:r>
                    </a:p>
                    <a:p>
                      <a:pPr>
                        <a:spcAft>
                          <a:spcPts val="1200"/>
                        </a:spcAft>
                      </a:pPr>
                      <a:endParaRPr lang="en-GB" dirty="0"/>
                    </a:p>
                  </a:txBody>
                  <a:tcPr/>
                </a:tc>
                <a:extLst>
                  <a:ext uri="{0D108BD9-81ED-4DB2-BD59-A6C34878D82A}">
                    <a16:rowId xmlns:a16="http://schemas.microsoft.com/office/drawing/2014/main" val="10001"/>
                  </a:ext>
                </a:extLst>
              </a:tr>
              <a:tr h="370840">
                <a:tc>
                  <a:txBody>
                    <a:bodyPr/>
                    <a:lstStyle/>
                    <a:p>
                      <a:r>
                        <a:rPr lang="en-GB" dirty="0"/>
                        <a:t>Call the plumber</a:t>
                      </a:r>
                    </a:p>
                  </a:txBody>
                  <a:tcPr/>
                </a:tc>
                <a:tc>
                  <a:txBody>
                    <a:bodyPr/>
                    <a:lstStyle/>
                    <a:p>
                      <a:r>
                        <a:rPr lang="en-GB" dirty="0"/>
                        <a:t>0123 456 789</a:t>
                      </a:r>
                    </a:p>
                  </a:txBody>
                  <a:tcPr/>
                </a:tc>
                <a:tc>
                  <a:txBody>
                    <a:bodyPr/>
                    <a:lstStyle/>
                    <a:p>
                      <a:r>
                        <a:rPr lang="en-GB" dirty="0"/>
                        <a:t>Tell him it is urgent because of</a:t>
                      </a:r>
                      <a:r>
                        <a:rPr lang="en-GB" baseline="0" dirty="0"/>
                        <a:t> the fish and I will pay the premium.  If he is not there, call another service (next)</a:t>
                      </a:r>
                    </a:p>
                    <a:p>
                      <a:endParaRPr lang="en-GB" dirty="0"/>
                    </a:p>
                  </a:txBody>
                  <a:tcPr/>
                </a:tc>
                <a:extLst>
                  <a:ext uri="{0D108BD9-81ED-4DB2-BD59-A6C34878D82A}">
                    <a16:rowId xmlns:a16="http://schemas.microsoft.com/office/drawing/2014/main" val="10002"/>
                  </a:ext>
                </a:extLst>
              </a:tr>
              <a:tr h="370840">
                <a:tc>
                  <a:txBody>
                    <a:bodyPr/>
                    <a:lstStyle/>
                    <a:p>
                      <a:r>
                        <a:rPr lang="en-GB" dirty="0"/>
                        <a:t>Call the emergency plumbing service</a:t>
                      </a:r>
                    </a:p>
                  </a:txBody>
                  <a:tcPr/>
                </a:tc>
                <a:tc>
                  <a:txBody>
                    <a:bodyPr/>
                    <a:lstStyle/>
                    <a:p>
                      <a:r>
                        <a:rPr lang="en-GB" dirty="0"/>
                        <a:t>0987 654 321</a:t>
                      </a:r>
                    </a:p>
                  </a:txBody>
                  <a:tcPr/>
                </a:tc>
                <a:tc>
                  <a:txBody>
                    <a:bodyPr/>
                    <a:lstStyle/>
                    <a:p>
                      <a:r>
                        <a:rPr lang="en-GB" dirty="0"/>
                        <a:t>Tell them it is urgent and you need it done in one hour</a:t>
                      </a:r>
                    </a:p>
                    <a:p>
                      <a:endParaRPr lang="en-GB" dirty="0"/>
                    </a:p>
                  </a:txBody>
                  <a:tcPr/>
                </a:tc>
                <a:extLst>
                  <a:ext uri="{0D108BD9-81ED-4DB2-BD59-A6C34878D82A}">
                    <a16:rowId xmlns:a16="http://schemas.microsoft.com/office/drawing/2014/main" val="10003"/>
                  </a:ext>
                </a:extLst>
              </a:tr>
              <a:tr h="370840">
                <a:tc>
                  <a:txBody>
                    <a:bodyPr/>
                    <a:lstStyle/>
                    <a:p>
                      <a:r>
                        <a:rPr lang="en-GB" dirty="0"/>
                        <a:t>Prepare to save the fish</a:t>
                      </a:r>
                    </a:p>
                  </a:txBody>
                  <a:tcPr/>
                </a:tc>
                <a:tc>
                  <a:txBody>
                    <a:bodyPr/>
                    <a:lstStyle/>
                    <a:p>
                      <a:r>
                        <a:rPr lang="en-GB" dirty="0"/>
                        <a:t>Get buckets from the garage (on the shelf)</a:t>
                      </a:r>
                    </a:p>
                  </a:txBody>
                  <a:tcPr/>
                </a:tc>
                <a:tc>
                  <a:txBody>
                    <a:bodyPr/>
                    <a:lstStyle/>
                    <a:p>
                      <a:r>
                        <a:rPr lang="en-GB" dirty="0"/>
                        <a:t>Just get ready.  If the plumber comes within an hour, do nothing.</a:t>
                      </a:r>
                      <a:r>
                        <a:rPr lang="en-GB" baseline="0" dirty="0"/>
                        <a:t>  If not, call me and then put the fish in the buckets etc.</a:t>
                      </a:r>
                    </a:p>
                    <a:p>
                      <a:endParaRPr lang="en-GB" dirty="0"/>
                    </a:p>
                  </a:txBody>
                  <a:tcPr/>
                </a:tc>
                <a:extLst>
                  <a:ext uri="{0D108BD9-81ED-4DB2-BD59-A6C34878D82A}">
                    <a16:rowId xmlns:a16="http://schemas.microsoft.com/office/drawing/2014/main" val="10004"/>
                  </a:ext>
                </a:extLst>
              </a:tr>
            </a:tbl>
          </a:graphicData>
        </a:graphic>
      </p:graphicFrame>
      <p:sp>
        <p:nvSpPr>
          <p:cNvPr id="4" name="Snip Single Corner Rectangle 5">
            <a:extLst>
              <a:ext uri="{FF2B5EF4-FFF2-40B4-BE49-F238E27FC236}">
                <a16:creationId xmlns:a16="http://schemas.microsoft.com/office/drawing/2014/main" id="{A34D3CED-E7E5-40AD-94BB-8BC4A59FE614}"/>
              </a:ext>
            </a:extLst>
          </p:cNvPr>
          <p:cNvSpPr/>
          <p:nvPr/>
        </p:nvSpPr>
        <p:spPr>
          <a:xfrm flipH="1">
            <a:off x="-2" y="279950"/>
            <a:ext cx="6352033"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3600" dirty="0"/>
              <a:t>  Business Continuity - Overview</a:t>
            </a:r>
          </a:p>
        </p:txBody>
      </p:sp>
    </p:spTree>
    <p:extLst>
      <p:ext uri="{BB962C8B-B14F-4D97-AF65-F5344CB8AC3E}">
        <p14:creationId xmlns:p14="http://schemas.microsoft.com/office/powerpoint/2010/main" val="16443020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5" name="Snip Single Corner Rectangle 5"/>
          <p:cNvSpPr/>
          <p:nvPr/>
        </p:nvSpPr>
        <p:spPr>
          <a:xfrm flipH="1">
            <a:off x="-4" y="279950"/>
            <a:ext cx="6473956"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3600" dirty="0"/>
              <a:t>  Business Continuity - Concepts</a:t>
            </a:r>
          </a:p>
        </p:txBody>
      </p:sp>
      <p:pic>
        <p:nvPicPr>
          <p:cNvPr id="2050" name="Picture 2" descr="Image result for server psu redundanc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56250" y="2276579"/>
            <a:ext cx="5484299" cy="366004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81501" y="1282700"/>
            <a:ext cx="7833799" cy="830997"/>
          </a:xfrm>
          <a:prstGeom prst="rect">
            <a:avLst/>
          </a:prstGeom>
          <a:noFill/>
        </p:spPr>
        <p:txBody>
          <a:bodyPr wrap="square" rtlCol="0">
            <a:spAutoFit/>
          </a:bodyPr>
          <a:lstStyle/>
          <a:p>
            <a:r>
              <a:rPr lang="en-GB" sz="2400" b="1" dirty="0"/>
              <a:t>Redundancy</a:t>
            </a:r>
            <a:r>
              <a:rPr lang="en-GB" sz="2400" dirty="0"/>
              <a:t> is one way to provide resilience.  Can you think of any other examples of redundancy?</a:t>
            </a:r>
            <a:endParaRPr lang="en-US" sz="2400" dirty="0"/>
          </a:p>
        </p:txBody>
      </p:sp>
    </p:spTree>
    <p:extLst>
      <p:ext uri="{BB962C8B-B14F-4D97-AF65-F5344CB8AC3E}">
        <p14:creationId xmlns:p14="http://schemas.microsoft.com/office/powerpoint/2010/main" val="109588595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11559</TotalTime>
  <Words>3444</Words>
  <Application>Microsoft Office PowerPoint</Application>
  <PresentationFormat>On-screen Show (4:3)</PresentationFormat>
  <Paragraphs>403</Paragraphs>
  <Slides>51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51</vt:i4>
      </vt:variant>
    </vt:vector>
  </HeadingPairs>
  <TitlesOfParts>
    <vt:vector size="55" baseType="lpstr">
      <vt:lpstr>Arial</vt:lpstr>
      <vt:lpstr>Calibri</vt:lpstr>
      <vt:lpstr>Calibri Light</vt:lpstr>
      <vt:lpstr>Office Theme</vt:lpstr>
      <vt:lpstr>Business Continuity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Tom Coakes</dc:creator>
  <cp:lastModifiedBy>Matt Brown</cp:lastModifiedBy>
  <cp:revision>210</cp:revision>
  <dcterms:created xsi:type="dcterms:W3CDTF">2014-09-25T09:01:48Z</dcterms:created>
  <dcterms:modified xsi:type="dcterms:W3CDTF">2017-07-11T14:49:01Z</dcterms:modified>
</cp:coreProperties>
</file>