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2" r:id="rId3"/>
    <p:sldId id="264" r:id="rId4"/>
    <p:sldId id="258" r:id="rId5"/>
    <p:sldId id="266" r:id="rId6"/>
    <p:sldId id="269" r:id="rId7"/>
    <p:sldId id="259" r:id="rId8"/>
    <p:sldId id="263" r:id="rId9"/>
    <p:sldId id="261" r:id="rId10"/>
    <p:sldId id="265" r:id="rId11"/>
    <p:sldId id="274" r:id="rId12"/>
    <p:sldId id="275" r:id="rId13"/>
    <p:sldId id="276" r:id="rId14"/>
    <p:sldId id="262" r:id="rId15"/>
    <p:sldId id="273" r:id="rId16"/>
    <p:sldId id="260" r:id="rId17"/>
    <p:sldId id="267" r:id="rId18"/>
    <p:sldId id="268" r:id="rId19"/>
    <p:sldId id="270" r:id="rId20"/>
    <p:sldId id="27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89" d="100"/>
          <a:sy n="89" d="100"/>
        </p:scale>
        <p:origin x="1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3510457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416524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707169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02370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95C893B-3D64-46BF-A0CD-F676969ECF7A}" type="datetimeFigureOut">
              <a:rPr lang="en-US" smtClean="0"/>
              <a:t>7/11/2017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317085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72968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5C893B-3D64-46BF-A0CD-F676969ECF7A}" type="datetimeFigureOut">
              <a:rPr lang="en-US" smtClean="0"/>
              <a:t>7/11/2017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2317309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95C893B-3D64-46BF-A0CD-F676969ECF7A}" type="datetimeFigureOut">
              <a:rPr lang="en-US" smtClean="0"/>
              <a:t>7/11/2017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2526155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93B-3D64-46BF-A0CD-F676969ECF7A}" type="datetimeFigureOut">
              <a:rPr lang="en-US" smtClean="0"/>
              <a:t>7/11/2017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547865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2405901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5C893B-3D64-46BF-A0CD-F676969ECF7A}" type="datetimeFigureOut">
              <a:rPr lang="en-US" smtClean="0"/>
              <a:t>7/11/2017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E0031-C776-4B7C-8C38-CD3121921AE0}" type="slidenum">
              <a:rPr lang="en-US" smtClean="0"/>
              <a:t>‹#›</a:t>
            </a:fld>
            <a:endParaRPr lang="en-US"/>
          </a:p>
        </p:txBody>
      </p:sp>
    </p:spTree>
    <p:extLst>
      <p:ext uri="{BB962C8B-B14F-4D97-AF65-F5344CB8AC3E}">
        <p14:creationId xmlns:p14="http://schemas.microsoft.com/office/powerpoint/2010/main" val="1160881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93B-3D64-46BF-A0CD-F676969ECF7A}" type="datetimeFigureOut">
              <a:rPr lang="en-US" smtClean="0"/>
              <a:t>7/11/2017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CE0031-C776-4B7C-8C38-CD3121921AE0}" type="slidenum">
              <a:rPr lang="en-US" smtClean="0"/>
              <a:t>‹#›</a:t>
            </a:fld>
            <a:endParaRPr lang="en-US"/>
          </a:p>
        </p:txBody>
      </p:sp>
    </p:spTree>
    <p:extLst>
      <p:ext uri="{BB962C8B-B14F-4D97-AF65-F5344CB8AC3E}">
        <p14:creationId xmlns:p14="http://schemas.microsoft.com/office/powerpoint/2010/main" val="35211984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envirocare.org/coshh-risk-assessment"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hse.gov.uk/coshh/industry/cleaning.htm" TargetMode="External"/><Relationship Id="rId2" Type="http://schemas.openxmlformats.org/officeDocument/2006/relationships/hyperlink" Target="http://www.hse.gov.uk/coshh/industry/printing.htm" TargetMode="External"/><Relationship Id="rId1" Type="http://schemas.openxmlformats.org/officeDocument/2006/relationships/slideLayout" Target="../slideLayouts/slideLayout2.xml"/><Relationship Id="rId5" Type="http://schemas.openxmlformats.org/officeDocument/2006/relationships/hyperlink" Target="http://www.hse.gov.uk/pubns/indg136.pdf" TargetMode="External"/><Relationship Id="rId4" Type="http://schemas.openxmlformats.org/officeDocument/2006/relationships/hyperlink" Target="http://www.hse.gov.uk/coshh/casestudies/index.ht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timbercon.com/rohs-compliance/RoHS-Compliance-Guide.pdf"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envirocare.org/coshh-risk-assessment" TargetMode="External"/><Relationship Id="rId3" Type="http://schemas.openxmlformats.org/officeDocument/2006/relationships/hyperlink" Target="http://www.rohsguide.com/rohs-faq.htm" TargetMode="External"/><Relationship Id="rId7" Type="http://schemas.openxmlformats.org/officeDocument/2006/relationships/hyperlink" Target="http://envirocare.org/coshh-assessments-control-exposure" TargetMode="External"/><Relationship Id="rId2" Type="http://schemas.openxmlformats.org/officeDocument/2006/relationships/hyperlink" Target="https://www.complydirect.com/media/1603/weee-knowledge-bank-2015-200315-3.pdf" TargetMode="External"/><Relationship Id="rId1" Type="http://schemas.openxmlformats.org/officeDocument/2006/relationships/slideLayout" Target="../slideLayouts/slideLayout2.xml"/><Relationship Id="rId6" Type="http://schemas.openxmlformats.org/officeDocument/2006/relationships/hyperlink" Target="http://www.hse.gov.uk/coshh/casestudies/index.htm" TargetMode="External"/><Relationship Id="rId5" Type="http://schemas.openxmlformats.org/officeDocument/2006/relationships/hyperlink" Target="http://www.hse.gov.uk/coshh/basics.htm" TargetMode="External"/><Relationship Id="rId4" Type="http://schemas.openxmlformats.org/officeDocument/2006/relationships/hyperlink" Target="http://www.timbercon.com/rohs-compliance/RoHS-Compliance-Guide.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complydirect.com/media/1603/weee-knowledge-bank-2015-200315-3.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512F03-99A0-44BC-AA46-A9EC19614549}"/>
              </a:ext>
            </a:extLst>
          </p:cNvPr>
          <p:cNvSpPr>
            <a:spLocks noGrp="1"/>
          </p:cNvSpPr>
          <p:nvPr>
            <p:ph idx="1"/>
          </p:nvPr>
        </p:nvSpPr>
        <p:spPr>
          <a:xfrm>
            <a:off x="429409" y="1137136"/>
            <a:ext cx="10515600" cy="4351338"/>
          </a:xfrm>
        </p:spPr>
        <p:txBody>
          <a:bodyPr/>
          <a:lstStyle/>
          <a:p>
            <a:pPr marL="0" indent="0" fontAlgn="base">
              <a:buNone/>
            </a:pPr>
            <a:r>
              <a:rPr lang="en-GB" dirty="0"/>
              <a:t>WEEE - The Waste Electrical and Electronic Equipment </a:t>
            </a:r>
            <a:r>
              <a:rPr lang="en-GB" dirty="0" smtClean="0"/>
              <a:t>Regulations</a:t>
            </a:r>
          </a:p>
          <a:p>
            <a:pPr marL="0" indent="0" fontAlgn="base">
              <a:buNone/>
            </a:pPr>
            <a:r>
              <a:rPr lang="en-GB" dirty="0" smtClean="0"/>
              <a:t>COSHH – Care of Substances Hazardous to Health</a:t>
            </a:r>
          </a:p>
          <a:p>
            <a:pPr marL="0" indent="0" fontAlgn="base">
              <a:buNone/>
            </a:pPr>
            <a:r>
              <a:rPr lang="en-GB" dirty="0" smtClean="0"/>
              <a:t>RoHS – Restriction of Hazardous Substances</a:t>
            </a:r>
            <a:endParaRPr lang="en-US" dirty="0"/>
          </a:p>
        </p:txBody>
      </p:sp>
      <p:sp>
        <p:nvSpPr>
          <p:cNvPr id="5" name="Snip Single Corner Rectangle 5"/>
          <p:cNvSpPr/>
          <p:nvPr/>
        </p:nvSpPr>
        <p:spPr>
          <a:xfrm flipH="1">
            <a:off x="-1" y="-18626"/>
            <a:ext cx="605655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0A8E397-5F93-48E8-BA0F-AA603405854F}"/>
              </a:ext>
            </a:extLst>
          </p:cNvPr>
          <p:cNvSpPr>
            <a:spLocks noGrp="1"/>
          </p:cNvSpPr>
          <p:nvPr>
            <p:ph type="title"/>
          </p:nvPr>
        </p:nvSpPr>
        <p:spPr>
          <a:xfrm>
            <a:off x="128196" y="17433"/>
            <a:ext cx="10515600" cy="679469"/>
          </a:xfrm>
        </p:spPr>
        <p:txBody>
          <a:bodyPr>
            <a:normAutofit fontScale="90000"/>
          </a:bodyPr>
          <a:lstStyle/>
          <a:p>
            <a:r>
              <a:rPr lang="en-GB" dirty="0" smtClean="0">
                <a:solidFill>
                  <a:schemeClr val="bg1"/>
                </a:solidFill>
              </a:rPr>
              <a:t>WEEE, COSHH and RoHS</a:t>
            </a:r>
            <a:endParaRPr lang="en-US" dirty="0">
              <a:solidFill>
                <a:schemeClr val="bg1"/>
              </a:solidFill>
            </a:endParaRPr>
          </a:p>
        </p:txBody>
      </p:sp>
      <p:sp>
        <p:nvSpPr>
          <p:cNvPr id="6" name="TextBox 5"/>
          <p:cNvSpPr txBox="1"/>
          <p:nvPr/>
        </p:nvSpPr>
        <p:spPr>
          <a:xfrm>
            <a:off x="537882" y="3302598"/>
            <a:ext cx="7906871" cy="1569660"/>
          </a:xfrm>
          <a:prstGeom prst="rect">
            <a:avLst/>
          </a:prstGeom>
          <a:noFill/>
        </p:spPr>
        <p:txBody>
          <a:bodyPr wrap="square" rtlCol="0">
            <a:spAutoFit/>
          </a:bodyPr>
          <a:lstStyle/>
          <a:p>
            <a:r>
              <a:rPr lang="en-GB" sz="3200" b="1" dirty="0" smtClean="0"/>
              <a:t>From the names of these above, can you identify how they are related, or how they are different?</a:t>
            </a:r>
            <a:endParaRPr lang="en-GB" sz="3200" b="1" dirty="0"/>
          </a:p>
        </p:txBody>
      </p:sp>
    </p:spTree>
    <p:extLst>
      <p:ext uri="{BB962C8B-B14F-4D97-AF65-F5344CB8AC3E}">
        <p14:creationId xmlns:p14="http://schemas.microsoft.com/office/powerpoint/2010/main" val="17297232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SHH Assessments | COSHH Hierarchy of Contr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0122" y="662185"/>
            <a:ext cx="7645402" cy="55246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1405" y="1489934"/>
            <a:ext cx="3063240" cy="1815882"/>
          </a:xfrm>
          <a:prstGeom prst="rect">
            <a:avLst/>
          </a:prstGeom>
          <a:noFill/>
        </p:spPr>
        <p:txBody>
          <a:bodyPr wrap="square" rtlCol="0">
            <a:spAutoFit/>
          </a:bodyPr>
          <a:lstStyle/>
          <a:p>
            <a:r>
              <a:rPr lang="en-GB" sz="2800" dirty="0" smtClean="0"/>
              <a:t>The </a:t>
            </a:r>
            <a:r>
              <a:rPr lang="en-GB" sz="2800" dirty="0" smtClean="0">
                <a:hlinkClick r:id="rId3"/>
              </a:rPr>
              <a:t>Envirocare website </a:t>
            </a:r>
            <a:r>
              <a:rPr lang="en-GB" sz="2800" dirty="0" smtClean="0"/>
              <a:t>has an excellent guide to COSHH</a:t>
            </a:r>
            <a:endParaRPr lang="en-GB" sz="2800" dirty="0"/>
          </a:p>
        </p:txBody>
      </p:sp>
      <p:sp>
        <p:nvSpPr>
          <p:cNvPr id="6"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Tree>
    <p:extLst>
      <p:ext uri="{BB962C8B-B14F-4D97-AF65-F5344CB8AC3E}">
        <p14:creationId xmlns:p14="http://schemas.microsoft.com/office/powerpoint/2010/main" val="1313794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1405" y="1489934"/>
            <a:ext cx="5401602" cy="3970318"/>
          </a:xfrm>
          <a:prstGeom prst="rect">
            <a:avLst/>
          </a:prstGeom>
          <a:noFill/>
        </p:spPr>
        <p:txBody>
          <a:bodyPr wrap="square" rtlCol="0">
            <a:spAutoFit/>
          </a:bodyPr>
          <a:lstStyle/>
          <a:p>
            <a:r>
              <a:rPr lang="en-GB" sz="2800" dirty="0" smtClean="0"/>
              <a:t>By law, any substance hazardous to health should be supplied with a </a:t>
            </a:r>
            <a:r>
              <a:rPr lang="en-GB" sz="2800" b="1" dirty="0" smtClean="0"/>
              <a:t>Material Safety Data Sheet </a:t>
            </a:r>
            <a:r>
              <a:rPr lang="en-GB" sz="2800" dirty="0" smtClean="0"/>
              <a:t>(MSDS)</a:t>
            </a:r>
          </a:p>
          <a:p>
            <a:endParaRPr lang="en-GB" sz="2800" dirty="0"/>
          </a:p>
          <a:p>
            <a:r>
              <a:rPr lang="en-GB" sz="2800" dirty="0" smtClean="0"/>
              <a:t>This details any </a:t>
            </a:r>
            <a:r>
              <a:rPr lang="en-GB" sz="2800" b="1" dirty="0" smtClean="0"/>
              <a:t>precautions that should be taken </a:t>
            </a:r>
            <a:r>
              <a:rPr lang="en-GB" sz="2800" dirty="0" smtClean="0"/>
              <a:t>when handling the substance, </a:t>
            </a:r>
            <a:r>
              <a:rPr lang="en-GB" sz="2800" b="1" dirty="0" smtClean="0"/>
              <a:t>safe storage requirements</a:t>
            </a:r>
            <a:r>
              <a:rPr lang="en-GB" sz="2800" dirty="0" smtClean="0"/>
              <a:t>, and </a:t>
            </a:r>
            <a:r>
              <a:rPr lang="en-GB" sz="2800" b="1" dirty="0" smtClean="0"/>
              <a:t>potential health impacts</a:t>
            </a:r>
            <a:r>
              <a:rPr lang="en-GB" sz="2800" dirty="0" smtClean="0"/>
              <a:t>.</a:t>
            </a:r>
            <a:endParaRPr lang="en-GB" sz="2800" dirty="0"/>
          </a:p>
        </p:txBody>
      </p:sp>
      <p:sp>
        <p:nvSpPr>
          <p:cNvPr id="6"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pic>
        <p:nvPicPr>
          <p:cNvPr id="3" name="Picture 2" descr="http://2.bp.blogspot.com/-EwAfVrMarUw/U9SjsFEPTMI/AAAAAAAAAAk/AFKqB6zfcSA/s160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3801" y="696902"/>
            <a:ext cx="4775415" cy="618176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965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1405" y="1489934"/>
            <a:ext cx="5401602" cy="3108543"/>
          </a:xfrm>
          <a:prstGeom prst="rect">
            <a:avLst/>
          </a:prstGeom>
          <a:noFill/>
        </p:spPr>
        <p:txBody>
          <a:bodyPr wrap="square" rtlCol="0">
            <a:spAutoFit/>
          </a:bodyPr>
          <a:lstStyle/>
          <a:p>
            <a:r>
              <a:rPr lang="en-GB" sz="2800" dirty="0" smtClean="0"/>
              <a:t>An employer must provide employees with Personal Protective Equipment (PPE) when working with certain substances.</a:t>
            </a:r>
          </a:p>
          <a:p>
            <a:endParaRPr lang="en-GB" sz="2800" dirty="0"/>
          </a:p>
          <a:p>
            <a:r>
              <a:rPr lang="en-GB" sz="2800" dirty="0" smtClean="0"/>
              <a:t>Can you identify any examples of PPE?</a:t>
            </a:r>
            <a:endParaRPr lang="en-GB" sz="2800" dirty="0"/>
          </a:p>
        </p:txBody>
      </p:sp>
      <p:sp>
        <p:nvSpPr>
          <p:cNvPr id="6"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Tree>
    <p:extLst>
      <p:ext uri="{BB962C8B-B14F-4D97-AF65-F5344CB8AC3E}">
        <p14:creationId xmlns:p14="http://schemas.microsoft.com/office/powerpoint/2010/main" val="1226514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1405" y="1489934"/>
            <a:ext cx="5401602" cy="3108543"/>
          </a:xfrm>
          <a:prstGeom prst="rect">
            <a:avLst/>
          </a:prstGeom>
          <a:noFill/>
        </p:spPr>
        <p:txBody>
          <a:bodyPr wrap="square" rtlCol="0">
            <a:spAutoFit/>
          </a:bodyPr>
          <a:lstStyle/>
          <a:p>
            <a:r>
              <a:rPr lang="en-GB" sz="2800" dirty="0" smtClean="0"/>
              <a:t>An employer must provide employees with Personal Protective Equipment (PPE) when working with certain substances.</a:t>
            </a:r>
          </a:p>
          <a:p>
            <a:endParaRPr lang="en-GB" sz="2800" dirty="0"/>
          </a:p>
          <a:p>
            <a:r>
              <a:rPr lang="en-GB" sz="2800" dirty="0" smtClean="0"/>
              <a:t>Can you identify any examples of PPE?</a:t>
            </a:r>
            <a:endParaRPr lang="en-GB" sz="2800" dirty="0"/>
          </a:p>
        </p:txBody>
      </p:sp>
      <p:sp>
        <p:nvSpPr>
          <p:cNvPr id="6"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
        <p:nvSpPr>
          <p:cNvPr id="2" name="Rectangle 1"/>
          <p:cNvSpPr/>
          <p:nvPr/>
        </p:nvSpPr>
        <p:spPr>
          <a:xfrm>
            <a:off x="565633" y="5922988"/>
            <a:ext cx="4520084" cy="369332"/>
          </a:xfrm>
          <a:prstGeom prst="rect">
            <a:avLst/>
          </a:prstGeom>
        </p:spPr>
        <p:txBody>
          <a:bodyPr wrap="none">
            <a:spAutoFit/>
          </a:bodyPr>
          <a:lstStyle/>
          <a:p>
            <a:r>
              <a:rPr lang="en-GB" dirty="0"/>
              <a:t>http://www.hse.gov.uk/coshh/basics/ppe.htm</a:t>
            </a:r>
          </a:p>
        </p:txBody>
      </p:sp>
      <p:pic>
        <p:nvPicPr>
          <p:cNvPr id="1030" name="Picture 6" descr="http://www.shponline.co.uk/wp-content/uploads/2015/08/PPE-Must-Be-Worn-sig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4167" y="339138"/>
            <a:ext cx="2566110" cy="192940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p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0822" y="731619"/>
            <a:ext cx="2991160" cy="175263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pp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0381" y="2905806"/>
            <a:ext cx="6487572" cy="3386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85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2332" y="1244301"/>
            <a:ext cx="10850880" cy="1384995"/>
          </a:xfrm>
          <a:prstGeom prst="rect">
            <a:avLst/>
          </a:prstGeom>
          <a:noFill/>
        </p:spPr>
        <p:txBody>
          <a:bodyPr wrap="square" rtlCol="0">
            <a:spAutoFit/>
          </a:bodyPr>
          <a:lstStyle/>
          <a:p>
            <a:r>
              <a:rPr lang="en-GB" sz="2800" b="1" dirty="0" smtClean="0"/>
              <a:t>Can you think of any COSHH issues specifically related to working in IT?</a:t>
            </a:r>
          </a:p>
          <a:p>
            <a:endParaRPr lang="en-GB" sz="2800" dirty="0" smtClean="0"/>
          </a:p>
          <a:p>
            <a:endParaRPr lang="en-GB" sz="2800" dirty="0" smtClean="0"/>
          </a:p>
        </p:txBody>
      </p:sp>
      <p:sp>
        <p:nvSpPr>
          <p:cNvPr id="5"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Tree>
    <p:extLst>
      <p:ext uri="{BB962C8B-B14F-4D97-AF65-F5344CB8AC3E}">
        <p14:creationId xmlns:p14="http://schemas.microsoft.com/office/powerpoint/2010/main" val="2971543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2332" y="1244301"/>
            <a:ext cx="10850880" cy="4832092"/>
          </a:xfrm>
          <a:prstGeom prst="rect">
            <a:avLst/>
          </a:prstGeom>
          <a:noFill/>
        </p:spPr>
        <p:txBody>
          <a:bodyPr wrap="square" rtlCol="0">
            <a:spAutoFit/>
          </a:bodyPr>
          <a:lstStyle/>
          <a:p>
            <a:r>
              <a:rPr lang="en-GB" sz="2800" b="1" dirty="0" smtClean="0"/>
              <a:t>Can you think of any COSHH issues specifically related to working in IT?</a:t>
            </a:r>
          </a:p>
          <a:p>
            <a:endParaRPr lang="en-GB" sz="2800" dirty="0" smtClean="0"/>
          </a:p>
          <a:p>
            <a:r>
              <a:rPr lang="en-GB" sz="2800" dirty="0"/>
              <a:t>Printer ink </a:t>
            </a:r>
            <a:r>
              <a:rPr lang="en-GB" sz="2800" dirty="0">
                <a:hlinkClick r:id="rId2"/>
              </a:rPr>
              <a:t>http://</a:t>
            </a:r>
            <a:r>
              <a:rPr lang="en-GB" sz="2800" dirty="0" smtClean="0">
                <a:hlinkClick r:id="rId2"/>
              </a:rPr>
              <a:t>www.hse.gov.uk/coshh/industry/printing.htm</a:t>
            </a:r>
            <a:endParaRPr lang="en-GB" sz="2800" dirty="0" smtClean="0"/>
          </a:p>
          <a:p>
            <a:r>
              <a:rPr lang="en-GB" sz="2800" dirty="0"/>
              <a:t>Cleaning equipment </a:t>
            </a:r>
            <a:r>
              <a:rPr lang="en-GB" sz="2800" dirty="0">
                <a:hlinkClick r:id="rId3"/>
              </a:rPr>
              <a:t>http://</a:t>
            </a:r>
            <a:r>
              <a:rPr lang="en-GB" sz="2800" dirty="0" smtClean="0">
                <a:hlinkClick r:id="rId3"/>
              </a:rPr>
              <a:t>www.hse.gov.uk/coshh/industry/cleaning.htm</a:t>
            </a:r>
            <a:endParaRPr lang="en-GB" sz="2800" dirty="0" smtClean="0"/>
          </a:p>
          <a:p>
            <a:r>
              <a:rPr lang="en-GB" sz="2800" dirty="0" smtClean="0"/>
              <a:t>Thermal compound</a:t>
            </a:r>
          </a:p>
          <a:p>
            <a:endParaRPr lang="en-GB" sz="2800" dirty="0"/>
          </a:p>
          <a:p>
            <a:endParaRPr lang="en-GB" sz="2800" dirty="0" smtClean="0"/>
          </a:p>
          <a:p>
            <a:r>
              <a:rPr lang="en-GB" sz="2800" dirty="0" smtClean="0"/>
              <a:t>Lots more information:</a:t>
            </a:r>
          </a:p>
          <a:p>
            <a:r>
              <a:rPr lang="en-GB" sz="2800" dirty="0" smtClean="0">
                <a:hlinkClick r:id="rId4"/>
              </a:rPr>
              <a:t>Health &amp; Safety Executive</a:t>
            </a:r>
            <a:endParaRPr lang="en-GB" sz="2800" dirty="0" smtClean="0"/>
          </a:p>
          <a:p>
            <a:r>
              <a:rPr lang="en-GB" sz="2800" dirty="0" smtClean="0">
                <a:hlinkClick r:id="rId5"/>
              </a:rPr>
              <a:t>A brief guide</a:t>
            </a:r>
            <a:endParaRPr lang="en-GB" sz="2800" dirty="0" smtClean="0"/>
          </a:p>
          <a:p>
            <a:endParaRPr lang="en-GB" sz="2800" dirty="0" smtClean="0"/>
          </a:p>
        </p:txBody>
      </p:sp>
      <p:sp>
        <p:nvSpPr>
          <p:cNvPr id="5"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Tree>
    <p:extLst>
      <p:ext uri="{BB962C8B-B14F-4D97-AF65-F5344CB8AC3E}">
        <p14:creationId xmlns:p14="http://schemas.microsoft.com/office/powerpoint/2010/main" val="11388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upload.wikimedia.org/wikipedia/commons/0/03/RoH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8182" y="972409"/>
            <a:ext cx="2316806" cy="19653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upload.wikimedia.org/wikipedia/commons/thumb/6/66/Conformit%C3%A9_Europ%C3%A9enne_%28logo%29.svg/280px-Conformit%C3%A9_Europ%C3%A9enne_%28logo%29.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3085" y="3571309"/>
            <a:ext cx="2667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5"/>
          <p:cNvSpPr>
            <a:spLocks noChangeArrowheads="1"/>
          </p:cNvSpPr>
          <p:nvPr/>
        </p:nvSpPr>
        <p:spPr bwMode="auto">
          <a:xfrm>
            <a:off x="429409" y="1259770"/>
            <a:ext cx="7336464" cy="421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sz="2800" dirty="0" smtClean="0"/>
              <a:t>This applies mainly to companies </a:t>
            </a:r>
            <a:r>
              <a:rPr lang="en-US" altLang="en-US" sz="2800" dirty="0"/>
              <a:t>which manufacture, produce, or sell things that could possible contain hazardous substances.</a:t>
            </a:r>
            <a:endParaRPr lang="en-US" altLang="en-US" sz="54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smtClean="0">
              <a:ln>
                <a:noFill/>
              </a:ln>
              <a:solidFill>
                <a:srgbClr val="0B0C0C"/>
              </a:solidFill>
              <a:effectLst/>
              <a:latin typeface="nt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0B0C0C"/>
                </a:solidFill>
                <a:effectLst/>
                <a:latin typeface="nta"/>
              </a:rPr>
              <a:t>Manufacturers, </a:t>
            </a:r>
            <a:r>
              <a:rPr kumimoji="0" lang="en-US" altLang="en-US" sz="2800" b="0" i="0" u="none" strike="noStrike" cap="none" normalizeH="0" baseline="0" dirty="0" err="1" smtClean="0">
                <a:ln>
                  <a:noFill/>
                </a:ln>
                <a:solidFill>
                  <a:srgbClr val="0B0C0C"/>
                </a:solidFill>
                <a:effectLst/>
                <a:latin typeface="nta"/>
              </a:rPr>
              <a:t>authorised</a:t>
            </a:r>
            <a:r>
              <a:rPr kumimoji="0" lang="en-US" altLang="en-US" sz="2800" b="0" i="0" u="none" strike="noStrike" cap="none" normalizeH="0" baseline="0" dirty="0" smtClean="0">
                <a:ln>
                  <a:noFill/>
                </a:ln>
                <a:solidFill>
                  <a:srgbClr val="0B0C0C"/>
                </a:solidFill>
                <a:effectLst/>
                <a:latin typeface="nta"/>
              </a:rPr>
              <a:t> representatives, importers and distributors of electrical and electronic equipment within the scope of RoHS need to comply with the directive.</a:t>
            </a:r>
            <a:r>
              <a:rPr kumimoji="0" lang="en-US" altLang="en-US" sz="1600" b="0" i="0" u="none" strike="noStrike" cap="none" normalizeH="0" baseline="0" dirty="0" smtClean="0">
                <a:ln>
                  <a:noFill/>
                </a:ln>
                <a:solidFill>
                  <a:schemeClr val="tx1"/>
                </a:solidFill>
                <a:effectLst/>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dirty="0">
              <a:latin typeface="Arial" panose="020B0604020202020204" pitchFamily="34" charset="0"/>
            </a:endParaRPr>
          </a:p>
        </p:txBody>
      </p:sp>
      <p:sp>
        <p:nvSpPr>
          <p:cNvPr id="7" name="Snip Single Corner Rectangle 5"/>
          <p:cNvSpPr/>
          <p:nvPr/>
        </p:nvSpPr>
        <p:spPr>
          <a:xfrm flipH="1">
            <a:off x="-6" y="-18626"/>
            <a:ext cx="7853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smtClean="0">
                <a:solidFill>
                  <a:schemeClr val="bg1"/>
                </a:solidFill>
              </a:rPr>
              <a:t>RoHS – Restriction of Hazardous Substances</a:t>
            </a:r>
            <a:endParaRPr lang="en-US" sz="3200" dirty="0">
              <a:solidFill>
                <a:schemeClr val="bg1"/>
              </a:solidFill>
            </a:endParaRPr>
          </a:p>
        </p:txBody>
      </p:sp>
    </p:spTree>
    <p:extLst>
      <p:ext uri="{BB962C8B-B14F-4D97-AF65-F5344CB8AC3E}">
        <p14:creationId xmlns:p14="http://schemas.microsoft.com/office/powerpoint/2010/main" val="243223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23724"/>
          <a:stretch/>
        </p:blipFill>
        <p:spPr>
          <a:xfrm>
            <a:off x="461257" y="1076027"/>
            <a:ext cx="10947539" cy="5629573"/>
          </a:xfrm>
          <a:prstGeom prst="rect">
            <a:avLst/>
          </a:prstGeom>
        </p:spPr>
      </p:pic>
      <p:sp>
        <p:nvSpPr>
          <p:cNvPr id="6" name="TextBox 5"/>
          <p:cNvSpPr txBox="1"/>
          <p:nvPr/>
        </p:nvSpPr>
        <p:spPr>
          <a:xfrm>
            <a:off x="204787" y="121920"/>
            <a:ext cx="11460480" cy="954107"/>
          </a:xfrm>
          <a:prstGeom prst="rect">
            <a:avLst/>
          </a:prstGeom>
          <a:noFill/>
        </p:spPr>
        <p:txBody>
          <a:bodyPr wrap="square" rtlCol="0">
            <a:spAutoFit/>
          </a:bodyPr>
          <a:lstStyle/>
          <a:p>
            <a:r>
              <a:rPr lang="en-GB" sz="2800" dirty="0" smtClean="0">
                <a:hlinkClick r:id="rId3"/>
              </a:rPr>
              <a:t>How can a manufacturer or reseller ensure they are compliant with RoHS (e.g. not making/selling products containing harmful substances)?</a:t>
            </a:r>
            <a:endParaRPr lang="en-GB" sz="2800" dirty="0"/>
          </a:p>
        </p:txBody>
      </p:sp>
    </p:spTree>
    <p:extLst>
      <p:ext uri="{BB962C8B-B14F-4D97-AF65-F5344CB8AC3E}">
        <p14:creationId xmlns:p14="http://schemas.microsoft.com/office/powerpoint/2010/main" val="1849037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736" y="1117899"/>
            <a:ext cx="11353800" cy="4790123"/>
          </a:xfrm>
        </p:spPr>
        <p:txBody>
          <a:bodyPr>
            <a:noAutofit/>
          </a:bodyPr>
          <a:lstStyle/>
          <a:p>
            <a:r>
              <a:rPr lang="en-GB" dirty="0"/>
              <a:t>WEEE Knowledge Bank </a:t>
            </a:r>
            <a:r>
              <a:rPr lang="en-GB" dirty="0">
                <a:hlinkClick r:id="rId2"/>
              </a:rPr>
              <a:t>https://</a:t>
            </a:r>
            <a:r>
              <a:rPr lang="en-GB" dirty="0" smtClean="0">
                <a:hlinkClick r:id="rId2"/>
              </a:rPr>
              <a:t>www.complydirect.com/media/1603/weee-knowledge-bank-2015-200315-3.pdf</a:t>
            </a:r>
            <a:endParaRPr lang="en-GB" dirty="0" smtClean="0"/>
          </a:p>
          <a:p>
            <a:r>
              <a:rPr lang="en-GB" dirty="0" smtClean="0"/>
              <a:t>RoHS Compliance FAQ </a:t>
            </a:r>
            <a:r>
              <a:rPr lang="en-GB" dirty="0">
                <a:hlinkClick r:id="rId3"/>
              </a:rPr>
              <a:t>http://</a:t>
            </a:r>
            <a:r>
              <a:rPr lang="en-GB" dirty="0" smtClean="0">
                <a:hlinkClick r:id="rId3"/>
              </a:rPr>
              <a:t>www.rohsguide.com/rohs-faq.htm</a:t>
            </a:r>
            <a:endParaRPr lang="en-GB" dirty="0" smtClean="0"/>
          </a:p>
          <a:p>
            <a:r>
              <a:rPr lang="en-GB" dirty="0"/>
              <a:t>RoHS Guide </a:t>
            </a:r>
            <a:r>
              <a:rPr lang="en-GB" dirty="0">
                <a:hlinkClick r:id="rId4"/>
              </a:rPr>
              <a:t>http://</a:t>
            </a:r>
            <a:r>
              <a:rPr lang="en-GB" dirty="0" smtClean="0">
                <a:hlinkClick r:id="rId4"/>
              </a:rPr>
              <a:t>www.timbercon.com/rohs-compliance/RoHS-Compliance-Guide.pdf</a:t>
            </a:r>
            <a:endParaRPr lang="en-GB" dirty="0"/>
          </a:p>
          <a:p>
            <a:r>
              <a:rPr lang="en-GB" dirty="0"/>
              <a:t>COSHH Basics </a:t>
            </a:r>
            <a:r>
              <a:rPr lang="en-GB" dirty="0">
                <a:hlinkClick r:id="rId5"/>
              </a:rPr>
              <a:t>http://</a:t>
            </a:r>
            <a:r>
              <a:rPr lang="en-GB" dirty="0" smtClean="0">
                <a:hlinkClick r:id="rId5"/>
              </a:rPr>
              <a:t>www.hse.gov.uk/coshh/basics.htm</a:t>
            </a:r>
            <a:endParaRPr lang="en-GB" dirty="0" smtClean="0"/>
          </a:p>
          <a:p>
            <a:r>
              <a:rPr lang="en-GB" dirty="0" smtClean="0"/>
              <a:t>COSHH </a:t>
            </a:r>
            <a:r>
              <a:rPr lang="en-GB" dirty="0"/>
              <a:t>Case Studies </a:t>
            </a:r>
            <a:r>
              <a:rPr lang="en-GB" dirty="0">
                <a:hlinkClick r:id="rId6"/>
              </a:rPr>
              <a:t>http://</a:t>
            </a:r>
            <a:r>
              <a:rPr lang="en-GB" dirty="0" smtClean="0">
                <a:hlinkClick r:id="rId6"/>
              </a:rPr>
              <a:t>www.hse.gov.uk/coshh/casestudies/index.htm</a:t>
            </a:r>
            <a:endParaRPr lang="en-GB" dirty="0" smtClean="0"/>
          </a:p>
          <a:p>
            <a:r>
              <a:rPr lang="en-GB" dirty="0" smtClean="0"/>
              <a:t>COSHH </a:t>
            </a:r>
            <a:r>
              <a:rPr lang="en-GB" dirty="0"/>
              <a:t>Control Measures </a:t>
            </a:r>
            <a:r>
              <a:rPr lang="en-GB" dirty="0">
                <a:hlinkClick r:id="rId7"/>
              </a:rPr>
              <a:t>http://</a:t>
            </a:r>
            <a:r>
              <a:rPr lang="en-GB" dirty="0" smtClean="0">
                <a:hlinkClick r:id="rId7"/>
              </a:rPr>
              <a:t>envirocare.org/coshh-assessments-control-exposure</a:t>
            </a:r>
            <a:endParaRPr lang="en-GB" dirty="0" smtClean="0"/>
          </a:p>
          <a:p>
            <a:r>
              <a:rPr lang="en-GB" dirty="0"/>
              <a:t>COSHH Risk </a:t>
            </a:r>
            <a:r>
              <a:rPr lang="en-GB" dirty="0" smtClean="0"/>
              <a:t>Assessment </a:t>
            </a:r>
            <a:r>
              <a:rPr lang="en-GB" dirty="0" smtClean="0">
                <a:hlinkClick r:id="rId8"/>
              </a:rPr>
              <a:t>http</a:t>
            </a:r>
            <a:r>
              <a:rPr lang="en-GB" dirty="0">
                <a:hlinkClick r:id="rId8"/>
              </a:rPr>
              <a:t>://</a:t>
            </a:r>
            <a:r>
              <a:rPr lang="en-GB" dirty="0" smtClean="0">
                <a:hlinkClick r:id="rId8"/>
              </a:rPr>
              <a:t>envirocare.org/coshh-risk-assessment</a:t>
            </a:r>
            <a:endParaRPr lang="en-GB" dirty="0" smtClean="0"/>
          </a:p>
          <a:p>
            <a:endParaRPr lang="en-GB" dirty="0"/>
          </a:p>
          <a:p>
            <a:endParaRPr lang="en-GB" dirty="0"/>
          </a:p>
        </p:txBody>
      </p:sp>
      <p:sp>
        <p:nvSpPr>
          <p:cNvPr id="5" name="Snip Single Corner Rectangle 5"/>
          <p:cNvSpPr/>
          <p:nvPr/>
        </p:nvSpPr>
        <p:spPr>
          <a:xfrm flipH="1">
            <a:off x="-6" y="-18626"/>
            <a:ext cx="323805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200" dirty="0" smtClean="0"/>
              <a:t>Further Reading</a:t>
            </a:r>
            <a:endParaRPr lang="en-GB" sz="3200" dirty="0"/>
          </a:p>
        </p:txBody>
      </p:sp>
    </p:spTree>
    <p:extLst>
      <p:ext uri="{BB962C8B-B14F-4D97-AF65-F5344CB8AC3E}">
        <p14:creationId xmlns:p14="http://schemas.microsoft.com/office/powerpoint/2010/main" val="181189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dirty="0"/>
              <a:t>Which legislation places specific requirements on the recovery, reuse, recycling and disposal of IT equipment? </a:t>
            </a:r>
            <a:endParaRPr lang="en-GB" dirty="0" smtClean="0"/>
          </a:p>
          <a:p>
            <a:pPr marL="514350" indent="-514350">
              <a:buFont typeface="+mj-lt"/>
              <a:buAutoNum type="alphaUcPeriod"/>
            </a:pPr>
            <a:r>
              <a:rPr lang="en-GB" dirty="0" smtClean="0"/>
              <a:t>RoHS </a:t>
            </a:r>
            <a:r>
              <a:rPr lang="en-GB" dirty="0"/>
              <a:t>Regulations (2012). </a:t>
            </a:r>
            <a:endParaRPr lang="en-GB" dirty="0" smtClean="0"/>
          </a:p>
          <a:p>
            <a:pPr marL="514350" indent="-514350">
              <a:buFont typeface="+mj-lt"/>
              <a:buAutoNum type="alphaUcPeriod"/>
            </a:pPr>
            <a:r>
              <a:rPr lang="en-GB" dirty="0" smtClean="0"/>
              <a:t>WEEE </a:t>
            </a:r>
            <a:r>
              <a:rPr lang="en-GB" dirty="0"/>
              <a:t>Regulations (2013</a:t>
            </a:r>
            <a:r>
              <a:rPr lang="en-GB" dirty="0" smtClean="0"/>
              <a:t>).</a:t>
            </a:r>
          </a:p>
          <a:p>
            <a:pPr marL="514350" indent="-514350">
              <a:buFont typeface="+mj-lt"/>
              <a:buAutoNum type="alphaUcPeriod"/>
            </a:pPr>
            <a:r>
              <a:rPr lang="en-GB" dirty="0" err="1" smtClean="0"/>
              <a:t>CoSHH</a:t>
            </a:r>
            <a:r>
              <a:rPr lang="en-GB" dirty="0" smtClean="0"/>
              <a:t> </a:t>
            </a:r>
            <a:r>
              <a:rPr lang="en-GB" dirty="0"/>
              <a:t>Regulations (2002). </a:t>
            </a:r>
            <a:endParaRPr lang="en-GB" dirty="0" smtClean="0"/>
          </a:p>
          <a:p>
            <a:pPr marL="514350" indent="-514350">
              <a:buFont typeface="+mj-lt"/>
              <a:buAutoNum type="alphaUcPeriod"/>
            </a:pPr>
            <a:r>
              <a:rPr lang="en-GB" dirty="0" smtClean="0"/>
              <a:t>EC </a:t>
            </a:r>
            <a:r>
              <a:rPr lang="en-GB" dirty="0"/>
              <a:t>IT Procurement Directive (2010).</a:t>
            </a:r>
          </a:p>
        </p:txBody>
      </p:sp>
      <p:sp>
        <p:nvSpPr>
          <p:cNvPr id="5" name="Snip Single Corner Rectangle 5"/>
          <p:cNvSpPr/>
          <p:nvPr/>
        </p:nvSpPr>
        <p:spPr>
          <a:xfrm flipH="1">
            <a:off x="-6" y="-18626"/>
            <a:ext cx="323805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200" dirty="0" smtClean="0"/>
              <a:t>  Review</a:t>
            </a:r>
            <a:endParaRPr lang="en-GB" sz="3200" dirty="0"/>
          </a:p>
        </p:txBody>
      </p:sp>
    </p:spTree>
    <p:extLst>
      <p:ext uri="{BB962C8B-B14F-4D97-AF65-F5344CB8AC3E}">
        <p14:creationId xmlns:p14="http://schemas.microsoft.com/office/powerpoint/2010/main" val="876029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512F03-99A0-44BC-AA46-A9EC19614549}"/>
              </a:ext>
            </a:extLst>
          </p:cNvPr>
          <p:cNvSpPr>
            <a:spLocks noGrp="1"/>
          </p:cNvSpPr>
          <p:nvPr>
            <p:ph idx="1"/>
          </p:nvPr>
        </p:nvSpPr>
        <p:spPr>
          <a:xfrm>
            <a:off x="429409" y="1137136"/>
            <a:ext cx="10515600" cy="4351338"/>
          </a:xfrm>
        </p:spPr>
        <p:txBody>
          <a:bodyPr/>
          <a:lstStyle/>
          <a:p>
            <a:pPr marL="0" indent="0" fontAlgn="base">
              <a:buNone/>
            </a:pPr>
            <a:r>
              <a:rPr lang="en-GB" dirty="0"/>
              <a:t>WEEE - The Waste Electrical and Electronic Equipment </a:t>
            </a:r>
            <a:r>
              <a:rPr lang="en-GB" dirty="0" smtClean="0"/>
              <a:t>Regulations</a:t>
            </a:r>
          </a:p>
          <a:p>
            <a:pPr marL="0" indent="0" fontAlgn="base">
              <a:buNone/>
            </a:pPr>
            <a:r>
              <a:rPr lang="en-GB" dirty="0" smtClean="0"/>
              <a:t>COSHH – Care of Substances Hazardous to Health</a:t>
            </a:r>
          </a:p>
          <a:p>
            <a:pPr marL="0" indent="0" fontAlgn="base">
              <a:buNone/>
            </a:pPr>
            <a:r>
              <a:rPr lang="en-GB" dirty="0" smtClean="0"/>
              <a:t>RoHS – Restriction of Hazardous Substances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18357904"/>
              </p:ext>
            </p:extLst>
          </p:nvPr>
        </p:nvGraphicFramePr>
        <p:xfrm>
          <a:off x="429409" y="3111034"/>
          <a:ext cx="10005507" cy="2377440"/>
        </p:xfrm>
        <a:graphic>
          <a:graphicData uri="http://schemas.openxmlformats.org/drawingml/2006/table">
            <a:tbl>
              <a:tblPr firstRow="1" bandRow="1">
                <a:tableStyleId>{5C22544A-7EE6-4342-B048-85BDC9FD1C3A}</a:tableStyleId>
              </a:tblPr>
              <a:tblGrid>
                <a:gridCol w="3335169">
                  <a:extLst>
                    <a:ext uri="{9D8B030D-6E8A-4147-A177-3AD203B41FA5}">
                      <a16:colId xmlns:a16="http://schemas.microsoft.com/office/drawing/2014/main" val="466170087"/>
                    </a:ext>
                  </a:extLst>
                </a:gridCol>
                <a:gridCol w="3335169">
                  <a:extLst>
                    <a:ext uri="{9D8B030D-6E8A-4147-A177-3AD203B41FA5}">
                      <a16:colId xmlns:a16="http://schemas.microsoft.com/office/drawing/2014/main" val="3106033686"/>
                    </a:ext>
                  </a:extLst>
                </a:gridCol>
                <a:gridCol w="3335169">
                  <a:extLst>
                    <a:ext uri="{9D8B030D-6E8A-4147-A177-3AD203B41FA5}">
                      <a16:colId xmlns:a16="http://schemas.microsoft.com/office/drawing/2014/main" val="1462373751"/>
                    </a:ext>
                  </a:extLst>
                </a:gridCol>
              </a:tblGrid>
              <a:tr h="370840">
                <a:tc>
                  <a:txBody>
                    <a:bodyPr/>
                    <a:lstStyle/>
                    <a:p>
                      <a:r>
                        <a:rPr lang="en-GB" sz="2400" dirty="0" smtClean="0"/>
                        <a:t>WEEE</a:t>
                      </a:r>
                      <a:endParaRPr lang="en-GB" sz="2400" dirty="0"/>
                    </a:p>
                  </a:txBody>
                  <a:tcPr/>
                </a:tc>
                <a:tc>
                  <a:txBody>
                    <a:bodyPr/>
                    <a:lstStyle/>
                    <a:p>
                      <a:r>
                        <a:rPr lang="en-GB" sz="2400" dirty="0" smtClean="0"/>
                        <a:t>COSHH</a:t>
                      </a:r>
                      <a:endParaRPr lang="en-GB" sz="2400" dirty="0"/>
                    </a:p>
                  </a:txBody>
                  <a:tcPr/>
                </a:tc>
                <a:tc>
                  <a:txBody>
                    <a:bodyPr/>
                    <a:lstStyle/>
                    <a:p>
                      <a:r>
                        <a:rPr lang="en-GB" sz="2400" dirty="0" smtClean="0"/>
                        <a:t>RoHS</a:t>
                      </a:r>
                      <a:endParaRPr lang="en-GB" sz="2400" dirty="0"/>
                    </a:p>
                  </a:txBody>
                  <a:tcPr/>
                </a:tc>
                <a:extLst>
                  <a:ext uri="{0D108BD9-81ED-4DB2-BD59-A6C34878D82A}">
                    <a16:rowId xmlns:a16="http://schemas.microsoft.com/office/drawing/2014/main" val="4072837208"/>
                  </a:ext>
                </a:extLst>
              </a:tr>
              <a:tr h="370840">
                <a:tc>
                  <a:txBody>
                    <a:bodyPr/>
                    <a:lstStyle/>
                    <a:p>
                      <a:r>
                        <a:rPr lang="en-GB" sz="2400" b="1" dirty="0" smtClean="0"/>
                        <a:t>Recycling</a:t>
                      </a:r>
                      <a:r>
                        <a:rPr lang="en-GB" sz="2400" b="1" i="1" dirty="0" smtClean="0"/>
                        <a:t> </a:t>
                      </a:r>
                      <a:r>
                        <a:rPr lang="en-GB" sz="2400" b="0" i="0" dirty="0" smtClean="0"/>
                        <a:t>of</a:t>
                      </a:r>
                      <a:r>
                        <a:rPr lang="en-GB" sz="2400" b="0" i="0" baseline="0" dirty="0" smtClean="0"/>
                        <a:t> equipment containing certain substances, ensuring they are disposed of properly</a:t>
                      </a:r>
                      <a:endParaRPr lang="en-GB" sz="2400" b="1" dirty="0"/>
                    </a:p>
                  </a:txBody>
                  <a:tcPr/>
                </a:tc>
                <a:tc>
                  <a:txBody>
                    <a:bodyPr/>
                    <a:lstStyle/>
                    <a:p>
                      <a:r>
                        <a:rPr lang="en-GB" sz="2400" dirty="0" smtClean="0"/>
                        <a:t>Taking </a:t>
                      </a:r>
                      <a:r>
                        <a:rPr lang="en-GB" sz="2400" b="1" dirty="0" smtClean="0"/>
                        <a:t>care and precautions</a:t>
                      </a:r>
                      <a:r>
                        <a:rPr lang="en-GB" sz="2400" b="0" dirty="0" smtClean="0"/>
                        <a:t> with substances that could damage health</a:t>
                      </a:r>
                      <a:endParaRPr lang="en-GB" sz="2400" dirty="0"/>
                    </a:p>
                  </a:txBody>
                  <a:tcPr/>
                </a:tc>
                <a:tc>
                  <a:txBody>
                    <a:bodyPr/>
                    <a:lstStyle/>
                    <a:p>
                      <a:r>
                        <a:rPr lang="en-GB" sz="2400" b="1" dirty="0" smtClean="0"/>
                        <a:t>Restricting </a:t>
                      </a:r>
                      <a:r>
                        <a:rPr lang="en-GB" sz="2400" b="0" dirty="0" smtClean="0"/>
                        <a:t>the use of harmful substances in manufacturing of products</a:t>
                      </a:r>
                      <a:endParaRPr lang="en-GB" sz="2400" b="1" dirty="0"/>
                    </a:p>
                  </a:txBody>
                  <a:tcPr/>
                </a:tc>
                <a:extLst>
                  <a:ext uri="{0D108BD9-81ED-4DB2-BD59-A6C34878D82A}">
                    <a16:rowId xmlns:a16="http://schemas.microsoft.com/office/drawing/2014/main" val="69485258"/>
                  </a:ext>
                </a:extLst>
              </a:tr>
            </a:tbl>
          </a:graphicData>
        </a:graphic>
      </p:graphicFrame>
      <p:sp>
        <p:nvSpPr>
          <p:cNvPr id="5" name="Snip Single Corner Rectangle 5"/>
          <p:cNvSpPr/>
          <p:nvPr/>
        </p:nvSpPr>
        <p:spPr>
          <a:xfrm flipH="1">
            <a:off x="-1" y="-18626"/>
            <a:ext cx="605655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0A8E397-5F93-48E8-BA0F-AA603405854F}"/>
              </a:ext>
            </a:extLst>
          </p:cNvPr>
          <p:cNvSpPr>
            <a:spLocks noGrp="1"/>
          </p:cNvSpPr>
          <p:nvPr>
            <p:ph type="title"/>
          </p:nvPr>
        </p:nvSpPr>
        <p:spPr>
          <a:xfrm>
            <a:off x="128196" y="17433"/>
            <a:ext cx="10515600" cy="679469"/>
          </a:xfrm>
        </p:spPr>
        <p:txBody>
          <a:bodyPr>
            <a:normAutofit fontScale="90000"/>
          </a:bodyPr>
          <a:lstStyle/>
          <a:p>
            <a:r>
              <a:rPr lang="en-GB" dirty="0" smtClean="0">
                <a:solidFill>
                  <a:schemeClr val="bg1"/>
                </a:solidFill>
              </a:rPr>
              <a:t>WEEE, COSHH and RoHS</a:t>
            </a:r>
            <a:endParaRPr lang="en-US" dirty="0">
              <a:solidFill>
                <a:schemeClr val="bg1"/>
              </a:solidFill>
            </a:endParaRPr>
          </a:p>
        </p:txBody>
      </p:sp>
    </p:spTree>
    <p:extLst>
      <p:ext uri="{BB962C8B-B14F-4D97-AF65-F5344CB8AC3E}">
        <p14:creationId xmlns:p14="http://schemas.microsoft.com/office/powerpoint/2010/main" val="561391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dirty="0"/>
              <a:t>Which legislation places specific requirements on the recovery, reuse, recycling and disposal of IT equipment? </a:t>
            </a:r>
            <a:endParaRPr lang="en-GB" dirty="0" smtClean="0"/>
          </a:p>
          <a:p>
            <a:pPr marL="514350" indent="-514350">
              <a:buFont typeface="+mj-lt"/>
              <a:buAutoNum type="alphaUcPeriod"/>
            </a:pPr>
            <a:r>
              <a:rPr lang="en-GB" dirty="0" smtClean="0"/>
              <a:t>RoHS </a:t>
            </a:r>
            <a:r>
              <a:rPr lang="en-GB" dirty="0"/>
              <a:t>Regulations (2012). </a:t>
            </a:r>
            <a:endParaRPr lang="en-GB" dirty="0" smtClean="0"/>
          </a:p>
          <a:p>
            <a:pPr marL="514350" indent="-514350">
              <a:buFont typeface="+mj-lt"/>
              <a:buAutoNum type="alphaUcPeriod"/>
            </a:pPr>
            <a:r>
              <a:rPr lang="en-GB" dirty="0" smtClean="0">
                <a:solidFill>
                  <a:srgbClr val="FF0000"/>
                </a:solidFill>
              </a:rPr>
              <a:t>WEEE </a:t>
            </a:r>
            <a:r>
              <a:rPr lang="en-GB" dirty="0">
                <a:solidFill>
                  <a:srgbClr val="FF0000"/>
                </a:solidFill>
              </a:rPr>
              <a:t>Regulations (2013</a:t>
            </a:r>
            <a:r>
              <a:rPr lang="en-GB" dirty="0" smtClean="0">
                <a:solidFill>
                  <a:srgbClr val="FF0000"/>
                </a:solidFill>
              </a:rPr>
              <a:t>).</a:t>
            </a:r>
          </a:p>
          <a:p>
            <a:pPr marL="514350" indent="-514350">
              <a:buFont typeface="+mj-lt"/>
              <a:buAutoNum type="alphaUcPeriod"/>
            </a:pPr>
            <a:r>
              <a:rPr lang="en-GB" dirty="0" err="1" smtClean="0"/>
              <a:t>CoSHH</a:t>
            </a:r>
            <a:r>
              <a:rPr lang="en-GB" dirty="0" smtClean="0"/>
              <a:t> </a:t>
            </a:r>
            <a:r>
              <a:rPr lang="en-GB" dirty="0"/>
              <a:t>Regulations (2002). </a:t>
            </a:r>
            <a:endParaRPr lang="en-GB" dirty="0" smtClean="0"/>
          </a:p>
          <a:p>
            <a:pPr marL="514350" indent="-514350">
              <a:buFont typeface="+mj-lt"/>
              <a:buAutoNum type="alphaUcPeriod"/>
            </a:pPr>
            <a:r>
              <a:rPr lang="en-GB" dirty="0" smtClean="0"/>
              <a:t>EC </a:t>
            </a:r>
            <a:r>
              <a:rPr lang="en-GB" dirty="0"/>
              <a:t>IT Procurement Directive (2010).</a:t>
            </a:r>
          </a:p>
        </p:txBody>
      </p:sp>
      <p:sp>
        <p:nvSpPr>
          <p:cNvPr id="5" name="Snip Single Corner Rectangle 5"/>
          <p:cNvSpPr/>
          <p:nvPr/>
        </p:nvSpPr>
        <p:spPr>
          <a:xfrm flipH="1">
            <a:off x="-6" y="-18626"/>
            <a:ext cx="323805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3200" dirty="0" smtClean="0"/>
              <a:t>  Review</a:t>
            </a:r>
            <a:endParaRPr lang="en-GB" sz="3200" dirty="0"/>
          </a:p>
        </p:txBody>
      </p:sp>
    </p:spTree>
    <p:extLst>
      <p:ext uri="{BB962C8B-B14F-4D97-AF65-F5344CB8AC3E}">
        <p14:creationId xmlns:p14="http://schemas.microsoft.com/office/powerpoint/2010/main" val="1514229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512F03-99A0-44BC-AA46-A9EC19614549}"/>
              </a:ext>
            </a:extLst>
          </p:cNvPr>
          <p:cNvSpPr>
            <a:spLocks noGrp="1"/>
          </p:cNvSpPr>
          <p:nvPr>
            <p:ph idx="1"/>
          </p:nvPr>
        </p:nvSpPr>
        <p:spPr>
          <a:xfrm>
            <a:off x="440167" y="1255469"/>
            <a:ext cx="8112162" cy="4351338"/>
          </a:xfrm>
        </p:spPr>
        <p:txBody>
          <a:bodyPr/>
          <a:lstStyle/>
          <a:p>
            <a:pPr marL="0" indent="0" fontAlgn="base">
              <a:buNone/>
            </a:pPr>
            <a:r>
              <a:rPr lang="en-GB" dirty="0"/>
              <a:t>The UK regulations require businesses to:</a:t>
            </a:r>
          </a:p>
          <a:p>
            <a:pPr fontAlgn="base"/>
            <a:r>
              <a:rPr lang="en-GB" dirty="0"/>
              <a:t>Minimise waste arising from their electrical and electronic equipment (EEE) products and promote their reuse</a:t>
            </a:r>
          </a:p>
          <a:p>
            <a:pPr fontAlgn="base"/>
            <a:r>
              <a:rPr lang="en-GB" dirty="0"/>
              <a:t>Ensure the waste products are treated correctly and meet recovery and recycling targets for the waste materials</a:t>
            </a:r>
          </a:p>
          <a:p>
            <a:pPr fontAlgn="base"/>
            <a:r>
              <a:rPr lang="en-GB" dirty="0"/>
              <a:t>Design products by reducing material use and enhancing reusability and recyclability</a:t>
            </a:r>
          </a:p>
          <a:p>
            <a:endParaRPr lang="en-US" dirty="0"/>
          </a:p>
        </p:txBody>
      </p:sp>
      <p:pic>
        <p:nvPicPr>
          <p:cNvPr id="3074" name="Picture 2" descr="https://upload.wikimedia.org/wikipedia/commons/thumb/7/7e/WEEE_symbol_vectors.svg/175px-WEEE_symbol_vectors.svg.png"/>
          <p:cNvPicPr>
            <a:picLocks noChangeAspect="1" noChangeArrowheads="1"/>
          </p:cNvPicPr>
          <p:nvPr/>
        </p:nvPicPr>
        <p:blipFill rotWithShape="1">
          <a:blip r:embed="rId2">
            <a:extLst>
              <a:ext uri="{28A0092B-C50C-407E-A947-70E740481C1C}">
                <a14:useLocalDpi xmlns:a14="http://schemas.microsoft.com/office/drawing/2010/main" val="0"/>
              </a:ext>
            </a:extLst>
          </a:blip>
          <a:srcRect b="21251"/>
          <a:stretch/>
        </p:blipFill>
        <p:spPr bwMode="auto">
          <a:xfrm>
            <a:off x="8670664" y="1147891"/>
            <a:ext cx="2537488" cy="2843195"/>
          </a:xfrm>
          <a:prstGeom prst="rect">
            <a:avLst/>
          </a:prstGeom>
          <a:noFill/>
          <a:extLst>
            <a:ext uri="{909E8E84-426E-40DD-AFC4-6F175D3DCCD1}">
              <a14:hiddenFill xmlns:a14="http://schemas.microsoft.com/office/drawing/2010/main">
                <a:solidFill>
                  <a:srgbClr val="FFFFFF"/>
                </a:solidFill>
              </a14:hiddenFill>
            </a:ext>
          </a:extLst>
        </p:spPr>
      </p:pic>
      <p:sp>
        <p:nvSpPr>
          <p:cNvPr id="5" name="Snip Single Corner Rectangle 5"/>
          <p:cNvSpPr/>
          <p:nvPr/>
        </p:nvSpPr>
        <p:spPr>
          <a:xfrm flipH="1">
            <a:off x="-5" y="-18626"/>
            <a:ext cx="1161826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0A8E397-5F93-48E8-BA0F-AA603405854F}"/>
              </a:ext>
            </a:extLst>
          </p:cNvPr>
          <p:cNvSpPr>
            <a:spLocks noGrp="1"/>
          </p:cNvSpPr>
          <p:nvPr>
            <p:ph type="title"/>
          </p:nvPr>
        </p:nvSpPr>
        <p:spPr>
          <a:xfrm>
            <a:off x="95922" y="16091"/>
            <a:ext cx="11683701" cy="646094"/>
          </a:xfrm>
        </p:spPr>
        <p:txBody>
          <a:bodyPr>
            <a:noAutofit/>
          </a:bodyPr>
          <a:lstStyle/>
          <a:p>
            <a:r>
              <a:rPr lang="en-GB" sz="3200" dirty="0">
                <a:solidFill>
                  <a:schemeClr val="bg1"/>
                </a:solidFill>
              </a:rPr>
              <a:t>WEEE - The Waste Electrical and Electronic Equipment Regulations</a:t>
            </a:r>
            <a:endParaRPr lang="en-US" sz="3200" dirty="0">
              <a:solidFill>
                <a:schemeClr val="bg1"/>
              </a:solidFill>
            </a:endParaRPr>
          </a:p>
        </p:txBody>
      </p:sp>
    </p:spTree>
    <p:extLst>
      <p:ext uri="{BB962C8B-B14F-4D97-AF65-F5344CB8AC3E}">
        <p14:creationId xmlns:p14="http://schemas.microsoft.com/office/powerpoint/2010/main" val="1175986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512F03-99A0-44BC-AA46-A9EC19614549}"/>
              </a:ext>
            </a:extLst>
          </p:cNvPr>
          <p:cNvSpPr>
            <a:spLocks noGrp="1"/>
          </p:cNvSpPr>
          <p:nvPr>
            <p:ph idx="1"/>
          </p:nvPr>
        </p:nvSpPr>
        <p:spPr>
          <a:xfrm>
            <a:off x="139848" y="921983"/>
            <a:ext cx="10854467" cy="5511090"/>
          </a:xfrm>
        </p:spPr>
        <p:txBody>
          <a:bodyPr>
            <a:noAutofit/>
          </a:bodyPr>
          <a:lstStyle/>
          <a:p>
            <a:pPr marL="0" indent="0" fontAlgn="base">
              <a:spcBef>
                <a:spcPts val="0"/>
              </a:spcBef>
              <a:spcAft>
                <a:spcPts val="600"/>
              </a:spcAft>
              <a:buNone/>
            </a:pPr>
            <a:r>
              <a:rPr lang="en-GB" sz="1800" dirty="0"/>
              <a:t>1. Large household appliances (e.g. white goods but not including cooling equipment)</a:t>
            </a:r>
          </a:p>
          <a:p>
            <a:pPr marL="0" indent="0" fontAlgn="base">
              <a:spcBef>
                <a:spcPts val="0"/>
              </a:spcBef>
              <a:spcAft>
                <a:spcPts val="600"/>
              </a:spcAft>
              <a:buNone/>
            </a:pPr>
            <a:r>
              <a:rPr lang="en-GB" sz="1800" dirty="0"/>
              <a:t>2. Small household appliances (e.g. vacuums, irons, toasters)</a:t>
            </a:r>
          </a:p>
          <a:p>
            <a:pPr marL="0" indent="0" fontAlgn="base">
              <a:spcBef>
                <a:spcPts val="0"/>
              </a:spcBef>
              <a:spcAft>
                <a:spcPts val="600"/>
              </a:spcAft>
              <a:buNone/>
            </a:pPr>
            <a:r>
              <a:rPr lang="en-GB" sz="1800" dirty="0">
                <a:solidFill>
                  <a:srgbClr val="FF0000"/>
                </a:solidFill>
              </a:rPr>
              <a:t>3. IT and telecoms equipment (e.g. computers, printers, calculators, phones, answer </a:t>
            </a:r>
            <a:r>
              <a:rPr lang="en-GB" sz="1800" dirty="0" smtClean="0">
                <a:solidFill>
                  <a:srgbClr val="FF0000"/>
                </a:solidFill>
              </a:rPr>
              <a:t>machines, </a:t>
            </a:r>
            <a:r>
              <a:rPr lang="en-GB" sz="1800" dirty="0">
                <a:solidFill>
                  <a:srgbClr val="FF0000"/>
                </a:solidFill>
              </a:rPr>
              <a:t>display monitors)</a:t>
            </a:r>
          </a:p>
          <a:p>
            <a:pPr marL="0" indent="0" fontAlgn="base">
              <a:spcBef>
                <a:spcPts val="0"/>
              </a:spcBef>
              <a:spcAft>
                <a:spcPts val="600"/>
              </a:spcAft>
              <a:buNone/>
            </a:pPr>
            <a:r>
              <a:rPr lang="en-GB" sz="1800" dirty="0"/>
              <a:t>4. Consumer equipment (e.g. radios, hi-fi equipment, electronic musical instruments but not televisions)</a:t>
            </a:r>
          </a:p>
          <a:p>
            <a:pPr marL="0" indent="0" fontAlgn="base">
              <a:spcBef>
                <a:spcPts val="0"/>
              </a:spcBef>
              <a:spcAft>
                <a:spcPts val="600"/>
              </a:spcAft>
              <a:buNone/>
            </a:pPr>
            <a:r>
              <a:rPr lang="en-GB" sz="1800" dirty="0"/>
              <a:t>5. Lighting equipment</a:t>
            </a:r>
          </a:p>
          <a:p>
            <a:pPr marL="0" indent="0" fontAlgn="base">
              <a:spcBef>
                <a:spcPts val="0"/>
              </a:spcBef>
              <a:spcAft>
                <a:spcPts val="600"/>
              </a:spcAft>
              <a:buNone/>
            </a:pPr>
            <a:r>
              <a:rPr lang="en-GB" sz="1800" dirty="0"/>
              <a:t>6. Electrical and electronic tools (e.g. drills, saws, sewing machines etc., but excluding large stationary industrial tools)</a:t>
            </a:r>
          </a:p>
          <a:p>
            <a:pPr marL="0" indent="0" fontAlgn="base">
              <a:spcBef>
                <a:spcPts val="0"/>
              </a:spcBef>
              <a:spcAft>
                <a:spcPts val="600"/>
              </a:spcAft>
              <a:buNone/>
            </a:pPr>
            <a:r>
              <a:rPr lang="en-GB" sz="1800" dirty="0"/>
              <a:t>7. Toys, leisure and sports equipment (e.g. train sets, video games, coin slot machines and all sports equipment with electrical components)</a:t>
            </a:r>
          </a:p>
          <a:p>
            <a:pPr marL="0" indent="0" fontAlgn="base">
              <a:spcBef>
                <a:spcPts val="0"/>
              </a:spcBef>
              <a:spcAft>
                <a:spcPts val="600"/>
              </a:spcAft>
              <a:buNone/>
            </a:pPr>
            <a:r>
              <a:rPr lang="en-GB" sz="1800" dirty="0"/>
              <a:t>8. Medical devices (e.g. dialysis machines, ventilators)</a:t>
            </a:r>
          </a:p>
          <a:p>
            <a:pPr marL="0" indent="0" fontAlgn="base">
              <a:spcBef>
                <a:spcPts val="0"/>
              </a:spcBef>
              <a:spcAft>
                <a:spcPts val="600"/>
              </a:spcAft>
              <a:buNone/>
            </a:pPr>
            <a:r>
              <a:rPr lang="en-GB" sz="1800" dirty="0"/>
              <a:t>9. Monitoring and Control instruments (e.g. smoke detectors, thermostats)</a:t>
            </a:r>
          </a:p>
          <a:p>
            <a:pPr marL="0" indent="0" fontAlgn="base">
              <a:spcBef>
                <a:spcPts val="0"/>
              </a:spcBef>
              <a:spcAft>
                <a:spcPts val="600"/>
              </a:spcAft>
              <a:buNone/>
            </a:pPr>
            <a:r>
              <a:rPr lang="en-GB" sz="1800" dirty="0"/>
              <a:t>10. Automatic dispensers (e.g. ATMs, vending machines)</a:t>
            </a:r>
          </a:p>
          <a:p>
            <a:pPr marL="0" indent="0" fontAlgn="base">
              <a:spcBef>
                <a:spcPts val="0"/>
              </a:spcBef>
              <a:spcAft>
                <a:spcPts val="600"/>
              </a:spcAft>
              <a:buNone/>
            </a:pPr>
            <a:r>
              <a:rPr lang="en-GB" sz="1800" dirty="0">
                <a:solidFill>
                  <a:srgbClr val="FF0000"/>
                </a:solidFill>
              </a:rPr>
              <a:t>11. Display equipment (e.g. TVs and monitors)</a:t>
            </a:r>
          </a:p>
          <a:p>
            <a:pPr marL="0" indent="0" fontAlgn="base">
              <a:spcBef>
                <a:spcPts val="0"/>
              </a:spcBef>
              <a:spcAft>
                <a:spcPts val="600"/>
              </a:spcAft>
              <a:buNone/>
            </a:pPr>
            <a:r>
              <a:rPr lang="en-GB" sz="1800" dirty="0"/>
              <a:t>12. Cooling equipment (e.g. refrigeration equipment)</a:t>
            </a:r>
          </a:p>
          <a:p>
            <a:pPr marL="0" indent="0" fontAlgn="base">
              <a:spcBef>
                <a:spcPts val="0"/>
              </a:spcBef>
              <a:spcAft>
                <a:spcPts val="600"/>
              </a:spcAft>
              <a:buNone/>
            </a:pPr>
            <a:r>
              <a:rPr lang="en-GB" sz="1800" dirty="0"/>
              <a:t>13. Gas discharge lamps (amended for 2013 to include all LED light sources as well as gas discharge lamps)</a:t>
            </a:r>
          </a:p>
          <a:p>
            <a:pPr marL="0" indent="0" fontAlgn="base">
              <a:spcBef>
                <a:spcPts val="0"/>
              </a:spcBef>
              <a:spcAft>
                <a:spcPts val="600"/>
              </a:spcAft>
              <a:buNone/>
            </a:pPr>
            <a:r>
              <a:rPr lang="en-GB" sz="1800" dirty="0"/>
              <a:t>14. Photovoltaic (Solar) Panels The above list of 14 categories is indicative and not intended to be exhaustive. Comply Direct should be consulted for more producer examples of obligated EEE per category</a:t>
            </a:r>
          </a:p>
          <a:p>
            <a:pPr marL="0" indent="0">
              <a:spcBef>
                <a:spcPts val="0"/>
              </a:spcBef>
              <a:spcAft>
                <a:spcPts val="600"/>
              </a:spcAft>
              <a:buNone/>
            </a:pPr>
            <a:endParaRPr lang="en-US" sz="800" dirty="0"/>
          </a:p>
        </p:txBody>
      </p:sp>
      <p:sp>
        <p:nvSpPr>
          <p:cNvPr id="5" name="Snip Single Corner Rectangle 5"/>
          <p:cNvSpPr/>
          <p:nvPr/>
        </p:nvSpPr>
        <p:spPr>
          <a:xfrm flipH="1">
            <a:off x="-5" y="-18626"/>
            <a:ext cx="1161826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80A8E397-5F93-48E8-BA0F-AA603405854F}"/>
              </a:ext>
            </a:extLst>
          </p:cNvPr>
          <p:cNvSpPr>
            <a:spLocks noGrp="1"/>
          </p:cNvSpPr>
          <p:nvPr>
            <p:ph type="title"/>
          </p:nvPr>
        </p:nvSpPr>
        <p:spPr>
          <a:xfrm>
            <a:off x="95922" y="16091"/>
            <a:ext cx="11683701" cy="646094"/>
          </a:xfrm>
        </p:spPr>
        <p:txBody>
          <a:bodyPr>
            <a:noAutofit/>
          </a:bodyPr>
          <a:lstStyle/>
          <a:p>
            <a:r>
              <a:rPr lang="en-GB" sz="3200" dirty="0">
                <a:solidFill>
                  <a:schemeClr val="bg1"/>
                </a:solidFill>
              </a:rPr>
              <a:t>WEEE - The Waste Electrical and Electronic Equipment Regulations</a:t>
            </a:r>
            <a:endParaRPr lang="en-US" sz="3200" dirty="0">
              <a:solidFill>
                <a:schemeClr val="bg1"/>
              </a:solidFill>
            </a:endParaRPr>
          </a:p>
        </p:txBody>
      </p:sp>
    </p:spTree>
    <p:extLst>
      <p:ext uri="{BB962C8B-B14F-4D97-AF65-F5344CB8AC3E}">
        <p14:creationId xmlns:p14="http://schemas.microsoft.com/office/powerpoint/2010/main" val="1344584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thumb/1/18/Waste_hierarchy.svg/300px-Waste_hierarchy.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288" y="1418141"/>
            <a:ext cx="6355034" cy="34740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7/7b/Recycling_symbol.svg/628px-Recycling_symbo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5645" y="1320350"/>
            <a:ext cx="3753338" cy="36696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434136" y="5087805"/>
            <a:ext cx="3314847" cy="461665"/>
          </a:xfrm>
          <a:prstGeom prst="rect">
            <a:avLst/>
          </a:prstGeom>
          <a:noFill/>
        </p:spPr>
        <p:txBody>
          <a:bodyPr wrap="square" rtlCol="0">
            <a:spAutoFit/>
          </a:bodyPr>
          <a:lstStyle/>
          <a:p>
            <a:r>
              <a:rPr lang="en-GB" sz="2400" dirty="0" smtClean="0"/>
              <a:t>Reduce, Reuse, Recycle</a:t>
            </a:r>
            <a:endParaRPr lang="en-GB" sz="2400" dirty="0"/>
          </a:p>
        </p:txBody>
      </p:sp>
      <p:sp>
        <p:nvSpPr>
          <p:cNvPr id="8" name="TextBox 7"/>
          <p:cNvSpPr txBox="1"/>
          <p:nvPr/>
        </p:nvSpPr>
        <p:spPr>
          <a:xfrm>
            <a:off x="1955669" y="5087806"/>
            <a:ext cx="3314847" cy="461665"/>
          </a:xfrm>
          <a:prstGeom prst="rect">
            <a:avLst/>
          </a:prstGeom>
          <a:noFill/>
        </p:spPr>
        <p:txBody>
          <a:bodyPr wrap="square" rtlCol="0">
            <a:spAutoFit/>
          </a:bodyPr>
          <a:lstStyle/>
          <a:p>
            <a:r>
              <a:rPr lang="en-GB" sz="2400" dirty="0" smtClean="0"/>
              <a:t>The waste hierarchy</a:t>
            </a:r>
            <a:endParaRPr lang="en-GB" sz="2400" dirty="0"/>
          </a:p>
        </p:txBody>
      </p:sp>
      <p:sp>
        <p:nvSpPr>
          <p:cNvPr id="9" name="Snip Single Corner Rectangle 5"/>
          <p:cNvSpPr/>
          <p:nvPr/>
        </p:nvSpPr>
        <p:spPr>
          <a:xfrm flipH="1">
            <a:off x="-5" y="-18626"/>
            <a:ext cx="1161826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80A8E397-5F93-48E8-BA0F-AA603405854F}"/>
              </a:ext>
            </a:extLst>
          </p:cNvPr>
          <p:cNvSpPr>
            <a:spLocks noGrp="1"/>
          </p:cNvSpPr>
          <p:nvPr>
            <p:ph type="title"/>
          </p:nvPr>
        </p:nvSpPr>
        <p:spPr>
          <a:xfrm>
            <a:off x="95922" y="16091"/>
            <a:ext cx="11683701" cy="646094"/>
          </a:xfrm>
        </p:spPr>
        <p:txBody>
          <a:bodyPr>
            <a:noAutofit/>
          </a:bodyPr>
          <a:lstStyle/>
          <a:p>
            <a:r>
              <a:rPr lang="en-GB" sz="3200" dirty="0">
                <a:solidFill>
                  <a:schemeClr val="bg1"/>
                </a:solidFill>
              </a:rPr>
              <a:t>WEEE - The Waste Electrical and Electronic Equipment Regulations</a:t>
            </a:r>
            <a:endParaRPr lang="en-US" sz="3200" dirty="0">
              <a:solidFill>
                <a:schemeClr val="bg1"/>
              </a:solidFill>
            </a:endParaRPr>
          </a:p>
        </p:txBody>
      </p:sp>
    </p:spTree>
    <p:extLst>
      <p:ext uri="{BB962C8B-B14F-4D97-AF65-F5344CB8AC3E}">
        <p14:creationId xmlns:p14="http://schemas.microsoft.com/office/powerpoint/2010/main" val="572137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0040" y="1127760"/>
            <a:ext cx="10728960" cy="4832092"/>
          </a:xfrm>
          <a:prstGeom prst="rect">
            <a:avLst/>
          </a:prstGeom>
          <a:noFill/>
        </p:spPr>
        <p:txBody>
          <a:bodyPr wrap="square" rtlCol="0">
            <a:spAutoFit/>
          </a:bodyPr>
          <a:lstStyle/>
          <a:p>
            <a:r>
              <a:rPr lang="en-GB" sz="2800" dirty="0" smtClean="0"/>
              <a:t>Whilst compliance with WEEE concerns all organisations and how they properly recycle or dispose of certain goods, for some companies the regulations are more stringent.</a:t>
            </a:r>
          </a:p>
          <a:p>
            <a:endParaRPr lang="en-GB" sz="2800" dirty="0"/>
          </a:p>
          <a:p>
            <a:r>
              <a:rPr lang="en-GB" sz="2800" dirty="0"/>
              <a:t>Businesses who place electrical and electronic equipment (EEE) on the UK market for the first time by </a:t>
            </a:r>
            <a:r>
              <a:rPr lang="en-GB" sz="2800" b="1" dirty="0"/>
              <a:t>importing, manufacturing, rebranding or distance selling</a:t>
            </a:r>
            <a:r>
              <a:rPr lang="en-GB" sz="2800" dirty="0"/>
              <a:t> are considered </a:t>
            </a:r>
            <a:r>
              <a:rPr lang="en-GB" sz="2800" b="1" dirty="0"/>
              <a:t>producers</a:t>
            </a:r>
            <a:r>
              <a:rPr lang="en-GB" sz="2800" dirty="0"/>
              <a:t> under the regulations and must </a:t>
            </a:r>
            <a:r>
              <a:rPr lang="en-GB" sz="2800" b="1" dirty="0"/>
              <a:t>register</a:t>
            </a:r>
            <a:r>
              <a:rPr lang="en-GB" sz="2800" dirty="0"/>
              <a:t> with the </a:t>
            </a:r>
            <a:r>
              <a:rPr lang="en-GB" sz="2800" b="1" dirty="0"/>
              <a:t>Environment Agency (EA) </a:t>
            </a:r>
            <a:r>
              <a:rPr lang="en-GB" sz="2800" dirty="0"/>
              <a:t>directly or via a Producer Compliance Scheme (PCS) </a:t>
            </a:r>
            <a:endParaRPr lang="en-GB" sz="2800" dirty="0" smtClean="0"/>
          </a:p>
          <a:p>
            <a:endParaRPr lang="en-GB" sz="2800" dirty="0"/>
          </a:p>
          <a:p>
            <a:r>
              <a:rPr lang="en-GB" sz="2800" dirty="0" smtClean="0">
                <a:hlinkClick r:id="rId2"/>
              </a:rPr>
              <a:t>More info</a:t>
            </a:r>
            <a:endParaRPr lang="en-GB" sz="2800" dirty="0"/>
          </a:p>
        </p:txBody>
      </p:sp>
      <p:sp>
        <p:nvSpPr>
          <p:cNvPr id="5" name="Snip Single Corner Rectangle 5"/>
          <p:cNvSpPr/>
          <p:nvPr/>
        </p:nvSpPr>
        <p:spPr>
          <a:xfrm flipH="1">
            <a:off x="-5" y="-18626"/>
            <a:ext cx="1161826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Title 1">
            <a:extLst>
              <a:ext uri="{FF2B5EF4-FFF2-40B4-BE49-F238E27FC236}">
                <a16:creationId xmlns:a16="http://schemas.microsoft.com/office/drawing/2014/main" id="{80A8E397-5F93-48E8-BA0F-AA603405854F}"/>
              </a:ext>
            </a:extLst>
          </p:cNvPr>
          <p:cNvSpPr>
            <a:spLocks noGrp="1"/>
          </p:cNvSpPr>
          <p:nvPr>
            <p:ph type="title"/>
          </p:nvPr>
        </p:nvSpPr>
        <p:spPr>
          <a:xfrm>
            <a:off x="95922" y="16091"/>
            <a:ext cx="11683701" cy="646094"/>
          </a:xfrm>
        </p:spPr>
        <p:txBody>
          <a:bodyPr>
            <a:noAutofit/>
          </a:bodyPr>
          <a:lstStyle/>
          <a:p>
            <a:r>
              <a:rPr lang="en-GB" sz="3200" dirty="0">
                <a:solidFill>
                  <a:schemeClr val="bg1"/>
                </a:solidFill>
              </a:rPr>
              <a:t>WEEE - The Waste Electrical and Electronic Equipment Regulations</a:t>
            </a:r>
            <a:endParaRPr lang="en-US" sz="3200" dirty="0">
              <a:solidFill>
                <a:schemeClr val="bg1"/>
              </a:solidFill>
            </a:endParaRPr>
          </a:p>
        </p:txBody>
      </p:sp>
    </p:spTree>
    <p:extLst>
      <p:ext uri="{BB962C8B-B14F-4D97-AF65-F5344CB8AC3E}">
        <p14:creationId xmlns:p14="http://schemas.microsoft.com/office/powerpoint/2010/main" val="2188121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8FACC2-A53D-4119-A90F-AC3A5AAE391C}"/>
              </a:ext>
            </a:extLst>
          </p:cNvPr>
          <p:cNvPicPr>
            <a:picLocks noChangeAspect="1"/>
          </p:cNvPicPr>
          <p:nvPr/>
        </p:nvPicPr>
        <p:blipFill>
          <a:blip r:embed="rId2"/>
          <a:stretch>
            <a:fillRect/>
          </a:stretch>
        </p:blipFill>
        <p:spPr>
          <a:xfrm>
            <a:off x="86176" y="145778"/>
            <a:ext cx="6355950" cy="6620782"/>
          </a:xfrm>
          <a:prstGeom prst="rect">
            <a:avLst/>
          </a:prstGeom>
        </p:spPr>
      </p:pic>
      <p:sp>
        <p:nvSpPr>
          <p:cNvPr id="4" name="Rectangle 3"/>
          <p:cNvSpPr/>
          <p:nvPr/>
        </p:nvSpPr>
        <p:spPr>
          <a:xfrm>
            <a:off x="268941" y="1914861"/>
            <a:ext cx="5755342" cy="37651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86480" y="4028189"/>
            <a:ext cx="5755342" cy="37651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507402" y="6305774"/>
            <a:ext cx="5755342" cy="37651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7347473" y="548640"/>
            <a:ext cx="4141694" cy="5016758"/>
          </a:xfrm>
          <a:prstGeom prst="rect">
            <a:avLst/>
          </a:prstGeom>
          <a:noFill/>
        </p:spPr>
        <p:txBody>
          <a:bodyPr wrap="square" rtlCol="0">
            <a:spAutoFit/>
          </a:bodyPr>
          <a:lstStyle/>
          <a:p>
            <a:r>
              <a:rPr lang="en-GB" sz="4000" b="1" dirty="0" smtClean="0"/>
              <a:t>What piece of legislation do these images relate to?</a:t>
            </a:r>
          </a:p>
          <a:p>
            <a:endParaRPr lang="en-GB" sz="4000" b="1" dirty="0"/>
          </a:p>
          <a:p>
            <a:r>
              <a:rPr lang="en-GB" sz="4000" b="1" dirty="0" smtClean="0"/>
              <a:t>Can you identify what any of them mean?</a:t>
            </a:r>
            <a:endParaRPr lang="en-GB" sz="4000" b="1" dirty="0"/>
          </a:p>
        </p:txBody>
      </p:sp>
    </p:spTree>
    <p:extLst>
      <p:ext uri="{BB962C8B-B14F-4D97-AF65-F5344CB8AC3E}">
        <p14:creationId xmlns:p14="http://schemas.microsoft.com/office/powerpoint/2010/main" val="3393733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8FACC2-A53D-4119-A90F-AC3A5AAE391C}"/>
              </a:ext>
            </a:extLst>
          </p:cNvPr>
          <p:cNvPicPr>
            <a:picLocks noChangeAspect="1"/>
          </p:cNvPicPr>
          <p:nvPr/>
        </p:nvPicPr>
        <p:blipFill>
          <a:blip r:embed="rId2"/>
          <a:stretch>
            <a:fillRect/>
          </a:stretch>
        </p:blipFill>
        <p:spPr>
          <a:xfrm>
            <a:off x="86176" y="145778"/>
            <a:ext cx="6355950" cy="6620782"/>
          </a:xfrm>
          <a:prstGeom prst="rect">
            <a:avLst/>
          </a:prstGeom>
        </p:spPr>
      </p:pic>
      <p:sp>
        <p:nvSpPr>
          <p:cNvPr id="5" name="TextBox 4"/>
          <p:cNvSpPr txBox="1"/>
          <p:nvPr/>
        </p:nvSpPr>
        <p:spPr>
          <a:xfrm>
            <a:off x="7347473" y="548640"/>
            <a:ext cx="4141694" cy="3785652"/>
          </a:xfrm>
          <a:prstGeom prst="rect">
            <a:avLst/>
          </a:prstGeom>
          <a:noFill/>
        </p:spPr>
        <p:txBody>
          <a:bodyPr wrap="square" rtlCol="0">
            <a:spAutoFit/>
          </a:bodyPr>
          <a:lstStyle/>
          <a:p>
            <a:r>
              <a:rPr lang="en-GB" sz="4000" b="1" dirty="0" smtClean="0"/>
              <a:t>COSHH</a:t>
            </a:r>
          </a:p>
          <a:p>
            <a:endParaRPr lang="en-GB" sz="4000" b="1" dirty="0"/>
          </a:p>
          <a:p>
            <a:r>
              <a:rPr lang="en-GB" sz="4000" b="1" dirty="0" smtClean="0"/>
              <a:t>Care of Substances Hazardous to Health</a:t>
            </a:r>
            <a:endParaRPr lang="en-GB" sz="4000" b="1" dirty="0"/>
          </a:p>
        </p:txBody>
      </p:sp>
    </p:spTree>
    <p:extLst>
      <p:ext uri="{BB962C8B-B14F-4D97-AF65-F5344CB8AC3E}">
        <p14:creationId xmlns:p14="http://schemas.microsoft.com/office/powerpoint/2010/main" val="827133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9409" y="1082936"/>
            <a:ext cx="10850880" cy="5416868"/>
          </a:xfrm>
          <a:prstGeom prst="rect">
            <a:avLst/>
          </a:prstGeom>
          <a:noFill/>
        </p:spPr>
        <p:txBody>
          <a:bodyPr wrap="square" rtlCol="0">
            <a:spAutoFit/>
          </a:bodyPr>
          <a:lstStyle/>
          <a:p>
            <a:pPr>
              <a:spcAft>
                <a:spcPts val="1200"/>
              </a:spcAft>
            </a:pPr>
            <a:r>
              <a:rPr lang="en-GB" sz="2800" dirty="0" smtClean="0"/>
              <a:t>A workplace is required by law to ensure care is taken with hazardous substances.  The following steps should be performed:</a:t>
            </a:r>
          </a:p>
          <a:p>
            <a:pPr marL="342900" indent="-342900">
              <a:buFont typeface="+mj-lt"/>
              <a:buAutoNum type="arabicPeriod"/>
            </a:pPr>
            <a:r>
              <a:rPr lang="en-GB" sz="2800" dirty="0" smtClean="0"/>
              <a:t>Risk Assessment / Decide on precautions</a:t>
            </a:r>
          </a:p>
          <a:p>
            <a:pPr marL="342900" indent="-342900">
              <a:buFont typeface="+mj-lt"/>
              <a:buAutoNum type="arabicPeriod"/>
            </a:pPr>
            <a:r>
              <a:rPr lang="en-GB" sz="2800" dirty="0" smtClean="0"/>
              <a:t>Prevention or Control of exposure</a:t>
            </a:r>
          </a:p>
          <a:p>
            <a:pPr marL="342900" indent="-342900">
              <a:buFont typeface="+mj-lt"/>
              <a:buAutoNum type="arabicPeriod"/>
            </a:pPr>
            <a:r>
              <a:rPr lang="en-GB" sz="2800" dirty="0" smtClean="0"/>
              <a:t>Monitor use of control measures</a:t>
            </a:r>
          </a:p>
          <a:p>
            <a:pPr marL="342900" indent="-342900">
              <a:buFont typeface="+mj-lt"/>
              <a:buAutoNum type="arabicPeriod"/>
            </a:pPr>
            <a:r>
              <a:rPr lang="en-GB" sz="2800" dirty="0" smtClean="0"/>
              <a:t>Maintenance and testing of measures</a:t>
            </a:r>
          </a:p>
          <a:p>
            <a:pPr marL="342900" indent="-342900">
              <a:buFont typeface="+mj-lt"/>
              <a:buAutoNum type="arabicPeriod"/>
            </a:pPr>
            <a:r>
              <a:rPr lang="en-GB" sz="2800" dirty="0" smtClean="0"/>
              <a:t>Monitoring exposure</a:t>
            </a:r>
          </a:p>
          <a:p>
            <a:pPr marL="342900" indent="-342900">
              <a:buFont typeface="+mj-lt"/>
              <a:buAutoNum type="arabicPeriod"/>
            </a:pPr>
            <a:r>
              <a:rPr lang="en-GB" sz="2800" dirty="0" smtClean="0"/>
              <a:t>Health Surveillance</a:t>
            </a:r>
          </a:p>
          <a:p>
            <a:pPr marL="342900" indent="-342900">
              <a:buFont typeface="+mj-lt"/>
              <a:buAutoNum type="arabicPeriod"/>
            </a:pPr>
            <a:r>
              <a:rPr lang="en-GB" sz="2800" dirty="0" smtClean="0"/>
              <a:t>Prepare a plan for accidents and emergencies</a:t>
            </a:r>
          </a:p>
          <a:p>
            <a:pPr marL="342900" indent="-342900">
              <a:buFont typeface="+mj-lt"/>
              <a:buAutoNum type="arabicPeriod"/>
            </a:pPr>
            <a:r>
              <a:rPr lang="en-GB" sz="2800" dirty="0" smtClean="0"/>
              <a:t>Provide training</a:t>
            </a:r>
          </a:p>
          <a:p>
            <a:endParaRPr lang="en-GB" sz="2800" dirty="0" smtClean="0"/>
          </a:p>
          <a:p>
            <a:endParaRPr lang="en-GB" sz="2800" dirty="0" smtClean="0"/>
          </a:p>
        </p:txBody>
      </p:sp>
      <p:sp>
        <p:nvSpPr>
          <p:cNvPr id="4" name="Snip Single Corner Rectangle 5"/>
          <p:cNvSpPr/>
          <p:nvPr/>
        </p:nvSpPr>
        <p:spPr>
          <a:xfrm flipH="1">
            <a:off x="-6" y="-18626"/>
            <a:ext cx="877824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5" name="Title 1">
            <a:extLst>
              <a:ext uri="{FF2B5EF4-FFF2-40B4-BE49-F238E27FC236}">
                <a16:creationId xmlns:a16="http://schemas.microsoft.com/office/drawing/2014/main" id="{80A8E397-5F93-48E8-BA0F-AA603405854F}"/>
              </a:ext>
            </a:extLst>
          </p:cNvPr>
          <p:cNvSpPr txBox="1">
            <a:spLocks/>
          </p:cNvSpPr>
          <p:nvPr/>
        </p:nvSpPr>
        <p:spPr>
          <a:xfrm>
            <a:off x="95922" y="16091"/>
            <a:ext cx="11683701" cy="64609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bg1"/>
                </a:solidFill>
              </a:rPr>
              <a:t>COSHH – Care of Substances Hazardous to Health</a:t>
            </a:r>
            <a:endParaRPr lang="en-US" sz="3200" dirty="0">
              <a:solidFill>
                <a:schemeClr val="bg1"/>
              </a:solidFill>
            </a:endParaRPr>
          </a:p>
        </p:txBody>
      </p:sp>
    </p:spTree>
    <p:extLst>
      <p:ext uri="{BB962C8B-B14F-4D97-AF65-F5344CB8AC3E}">
        <p14:creationId xmlns:p14="http://schemas.microsoft.com/office/powerpoint/2010/main" val="2741166353"/>
      </p:ext>
    </p:extLst>
  </p:cSld>
  <p:clrMapOvr>
    <a:masterClrMapping/>
  </p:clrMapOvr>
</p:sld>
</file>

<file path=ppt/theme/theme1.xml><?xml version="1.0" encoding="utf-8"?>
<a:theme xmlns:a="http://schemas.openxmlformats.org/drawingml/2006/main" name="JustIT">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ustIT" id="{B72953E5-CD62-49B3-8DE7-7FAB411F0170}" vid="{BB2C0DBB-2DD9-4ED9-97C6-7EBAD029C0C2}"/>
    </a:ext>
  </a:extLst>
</a:theme>
</file>

<file path=docProps/app.xml><?xml version="1.0" encoding="utf-8"?>
<Properties xmlns="http://schemas.openxmlformats.org/officeDocument/2006/extended-properties" xmlns:vt="http://schemas.openxmlformats.org/officeDocument/2006/docPropsVTypes">
  <Template>JustIT</Template>
  <TotalTime>255</TotalTime>
  <Words>987</Words>
  <Application>Microsoft Office PowerPoint</Application>
  <PresentationFormat>Widescreen</PresentationFormat>
  <Paragraphs>113</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nta</vt:lpstr>
      <vt:lpstr>JustIT</vt:lpstr>
      <vt:lpstr>WEEE, COSHH and RoHS</vt:lpstr>
      <vt:lpstr>WEEE, COSHH and RoHS</vt:lpstr>
      <vt:lpstr>WEEE - The Waste Electrical and Electronic Equipment Regulations</vt:lpstr>
      <vt:lpstr>WEEE - The Waste Electrical and Electronic Equipment Regulations</vt:lpstr>
      <vt:lpstr>WEEE - The Waste Electrical and Electronic Equipment Regulations</vt:lpstr>
      <vt:lpstr>WEEE - The Waste Electrical and Electronic Equipment Regulations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Brown</dc:creator>
  <cp:lastModifiedBy>Matt Brown</cp:lastModifiedBy>
  <cp:revision>24</cp:revision>
  <dcterms:created xsi:type="dcterms:W3CDTF">2017-07-03T09:27:29Z</dcterms:created>
  <dcterms:modified xsi:type="dcterms:W3CDTF">2017-07-11T18:05:33Z</dcterms:modified>
</cp:coreProperties>
</file>