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387" r:id="rId3"/>
    <p:sldId id="388" r:id="rId4"/>
    <p:sldId id="337" r:id="rId5"/>
    <p:sldId id="372" r:id="rId6"/>
    <p:sldId id="311" r:id="rId7"/>
    <p:sldId id="312" r:id="rId8"/>
    <p:sldId id="313" r:id="rId9"/>
    <p:sldId id="315" r:id="rId10"/>
    <p:sldId id="316" r:id="rId11"/>
    <p:sldId id="317" r:id="rId12"/>
    <p:sldId id="318" r:id="rId13"/>
    <p:sldId id="320" r:id="rId14"/>
    <p:sldId id="321" r:id="rId15"/>
    <p:sldId id="322" r:id="rId16"/>
    <p:sldId id="323" r:id="rId17"/>
    <p:sldId id="324" r:id="rId18"/>
    <p:sldId id="325" r:id="rId19"/>
    <p:sldId id="375" r:id="rId20"/>
    <p:sldId id="326" r:id="rId21"/>
    <p:sldId id="327" r:id="rId22"/>
    <p:sldId id="373" r:id="rId23"/>
    <p:sldId id="374" r:id="rId24"/>
    <p:sldId id="329" r:id="rId25"/>
    <p:sldId id="330" r:id="rId26"/>
    <p:sldId id="331" r:id="rId27"/>
    <p:sldId id="376" r:id="rId28"/>
    <p:sldId id="332" r:id="rId29"/>
    <p:sldId id="333" r:id="rId30"/>
    <p:sldId id="377" r:id="rId31"/>
    <p:sldId id="334" r:id="rId32"/>
    <p:sldId id="335" r:id="rId33"/>
    <p:sldId id="336" r:id="rId34"/>
    <p:sldId id="338" r:id="rId35"/>
    <p:sldId id="339" r:id="rId36"/>
    <p:sldId id="340" r:id="rId37"/>
    <p:sldId id="341" r:id="rId38"/>
    <p:sldId id="378" r:id="rId39"/>
    <p:sldId id="342" r:id="rId40"/>
    <p:sldId id="343" r:id="rId41"/>
    <p:sldId id="345" r:id="rId42"/>
    <p:sldId id="346" r:id="rId43"/>
    <p:sldId id="347" r:id="rId44"/>
    <p:sldId id="350" r:id="rId45"/>
    <p:sldId id="353" r:id="rId46"/>
    <p:sldId id="351" r:id="rId47"/>
    <p:sldId id="352" r:id="rId48"/>
    <p:sldId id="348" r:id="rId49"/>
    <p:sldId id="349" r:id="rId50"/>
    <p:sldId id="361" r:id="rId51"/>
    <p:sldId id="354" r:id="rId52"/>
    <p:sldId id="362" r:id="rId53"/>
    <p:sldId id="371" r:id="rId54"/>
    <p:sldId id="355" r:id="rId55"/>
    <p:sldId id="357" r:id="rId56"/>
    <p:sldId id="358" r:id="rId57"/>
    <p:sldId id="363" r:id="rId58"/>
    <p:sldId id="365" r:id="rId59"/>
    <p:sldId id="367" r:id="rId60"/>
    <p:sldId id="368" r:id="rId61"/>
    <p:sldId id="369" r:id="rId62"/>
    <p:sldId id="370" r:id="rId63"/>
    <p:sldId id="364" r:id="rId64"/>
    <p:sldId id="359" r:id="rId65"/>
    <p:sldId id="379" r:id="rId66"/>
    <p:sldId id="380" r:id="rId67"/>
    <p:sldId id="381" r:id="rId68"/>
    <p:sldId id="382" r:id="rId69"/>
    <p:sldId id="383" r:id="rId70"/>
    <p:sldId id="384" r:id="rId71"/>
    <p:sldId id="385" r:id="rId72"/>
    <p:sldId id="386"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250" autoAdjust="0"/>
    <p:restoredTop sz="94660"/>
  </p:normalViewPr>
  <p:slideViewPr>
    <p:cSldViewPr snapToGrid="0">
      <p:cViewPr varScale="1">
        <p:scale>
          <a:sx n="72" d="100"/>
          <a:sy n="72" d="100"/>
        </p:scale>
        <p:origin x="2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52646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34887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3198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0405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E63EE3-F3AD-4420-B863-56687C55A199}" type="datetimeFigureOut">
              <a:rPr lang="en-GB" smtClean="0"/>
              <a:t>12/07/2017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80206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63EE3-F3AD-4420-B863-56687C55A199}" type="datetimeFigureOut">
              <a:rPr lang="en-GB" smtClean="0"/>
              <a:t>12/07/2017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18248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63EE3-F3AD-4420-B863-56687C55A199}" type="datetimeFigureOut">
              <a:rPr lang="en-GB" smtClean="0"/>
              <a:t>12/07/2017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04449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63EE3-F3AD-4420-B863-56687C55A199}" type="datetimeFigureOut">
              <a:rPr lang="en-GB" smtClean="0"/>
              <a:t>12/07/2017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90237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63EE3-F3AD-4420-B863-56687C55A199}" type="datetimeFigureOut">
              <a:rPr lang="en-GB" smtClean="0"/>
              <a:t>12/07/2017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55609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12/07/2017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5445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12/07/2017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40379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63EE3-F3AD-4420-B863-56687C55A199}" type="datetimeFigureOut">
              <a:rPr lang="en-GB" smtClean="0"/>
              <a:t>12/07/2017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E4DD5-38DF-4418-BD24-010F4D832B4F}" type="slidenum">
              <a:rPr lang="en-GB" smtClean="0"/>
              <a:t>‹#›</a:t>
            </a:fld>
            <a:endParaRPr lang="en-GB"/>
          </a:p>
        </p:txBody>
      </p:sp>
    </p:spTree>
    <p:extLst>
      <p:ext uri="{BB962C8B-B14F-4D97-AF65-F5344CB8AC3E}">
        <p14:creationId xmlns:p14="http://schemas.microsoft.com/office/powerpoint/2010/main" val="58485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hse.gov.uk/biosafety/infection.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n.wikipedia.org/wiki/PDCA" TargetMode="Externa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bicsi.org/uploadedFiles/PDFs/Conferences/Greece/4-I2QS.pdf"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bicsi.org/uploadedFiles/PDFs/Conferences/Greece/4-I2QS.pdf" TargetMode="External"/><Relationship Id="rId2" Type="http://schemas.openxmlformats.org/officeDocument/2006/relationships/hyperlink" Target="https://tinyurl.com/y7fp34ds" TargetMode="Externa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jpeg"/></Relationships>
</file>

<file path=ppt/slides/_rels/slide51.xml.rels><?xml version="1.0" encoding="UTF-8" standalone="yes"?>
<Relationships xmlns="http://schemas.openxmlformats.org/package/2006/relationships"><Relationship Id="rId3" Type="http://schemas.openxmlformats.org/officeDocument/2006/relationships/hyperlink" Target="https://www.bicsi.org/uploadedFiles/PDFs/Conferences/Greece/4-I2QS.pdf" TargetMode="External"/><Relationship Id="rId2" Type="http://schemas.openxmlformats.org/officeDocument/2006/relationships/hyperlink" Target="https://tinyurl.com/y7fp34ds" TargetMode="Externa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37.png"/></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5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6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3.jpeg"/></Relationships>
</file>

<file path=ppt/slides/_rels/slide6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7" y="372777"/>
            <a:ext cx="8405443"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8405442" cy="715529"/>
          </a:xfrm>
        </p:spPr>
        <p:txBody>
          <a:bodyPr>
            <a:normAutofit/>
          </a:bodyPr>
          <a:lstStyle/>
          <a:p>
            <a:r>
              <a:rPr lang="en-GB" sz="3200" dirty="0">
                <a:solidFill>
                  <a:schemeClr val="bg1"/>
                </a:solidFill>
                <a:latin typeface="Arial" panose="020B0604020202020204" pitchFamily="34" charset="0"/>
                <a:cs typeface="Arial" panose="020B0604020202020204" pitchFamily="34" charset="0"/>
              </a:rPr>
              <a:t>KM5 Business Processes – 2 Day Overview</a:t>
            </a:r>
          </a:p>
        </p:txBody>
      </p:sp>
      <p:sp>
        <p:nvSpPr>
          <p:cNvPr id="10" name="TextBox 9">
            <a:extLst>
              <a:ext uri="{FF2B5EF4-FFF2-40B4-BE49-F238E27FC236}">
                <a16:creationId xmlns:a16="http://schemas.microsoft.com/office/drawing/2014/main" id="{7628946F-94ED-46F4-8ECF-6FD19655BA71}"/>
              </a:ext>
            </a:extLst>
          </p:cNvPr>
          <p:cNvSpPr txBox="1"/>
          <p:nvPr/>
        </p:nvSpPr>
        <p:spPr>
          <a:xfrm>
            <a:off x="451821" y="1253602"/>
            <a:ext cx="7300701" cy="5016758"/>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400" b="1" dirty="0"/>
              <a:t>Introduction / Overview of key legislation and standards</a:t>
            </a:r>
            <a:endParaRPr lang="en-GB" sz="2400" dirty="0"/>
          </a:p>
          <a:p>
            <a:pPr marL="342900" indent="-342900">
              <a:spcAft>
                <a:spcPts val="1200"/>
              </a:spcAft>
              <a:buFont typeface="Arial" panose="020B0604020202020204" pitchFamily="34" charset="0"/>
              <a:buChar char="•"/>
            </a:pPr>
            <a:r>
              <a:rPr lang="en-GB" sz="2400" b="1" dirty="0"/>
              <a:t>Health &amp; Safety</a:t>
            </a:r>
            <a:endParaRPr lang="en-GB" sz="2400" dirty="0"/>
          </a:p>
          <a:p>
            <a:pPr marL="342900" indent="-342900">
              <a:spcAft>
                <a:spcPts val="1200"/>
              </a:spcAft>
              <a:buFont typeface="Arial" panose="020B0604020202020204" pitchFamily="34" charset="0"/>
              <a:buChar char="•"/>
            </a:pPr>
            <a:r>
              <a:rPr lang="en-GB" sz="2400" b="1" dirty="0"/>
              <a:t>Handling Materials: WEEE, COSHH &amp; RoHS</a:t>
            </a:r>
          </a:p>
          <a:p>
            <a:pPr marL="342900" indent="-342900">
              <a:spcAft>
                <a:spcPts val="1200"/>
              </a:spcAft>
              <a:buFont typeface="Arial" panose="020B0604020202020204" pitchFamily="34" charset="0"/>
              <a:buChar char="•"/>
            </a:pPr>
            <a:r>
              <a:rPr lang="en-GB" sz="2400" b="1" dirty="0"/>
              <a:t>Handling Data: DPA, </a:t>
            </a:r>
            <a:r>
              <a:rPr lang="en-GB" sz="2400" b="1" dirty="0" err="1"/>
              <a:t>FoI</a:t>
            </a:r>
            <a:r>
              <a:rPr lang="en-GB" sz="2400" b="1" dirty="0"/>
              <a:t>, CMA, RIPA</a:t>
            </a:r>
            <a:endParaRPr lang="en-GB" sz="2400" dirty="0"/>
          </a:p>
          <a:p>
            <a:pPr marL="342900" indent="-342900">
              <a:spcAft>
                <a:spcPts val="1200"/>
              </a:spcAft>
              <a:buFont typeface="Arial" panose="020B0604020202020204" pitchFamily="34" charset="0"/>
              <a:buChar char="•"/>
            </a:pPr>
            <a:r>
              <a:rPr lang="en-GB" sz="2400" b="1" dirty="0"/>
              <a:t>Business Continuity</a:t>
            </a:r>
          </a:p>
          <a:p>
            <a:pPr marL="342900" indent="-342900">
              <a:spcAft>
                <a:spcPts val="1200"/>
              </a:spcAft>
              <a:buFont typeface="Arial" panose="020B0604020202020204" pitchFamily="34" charset="0"/>
              <a:buChar char="•"/>
            </a:pPr>
            <a:r>
              <a:rPr lang="en-GB" sz="2400" b="1" dirty="0"/>
              <a:t>IT Strategy</a:t>
            </a:r>
          </a:p>
          <a:p>
            <a:pPr marL="342900" indent="-342900">
              <a:spcAft>
                <a:spcPts val="1200"/>
              </a:spcAft>
              <a:buFont typeface="Arial" panose="020B0604020202020204" pitchFamily="34" charset="0"/>
              <a:buChar char="•"/>
            </a:pPr>
            <a:r>
              <a:rPr lang="en-GB" sz="2400" b="1" dirty="0"/>
              <a:t>IT Systems</a:t>
            </a:r>
          </a:p>
          <a:p>
            <a:pPr marL="342900" indent="-342900">
              <a:spcAft>
                <a:spcPts val="1200"/>
              </a:spcAft>
              <a:buFont typeface="Arial" panose="020B0604020202020204" pitchFamily="34" charset="0"/>
              <a:buChar char="•"/>
            </a:pPr>
            <a:r>
              <a:rPr lang="en-GB" sz="2400" b="1" dirty="0"/>
              <a:t>Professional Development</a:t>
            </a:r>
          </a:p>
          <a:p>
            <a:pPr marL="342900" indent="-342900">
              <a:spcAft>
                <a:spcPts val="1200"/>
              </a:spcAft>
              <a:buFont typeface="Arial" panose="020B0604020202020204" pitchFamily="34" charset="0"/>
              <a:buChar char="•"/>
            </a:pPr>
            <a:r>
              <a:rPr lang="en-GB" sz="2400" b="1" dirty="0"/>
              <a:t>Life Cycles</a:t>
            </a:r>
            <a:endParaRPr lang="en-GB" sz="2400" dirty="0"/>
          </a:p>
        </p:txBody>
      </p:sp>
    </p:spTree>
    <p:extLst>
      <p:ext uri="{BB962C8B-B14F-4D97-AF65-F5344CB8AC3E}">
        <p14:creationId xmlns:p14="http://schemas.microsoft.com/office/powerpoint/2010/main" val="1080458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400" dirty="0">
                <a:solidFill>
                  <a:schemeClr val="bg1"/>
                </a:solidFill>
              </a:rPr>
              <a:t>Electricity at Work Regulations 1989</a:t>
            </a:r>
            <a:endParaRPr lang="en-GB" sz="2400" b="1" dirty="0">
              <a:solidFill>
                <a:schemeClr val="bg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F2A3BF2-73BA-47EB-88FE-92E774BB794E}"/>
              </a:ext>
            </a:extLst>
          </p:cNvPr>
          <p:cNvSpPr txBox="1"/>
          <p:nvPr/>
        </p:nvSpPr>
        <p:spPr>
          <a:xfrm>
            <a:off x="574158" y="1414130"/>
            <a:ext cx="7676707" cy="5355312"/>
          </a:xfrm>
          <a:prstGeom prst="rect">
            <a:avLst/>
          </a:prstGeom>
          <a:noFill/>
        </p:spPr>
        <p:txBody>
          <a:bodyPr wrap="square" rtlCol="0">
            <a:spAutoFit/>
          </a:bodyPr>
          <a:lstStyle/>
          <a:p>
            <a:r>
              <a:rPr lang="en-GB" b="1" dirty="0"/>
              <a:t>Electricity at Work Regulations 1989</a:t>
            </a:r>
          </a:p>
          <a:p>
            <a:endParaRPr lang="en-GB" b="1" dirty="0"/>
          </a:p>
          <a:p>
            <a:r>
              <a:rPr lang="en-GB" b="1" dirty="0">
                <a:highlight>
                  <a:srgbClr val="FFFF00"/>
                </a:highlight>
              </a:rPr>
              <a:t>What does it cover?</a:t>
            </a:r>
          </a:p>
          <a:p>
            <a:endParaRPr lang="en-GB" b="1" dirty="0"/>
          </a:p>
          <a:p>
            <a:pPr marL="285750" indent="-285750">
              <a:buFont typeface="Arial" panose="020B0604020202020204" pitchFamily="34" charset="0"/>
              <a:buChar char="•"/>
            </a:pPr>
            <a:r>
              <a:rPr lang="en-GB" b="1" dirty="0">
                <a:solidFill>
                  <a:srgbClr val="0070C0"/>
                </a:solidFill>
              </a:rPr>
              <a:t>Systems, work activities and protective equipment</a:t>
            </a:r>
          </a:p>
          <a:p>
            <a:pPr marL="285750" indent="-285750">
              <a:buFont typeface="Arial" panose="020B0604020202020204" pitchFamily="34" charset="0"/>
              <a:buChar char="•"/>
            </a:pPr>
            <a:r>
              <a:rPr lang="en-GB" dirty="0">
                <a:solidFill>
                  <a:srgbClr val="7030A0"/>
                </a:solidFill>
              </a:rPr>
              <a:t>Strength and capability of electrical equipment</a:t>
            </a:r>
          </a:p>
          <a:p>
            <a:pPr marL="285750" indent="-285750">
              <a:buFont typeface="Arial" panose="020B0604020202020204" pitchFamily="34" charset="0"/>
              <a:buChar char="•"/>
            </a:pPr>
            <a:r>
              <a:rPr lang="en-GB" b="1" dirty="0">
                <a:solidFill>
                  <a:srgbClr val="002060"/>
                </a:solidFill>
              </a:rPr>
              <a:t>Adverse or hazardous environments</a:t>
            </a:r>
          </a:p>
          <a:p>
            <a:pPr marL="285750" indent="-285750">
              <a:buFont typeface="Arial" panose="020B0604020202020204" pitchFamily="34" charset="0"/>
              <a:buChar char="•"/>
            </a:pPr>
            <a:r>
              <a:rPr lang="en-GB" dirty="0">
                <a:solidFill>
                  <a:srgbClr val="0070C0"/>
                </a:solidFill>
              </a:rPr>
              <a:t>Insulation, protection and placing of conductors</a:t>
            </a:r>
          </a:p>
          <a:p>
            <a:pPr marL="285750" indent="-285750">
              <a:buFont typeface="Arial" panose="020B0604020202020204" pitchFamily="34" charset="0"/>
              <a:buChar char="•"/>
            </a:pPr>
            <a:r>
              <a:rPr lang="en-GB" b="1" dirty="0">
                <a:solidFill>
                  <a:srgbClr val="7030A0"/>
                </a:solidFill>
              </a:rPr>
              <a:t>Earthing or other suitable precautions</a:t>
            </a:r>
          </a:p>
          <a:p>
            <a:pPr marL="285750" indent="-285750">
              <a:buFont typeface="Arial" panose="020B0604020202020204" pitchFamily="34" charset="0"/>
              <a:buChar char="•"/>
            </a:pPr>
            <a:r>
              <a:rPr lang="en-GB" dirty="0">
                <a:solidFill>
                  <a:srgbClr val="002060"/>
                </a:solidFill>
              </a:rPr>
              <a:t>Integrity of referenced conductors</a:t>
            </a:r>
          </a:p>
          <a:p>
            <a:pPr marL="285750" indent="-285750">
              <a:buFont typeface="Arial" panose="020B0604020202020204" pitchFamily="34" charset="0"/>
              <a:buChar char="•"/>
            </a:pPr>
            <a:r>
              <a:rPr lang="en-GB" b="1" dirty="0">
                <a:solidFill>
                  <a:srgbClr val="0070C0"/>
                </a:solidFill>
              </a:rPr>
              <a:t>Connections – plugs and sockets</a:t>
            </a:r>
          </a:p>
          <a:p>
            <a:pPr marL="285750" indent="-285750">
              <a:buFont typeface="Arial" panose="020B0604020202020204" pitchFamily="34" charset="0"/>
              <a:buChar char="•"/>
            </a:pPr>
            <a:r>
              <a:rPr lang="en-GB" dirty="0">
                <a:solidFill>
                  <a:srgbClr val="7030A0"/>
                </a:solidFill>
              </a:rPr>
              <a:t>Means for protecting from excess of current</a:t>
            </a:r>
          </a:p>
          <a:p>
            <a:pPr marL="285750" indent="-285750">
              <a:buFont typeface="Arial" panose="020B0604020202020204" pitchFamily="34" charset="0"/>
              <a:buChar char="•"/>
            </a:pPr>
            <a:r>
              <a:rPr lang="en-GB" b="1" dirty="0">
                <a:solidFill>
                  <a:srgbClr val="002060"/>
                </a:solidFill>
              </a:rPr>
              <a:t>Means for cutting off the supply and for isolation</a:t>
            </a:r>
          </a:p>
          <a:p>
            <a:pPr marL="285750" indent="-285750">
              <a:buFont typeface="Arial" panose="020B0604020202020204" pitchFamily="34" charset="0"/>
              <a:buChar char="•"/>
            </a:pPr>
            <a:r>
              <a:rPr lang="en-GB" dirty="0">
                <a:solidFill>
                  <a:srgbClr val="0070C0"/>
                </a:solidFill>
              </a:rPr>
              <a:t>Precautions for work on equipment made dead</a:t>
            </a:r>
          </a:p>
          <a:p>
            <a:pPr marL="285750" indent="-285750">
              <a:buFont typeface="Arial" panose="020B0604020202020204" pitchFamily="34" charset="0"/>
              <a:buChar char="•"/>
            </a:pPr>
            <a:r>
              <a:rPr lang="en-GB" b="1" dirty="0">
                <a:solidFill>
                  <a:srgbClr val="7030A0"/>
                </a:solidFill>
              </a:rPr>
              <a:t>Work on or near live conductors</a:t>
            </a:r>
          </a:p>
          <a:p>
            <a:pPr marL="285750" indent="-285750">
              <a:buFont typeface="Arial" panose="020B0604020202020204" pitchFamily="34" charset="0"/>
              <a:buChar char="•"/>
            </a:pPr>
            <a:r>
              <a:rPr lang="en-GB" dirty="0">
                <a:solidFill>
                  <a:srgbClr val="002060"/>
                </a:solidFill>
              </a:rPr>
              <a:t>Working space, access and lighting</a:t>
            </a:r>
          </a:p>
          <a:p>
            <a:pPr marL="285750" indent="-285750">
              <a:buFont typeface="Arial" panose="020B0604020202020204" pitchFamily="34" charset="0"/>
              <a:buChar char="•"/>
            </a:pPr>
            <a:r>
              <a:rPr lang="en-GB" b="1" dirty="0">
                <a:solidFill>
                  <a:srgbClr val="0070C0"/>
                </a:solidFill>
              </a:rPr>
              <a:t>Persons to be competent to prevent danger and injury</a:t>
            </a:r>
          </a:p>
          <a:p>
            <a:endParaRPr lang="en-GB" dirty="0"/>
          </a:p>
          <a:p>
            <a:endParaRPr lang="en-GB" dirty="0"/>
          </a:p>
        </p:txBody>
      </p:sp>
      <p:pic>
        <p:nvPicPr>
          <p:cNvPr id="7" name="Picture 6">
            <a:extLst>
              <a:ext uri="{FF2B5EF4-FFF2-40B4-BE49-F238E27FC236}">
                <a16:creationId xmlns:a16="http://schemas.microsoft.com/office/drawing/2014/main" id="{6EAE22CD-5AD1-43C7-890A-29D2389DAA6A}"/>
              </a:ext>
            </a:extLst>
          </p:cNvPr>
          <p:cNvPicPr>
            <a:picLocks noChangeAspect="1"/>
          </p:cNvPicPr>
          <p:nvPr/>
        </p:nvPicPr>
        <p:blipFill>
          <a:blip r:embed="rId2"/>
          <a:stretch>
            <a:fillRect/>
          </a:stretch>
        </p:blipFill>
        <p:spPr>
          <a:xfrm>
            <a:off x="5404778" y="372776"/>
            <a:ext cx="2438611" cy="1572904"/>
          </a:xfrm>
          <a:prstGeom prst="rect">
            <a:avLst/>
          </a:prstGeom>
        </p:spPr>
      </p:pic>
    </p:spTree>
    <p:extLst>
      <p:ext uri="{BB962C8B-B14F-4D97-AF65-F5344CB8AC3E}">
        <p14:creationId xmlns:p14="http://schemas.microsoft.com/office/powerpoint/2010/main" val="226178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8164410"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7962265" cy="715529"/>
          </a:xfrm>
        </p:spPr>
        <p:txBody>
          <a:bodyPr>
            <a:noAutofit/>
          </a:bodyPr>
          <a:lstStyle/>
          <a:p>
            <a:pPr fontAlgn="base"/>
            <a:r>
              <a:rPr lang="en-GB" sz="2400" b="1" dirty="0">
                <a:solidFill>
                  <a:schemeClr val="bg1"/>
                </a:solidFill>
              </a:rPr>
              <a:t>Control of Substances Hazardous to Health 2002 (COSHH)</a:t>
            </a:r>
          </a:p>
        </p:txBody>
      </p:sp>
      <p:sp>
        <p:nvSpPr>
          <p:cNvPr id="11" name="TextBox 10">
            <a:extLst>
              <a:ext uri="{FF2B5EF4-FFF2-40B4-BE49-F238E27FC236}">
                <a16:creationId xmlns:a16="http://schemas.microsoft.com/office/drawing/2014/main" id="{1F2A3BF2-73BA-47EB-88FE-92E774BB794E}"/>
              </a:ext>
            </a:extLst>
          </p:cNvPr>
          <p:cNvSpPr txBox="1"/>
          <p:nvPr/>
        </p:nvSpPr>
        <p:spPr>
          <a:xfrm>
            <a:off x="574159" y="1414129"/>
            <a:ext cx="3274828" cy="2862322"/>
          </a:xfrm>
          <a:prstGeom prst="rect">
            <a:avLst/>
          </a:prstGeom>
          <a:noFill/>
        </p:spPr>
        <p:txBody>
          <a:bodyPr wrap="square" rtlCol="0">
            <a:spAutoFit/>
          </a:bodyPr>
          <a:lstStyle/>
          <a:p>
            <a:pPr fontAlgn="base"/>
            <a:r>
              <a:rPr lang="en-GB" b="1" dirty="0"/>
              <a:t>Control of Substances Hazardous to Health 2002 (COSHH)</a:t>
            </a:r>
          </a:p>
          <a:p>
            <a:endParaRPr lang="en-GB" b="1" dirty="0"/>
          </a:p>
          <a:p>
            <a:r>
              <a:rPr lang="en-GB" b="1" dirty="0">
                <a:highlight>
                  <a:srgbClr val="FFFF00"/>
                </a:highlight>
              </a:rPr>
              <a:t>What is it?</a:t>
            </a:r>
          </a:p>
          <a:p>
            <a:endParaRPr lang="en-GB" dirty="0"/>
          </a:p>
          <a:p>
            <a:r>
              <a:rPr lang="en-GB" dirty="0"/>
              <a:t>COSHH is the </a:t>
            </a:r>
            <a:r>
              <a:rPr lang="en-GB" b="1" dirty="0"/>
              <a:t>law</a:t>
            </a:r>
            <a:r>
              <a:rPr lang="en-GB" dirty="0"/>
              <a:t> that requires </a:t>
            </a:r>
            <a:r>
              <a:rPr lang="en-GB" b="1" dirty="0"/>
              <a:t>employers</a:t>
            </a:r>
            <a:r>
              <a:rPr lang="en-GB" dirty="0"/>
              <a:t> to </a:t>
            </a:r>
            <a:r>
              <a:rPr lang="en-GB" b="1" dirty="0"/>
              <a:t>control substances </a:t>
            </a:r>
            <a:r>
              <a:rPr lang="en-GB" dirty="0"/>
              <a:t>that are </a:t>
            </a:r>
            <a:r>
              <a:rPr lang="en-GB" b="1" dirty="0"/>
              <a:t>hazardous</a:t>
            </a:r>
            <a:r>
              <a:rPr lang="en-GB" dirty="0"/>
              <a:t> to </a:t>
            </a:r>
            <a:r>
              <a:rPr lang="en-GB" b="1" dirty="0"/>
              <a:t>health</a:t>
            </a:r>
            <a:r>
              <a:rPr lang="en-GB" dirty="0"/>
              <a:t> and includes </a:t>
            </a:r>
            <a:r>
              <a:rPr lang="en-GB" b="1" dirty="0"/>
              <a:t>nanomaterials</a:t>
            </a:r>
          </a:p>
        </p:txBody>
      </p:sp>
      <p:sp>
        <p:nvSpPr>
          <p:cNvPr id="5" name="TextBox 4">
            <a:extLst>
              <a:ext uri="{FF2B5EF4-FFF2-40B4-BE49-F238E27FC236}">
                <a16:creationId xmlns:a16="http://schemas.microsoft.com/office/drawing/2014/main" id="{425C1A25-7774-45BB-8ACC-4A9E4C891282}"/>
              </a:ext>
            </a:extLst>
          </p:cNvPr>
          <p:cNvSpPr txBox="1"/>
          <p:nvPr/>
        </p:nvSpPr>
        <p:spPr>
          <a:xfrm>
            <a:off x="3955312" y="1414129"/>
            <a:ext cx="4082902" cy="4616648"/>
          </a:xfrm>
          <a:prstGeom prst="rect">
            <a:avLst/>
          </a:prstGeom>
          <a:noFill/>
        </p:spPr>
        <p:txBody>
          <a:bodyPr wrap="square" rtlCol="0">
            <a:spAutoFit/>
          </a:bodyPr>
          <a:lstStyle/>
          <a:p>
            <a:r>
              <a:rPr lang="en-GB" b="1" dirty="0">
                <a:highlight>
                  <a:srgbClr val="FFFF00"/>
                </a:highlight>
              </a:rPr>
              <a:t>What is its purpose?</a:t>
            </a:r>
          </a:p>
          <a:p>
            <a:endParaRPr lang="en-GB" dirty="0"/>
          </a:p>
          <a:p>
            <a:r>
              <a:rPr lang="en-GB" sz="1600" dirty="0"/>
              <a:t>To prevent or reduce workers' exposure to hazardous substances by</a:t>
            </a:r>
          </a:p>
          <a:p>
            <a:pPr fontAlgn="base"/>
            <a:r>
              <a:rPr lang="en-GB" sz="1600" b="1" dirty="0"/>
              <a:t>-finding out what the health hazards are</a:t>
            </a:r>
            <a:r>
              <a:rPr lang="en-GB" sz="1600" dirty="0"/>
              <a:t>;</a:t>
            </a:r>
          </a:p>
          <a:p>
            <a:pPr fontAlgn="base"/>
            <a:r>
              <a:rPr lang="en-GB" sz="1600" dirty="0"/>
              <a:t>-deciding how to prevent harm to health (risk assessment);</a:t>
            </a:r>
          </a:p>
          <a:p>
            <a:pPr fontAlgn="base"/>
            <a:r>
              <a:rPr lang="en-GB" sz="1600" b="1" dirty="0"/>
              <a:t>-providing control measures to reduce harm to health;</a:t>
            </a:r>
          </a:p>
          <a:p>
            <a:pPr fontAlgn="base"/>
            <a:r>
              <a:rPr lang="en-GB" sz="1600" dirty="0"/>
              <a:t>-making sure they are used;</a:t>
            </a:r>
          </a:p>
          <a:p>
            <a:pPr fontAlgn="base"/>
            <a:r>
              <a:rPr lang="en-GB" sz="1600" b="1" dirty="0"/>
              <a:t>-keeping all control measures in good working order;</a:t>
            </a:r>
          </a:p>
          <a:p>
            <a:pPr fontAlgn="base"/>
            <a:r>
              <a:rPr lang="en-GB" sz="1600" dirty="0"/>
              <a:t>-providing information, instruction and training for employees and others;</a:t>
            </a:r>
          </a:p>
          <a:p>
            <a:pPr fontAlgn="base"/>
            <a:r>
              <a:rPr lang="en-GB" sz="1600" b="1" dirty="0"/>
              <a:t>-providing monitoring and health surveillance in appropriate cases;</a:t>
            </a:r>
          </a:p>
          <a:p>
            <a:pPr fontAlgn="base"/>
            <a:r>
              <a:rPr lang="en-GB" sz="1600" dirty="0"/>
              <a:t>-planning for emergencies</a:t>
            </a:r>
          </a:p>
          <a:p>
            <a:endParaRPr lang="en-GB" dirty="0"/>
          </a:p>
        </p:txBody>
      </p:sp>
      <p:pic>
        <p:nvPicPr>
          <p:cNvPr id="3" name="Picture 2">
            <a:extLst>
              <a:ext uri="{FF2B5EF4-FFF2-40B4-BE49-F238E27FC236}">
                <a16:creationId xmlns:a16="http://schemas.microsoft.com/office/drawing/2014/main" id="{5F0636AB-B63C-44E9-8395-A4D8CE58B9D3}"/>
              </a:ext>
            </a:extLst>
          </p:cNvPr>
          <p:cNvPicPr>
            <a:picLocks noChangeAspect="1"/>
          </p:cNvPicPr>
          <p:nvPr/>
        </p:nvPicPr>
        <p:blipFill>
          <a:blip r:embed="rId2"/>
          <a:stretch>
            <a:fillRect/>
          </a:stretch>
        </p:blipFill>
        <p:spPr>
          <a:xfrm>
            <a:off x="574159" y="4489346"/>
            <a:ext cx="2682472" cy="1707028"/>
          </a:xfrm>
          <a:prstGeom prst="rect">
            <a:avLst/>
          </a:prstGeom>
        </p:spPr>
      </p:pic>
    </p:spTree>
    <p:extLst>
      <p:ext uri="{BB962C8B-B14F-4D97-AF65-F5344CB8AC3E}">
        <p14:creationId xmlns:p14="http://schemas.microsoft.com/office/powerpoint/2010/main" val="130514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563526" y="1169580"/>
            <a:ext cx="6985590" cy="4801314"/>
          </a:xfrm>
          <a:prstGeom prst="rect">
            <a:avLst/>
          </a:prstGeom>
          <a:noFill/>
        </p:spPr>
        <p:txBody>
          <a:bodyPr wrap="square" rtlCol="0">
            <a:spAutoFit/>
          </a:bodyPr>
          <a:lstStyle/>
          <a:p>
            <a:pPr fontAlgn="base"/>
            <a:r>
              <a:rPr lang="en-GB" b="1" dirty="0"/>
              <a:t>Control of Substances Hazardous to Health 2002 (COSHH)</a:t>
            </a:r>
          </a:p>
          <a:p>
            <a:pPr fontAlgn="base"/>
            <a:endParaRPr lang="en-GB" b="1" dirty="0"/>
          </a:p>
          <a:p>
            <a:pPr fontAlgn="base"/>
            <a:r>
              <a:rPr lang="en-GB" b="1" dirty="0">
                <a:highlight>
                  <a:srgbClr val="FFFF00"/>
                </a:highlight>
              </a:rPr>
              <a:t>What does it cover?</a:t>
            </a:r>
          </a:p>
          <a:p>
            <a:endParaRPr lang="en-GB" b="1" dirty="0"/>
          </a:p>
          <a:p>
            <a:pPr marL="285750" indent="-285750" fontAlgn="base">
              <a:buFont typeface="Arial" panose="020B0604020202020204" pitchFamily="34" charset="0"/>
              <a:buChar char="•"/>
            </a:pPr>
            <a:r>
              <a:rPr lang="en-GB" b="1" dirty="0"/>
              <a:t>chemicals</a:t>
            </a:r>
            <a:endParaRPr lang="en-GB" dirty="0"/>
          </a:p>
          <a:p>
            <a:pPr marL="285750" indent="-285750" fontAlgn="base">
              <a:buFont typeface="Arial" panose="020B0604020202020204" pitchFamily="34" charset="0"/>
              <a:buChar char="•"/>
            </a:pPr>
            <a:r>
              <a:rPr lang="en-GB" b="1" dirty="0"/>
              <a:t>products containing chemicals</a:t>
            </a:r>
            <a:endParaRPr lang="en-GB" dirty="0"/>
          </a:p>
          <a:p>
            <a:pPr marL="285750" indent="-285750" fontAlgn="base">
              <a:buFont typeface="Arial" panose="020B0604020202020204" pitchFamily="34" charset="0"/>
              <a:buChar char="•"/>
            </a:pPr>
            <a:r>
              <a:rPr lang="en-GB" b="1" dirty="0"/>
              <a:t>fumes</a:t>
            </a:r>
            <a:endParaRPr lang="en-GB" dirty="0"/>
          </a:p>
          <a:p>
            <a:pPr marL="285750" indent="-285750" fontAlgn="base">
              <a:buFont typeface="Arial" panose="020B0604020202020204" pitchFamily="34" charset="0"/>
              <a:buChar char="•"/>
            </a:pPr>
            <a:r>
              <a:rPr lang="en-GB" b="1" dirty="0"/>
              <a:t>dusts</a:t>
            </a:r>
            <a:endParaRPr lang="en-GB" dirty="0"/>
          </a:p>
          <a:p>
            <a:pPr marL="285750" indent="-285750" fontAlgn="base">
              <a:buFont typeface="Arial" panose="020B0604020202020204" pitchFamily="34" charset="0"/>
              <a:buChar char="•"/>
            </a:pPr>
            <a:r>
              <a:rPr lang="en-GB" b="1" dirty="0"/>
              <a:t>vapours</a:t>
            </a:r>
            <a:endParaRPr lang="en-GB" dirty="0"/>
          </a:p>
          <a:p>
            <a:pPr marL="285750" indent="-285750" fontAlgn="base">
              <a:buFont typeface="Arial" panose="020B0604020202020204" pitchFamily="34" charset="0"/>
              <a:buChar char="•"/>
            </a:pPr>
            <a:r>
              <a:rPr lang="en-GB" b="1" dirty="0"/>
              <a:t>mists</a:t>
            </a:r>
            <a:endParaRPr lang="en-GB" dirty="0"/>
          </a:p>
          <a:p>
            <a:pPr marL="285750" indent="-285750" fontAlgn="base">
              <a:buFont typeface="Arial" panose="020B0604020202020204" pitchFamily="34" charset="0"/>
              <a:buChar char="•"/>
            </a:pPr>
            <a:r>
              <a:rPr lang="en-GB" b="1" dirty="0"/>
              <a:t>nanotechnology</a:t>
            </a:r>
            <a:endParaRPr lang="en-GB" dirty="0"/>
          </a:p>
          <a:p>
            <a:pPr marL="285750" indent="-285750" fontAlgn="base">
              <a:buFont typeface="Arial" panose="020B0604020202020204" pitchFamily="34" charset="0"/>
              <a:buChar char="•"/>
            </a:pPr>
            <a:r>
              <a:rPr lang="en-GB" b="1" dirty="0"/>
              <a:t>gases</a:t>
            </a:r>
            <a:r>
              <a:rPr lang="en-GB" dirty="0"/>
              <a:t> and </a:t>
            </a:r>
            <a:r>
              <a:rPr lang="en-GB" b="1" dirty="0"/>
              <a:t>asphyxiating gases</a:t>
            </a:r>
            <a:r>
              <a:rPr lang="en-GB" dirty="0"/>
              <a:t> and </a:t>
            </a:r>
            <a:r>
              <a:rPr lang="en-GB" b="1" dirty="0"/>
              <a:t>biological agents</a:t>
            </a:r>
            <a:r>
              <a:rPr lang="en-GB" dirty="0"/>
              <a:t> (germs). If the packaging has any of the hazard symbols then it is classed as a hazardous substance.</a:t>
            </a:r>
          </a:p>
          <a:p>
            <a:pPr marL="285750" indent="-285750" fontAlgn="base">
              <a:buFont typeface="Arial" panose="020B0604020202020204" pitchFamily="34" charset="0"/>
              <a:buChar char="•"/>
            </a:pPr>
            <a:r>
              <a:rPr lang="en-GB" u="sng" dirty="0">
                <a:hlinkClick r:id="rId2"/>
              </a:rPr>
              <a:t>germs that cause diseases</a:t>
            </a:r>
            <a:r>
              <a:rPr lang="en-GB" dirty="0"/>
              <a:t> such as leptospirosis or legionnaires disease </a:t>
            </a:r>
            <a:r>
              <a:rPr lang="en-GB" b="1" dirty="0"/>
              <a:t>and</a:t>
            </a:r>
            <a:r>
              <a:rPr lang="en-GB" dirty="0"/>
              <a:t> germs used in laboratories</a:t>
            </a:r>
          </a:p>
          <a:p>
            <a:endParaRPr lang="en-GB" b="1" dirty="0"/>
          </a:p>
        </p:txBody>
      </p:sp>
      <p:pic>
        <p:nvPicPr>
          <p:cNvPr id="4" name="Picture 3">
            <a:extLst>
              <a:ext uri="{FF2B5EF4-FFF2-40B4-BE49-F238E27FC236}">
                <a16:creationId xmlns:a16="http://schemas.microsoft.com/office/drawing/2014/main" id="{96BADFC9-D50B-4D98-AF4A-32AF4E0A97B7}"/>
              </a:ext>
            </a:extLst>
          </p:cNvPr>
          <p:cNvPicPr>
            <a:picLocks noChangeAspect="1"/>
          </p:cNvPicPr>
          <p:nvPr/>
        </p:nvPicPr>
        <p:blipFill>
          <a:blip r:embed="rId3"/>
          <a:stretch>
            <a:fillRect/>
          </a:stretch>
        </p:blipFill>
        <p:spPr>
          <a:xfrm>
            <a:off x="4591731" y="1863209"/>
            <a:ext cx="2682472" cy="1707028"/>
          </a:xfrm>
          <a:prstGeom prst="rect">
            <a:avLst/>
          </a:prstGeom>
        </p:spPr>
      </p:pic>
      <p:sp>
        <p:nvSpPr>
          <p:cNvPr id="7" name="Snip Single Corner Rectangle 5"/>
          <p:cNvSpPr/>
          <p:nvPr/>
        </p:nvSpPr>
        <p:spPr>
          <a:xfrm flipH="1">
            <a:off x="75948" y="372777"/>
            <a:ext cx="8164410"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txBox="1">
            <a:spLocks/>
          </p:cNvSpPr>
          <p:nvPr/>
        </p:nvSpPr>
        <p:spPr>
          <a:xfrm>
            <a:off x="75949" y="372776"/>
            <a:ext cx="7962265" cy="71552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base"/>
            <a:r>
              <a:rPr lang="en-GB" sz="2400" b="1">
                <a:solidFill>
                  <a:schemeClr val="bg1"/>
                </a:solidFill>
              </a:rPr>
              <a:t>Control of Substances Hazardous to Health 2002 (COSHH)</a:t>
            </a:r>
            <a:endParaRPr lang="en-GB" sz="2400" b="1" dirty="0">
              <a:solidFill>
                <a:schemeClr val="bg1"/>
              </a:solidFill>
            </a:endParaRPr>
          </a:p>
        </p:txBody>
      </p:sp>
    </p:spTree>
    <p:extLst>
      <p:ext uri="{BB962C8B-B14F-4D97-AF65-F5344CB8AC3E}">
        <p14:creationId xmlns:p14="http://schemas.microsoft.com/office/powerpoint/2010/main" val="4219650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7" y="372777"/>
            <a:ext cx="6647581"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6486216" cy="715529"/>
          </a:xfrm>
        </p:spPr>
        <p:txBody>
          <a:bodyPr>
            <a:normAutofit/>
          </a:bodyPr>
          <a:lstStyle/>
          <a:p>
            <a:pPr fontAlgn="base"/>
            <a:r>
              <a:rPr lang="en-GB" sz="2000" b="1" dirty="0">
                <a:solidFill>
                  <a:schemeClr val="bg1"/>
                </a:solidFill>
              </a:rPr>
              <a:t>Waste Electrical and Electronic Equipment Directive (WEEE)</a:t>
            </a:r>
          </a:p>
        </p:txBody>
      </p:sp>
      <p:sp>
        <p:nvSpPr>
          <p:cNvPr id="11" name="TextBox 10">
            <a:extLst>
              <a:ext uri="{FF2B5EF4-FFF2-40B4-BE49-F238E27FC236}">
                <a16:creationId xmlns:a16="http://schemas.microsoft.com/office/drawing/2014/main" id="{1F2A3BF2-73BA-47EB-88FE-92E774BB794E}"/>
              </a:ext>
            </a:extLst>
          </p:cNvPr>
          <p:cNvSpPr txBox="1"/>
          <p:nvPr/>
        </p:nvSpPr>
        <p:spPr>
          <a:xfrm>
            <a:off x="563526" y="1169580"/>
            <a:ext cx="6985590" cy="3416320"/>
          </a:xfrm>
          <a:prstGeom prst="rect">
            <a:avLst/>
          </a:prstGeom>
          <a:noFill/>
        </p:spPr>
        <p:txBody>
          <a:bodyPr wrap="square" rtlCol="0">
            <a:spAutoFit/>
          </a:bodyPr>
          <a:lstStyle/>
          <a:p>
            <a:pPr fontAlgn="base"/>
            <a:r>
              <a:rPr lang="en-GB" b="1" dirty="0"/>
              <a:t>Waste Electrical and Electronic Equipment Directive (WEEE)</a:t>
            </a:r>
          </a:p>
          <a:p>
            <a:pPr fontAlgn="base"/>
            <a:endParaRPr lang="en-GB" b="1" dirty="0"/>
          </a:p>
          <a:p>
            <a:pPr fontAlgn="base"/>
            <a:r>
              <a:rPr lang="en-GB" b="1" dirty="0">
                <a:highlight>
                  <a:srgbClr val="FFFF00"/>
                </a:highlight>
              </a:rPr>
              <a:t>What is it?</a:t>
            </a:r>
          </a:p>
          <a:p>
            <a:endParaRPr lang="en-GB" b="1" dirty="0"/>
          </a:p>
          <a:p>
            <a:r>
              <a:rPr lang="en-GB" b="1" dirty="0"/>
              <a:t>WEEE</a:t>
            </a:r>
            <a:r>
              <a:rPr lang="en-GB" dirty="0"/>
              <a:t> is waste electrical and electronic equipment. It is </a:t>
            </a:r>
            <a:r>
              <a:rPr lang="en-GB" b="1" dirty="0"/>
              <a:t>end-of-life</a:t>
            </a:r>
            <a:r>
              <a:rPr lang="en-GB" dirty="0"/>
              <a:t> </a:t>
            </a:r>
            <a:r>
              <a:rPr lang="en-GB" b="1" dirty="0"/>
              <a:t>electrical</a:t>
            </a:r>
            <a:r>
              <a:rPr lang="en-GB" dirty="0"/>
              <a:t> and </a:t>
            </a:r>
            <a:r>
              <a:rPr lang="en-GB" b="1" dirty="0"/>
              <a:t>electronic equipment </a:t>
            </a:r>
            <a:r>
              <a:rPr lang="en-GB" dirty="0"/>
              <a:t>and covers virtually everything with a </a:t>
            </a:r>
            <a:r>
              <a:rPr lang="en-GB" b="1" dirty="0"/>
              <a:t>plug</a:t>
            </a:r>
            <a:r>
              <a:rPr lang="en-GB" dirty="0"/>
              <a:t> or </a:t>
            </a:r>
            <a:r>
              <a:rPr lang="en-GB" b="1" dirty="0"/>
              <a:t>battery</a:t>
            </a:r>
            <a:r>
              <a:rPr lang="en-GB" dirty="0"/>
              <a:t>. It is classed as either </a:t>
            </a:r>
            <a:r>
              <a:rPr lang="en-GB" b="1" dirty="0"/>
              <a:t>household</a:t>
            </a:r>
            <a:r>
              <a:rPr lang="en-GB" dirty="0"/>
              <a:t> or </a:t>
            </a:r>
            <a:r>
              <a:rPr lang="en-GB" b="1" dirty="0"/>
              <a:t>non-household</a:t>
            </a:r>
          </a:p>
          <a:p>
            <a:endParaRPr lang="en-GB" b="1" dirty="0"/>
          </a:p>
          <a:p>
            <a:r>
              <a:rPr lang="en-GB" b="1" dirty="0">
                <a:highlight>
                  <a:srgbClr val="FFFF00"/>
                </a:highlight>
              </a:rPr>
              <a:t>What is its purpose?</a:t>
            </a:r>
          </a:p>
          <a:p>
            <a:endParaRPr lang="en-GB" b="1" dirty="0">
              <a:highlight>
                <a:srgbClr val="FFFF00"/>
              </a:highlight>
            </a:endParaRPr>
          </a:p>
          <a:p>
            <a:r>
              <a:rPr lang="en-GB" dirty="0"/>
              <a:t>It is a </a:t>
            </a:r>
            <a:r>
              <a:rPr lang="en-GB" b="1" dirty="0"/>
              <a:t>regulation</a:t>
            </a:r>
            <a:r>
              <a:rPr lang="en-GB" dirty="0"/>
              <a:t> to oversea the requirements for the </a:t>
            </a:r>
            <a:r>
              <a:rPr lang="en-GB" b="1" dirty="0"/>
              <a:t>recovery</a:t>
            </a:r>
            <a:r>
              <a:rPr lang="en-GB" dirty="0"/>
              <a:t>, </a:t>
            </a:r>
            <a:r>
              <a:rPr lang="en-GB" b="1" dirty="0"/>
              <a:t>reuse</a:t>
            </a:r>
            <a:r>
              <a:rPr lang="en-GB" dirty="0"/>
              <a:t>, </a:t>
            </a:r>
            <a:r>
              <a:rPr lang="en-GB" b="1" dirty="0"/>
              <a:t>recycling</a:t>
            </a:r>
            <a:r>
              <a:rPr lang="en-GB" dirty="0"/>
              <a:t>, and </a:t>
            </a:r>
            <a:r>
              <a:rPr lang="en-GB" b="1" dirty="0"/>
              <a:t>treatment</a:t>
            </a:r>
            <a:r>
              <a:rPr lang="en-GB" dirty="0"/>
              <a:t> of waste electrical and electronic equipment</a:t>
            </a:r>
          </a:p>
        </p:txBody>
      </p:sp>
      <p:pic>
        <p:nvPicPr>
          <p:cNvPr id="2052" name="Picture 4" descr="https://upload.wikimedia.org/wikipedia/commons/thumb/7/7e/WEEE_symbol_vectors.svg/175px-WEEE_symbol_vectors.svg.png">
            <a:extLst>
              <a:ext uri="{FF2B5EF4-FFF2-40B4-BE49-F238E27FC236}">
                <a16:creationId xmlns:a16="http://schemas.microsoft.com/office/drawing/2014/main" id="{E4A13D88-8C06-4B36-8A4B-66F7C8E3AB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2329"/>
          <a:stretch/>
        </p:blipFill>
        <p:spPr bwMode="auto">
          <a:xfrm>
            <a:off x="6901892" y="18918"/>
            <a:ext cx="1666875" cy="1842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057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7" y="1191095"/>
            <a:ext cx="8193199" cy="5463034"/>
          </a:xfrm>
          <a:prstGeom prst="rect">
            <a:avLst/>
          </a:prstGeom>
          <a:noFill/>
        </p:spPr>
        <p:txBody>
          <a:bodyPr wrap="square" rtlCol="0">
            <a:spAutoFit/>
          </a:bodyPr>
          <a:lstStyle/>
          <a:p>
            <a:pPr fontAlgn="base"/>
            <a:r>
              <a:rPr lang="en-GB" b="1" dirty="0"/>
              <a:t>Waste Electrical and Electronic Equipment Directive (WEEE)</a:t>
            </a:r>
          </a:p>
          <a:p>
            <a:pPr fontAlgn="base"/>
            <a:endParaRPr lang="en-GB" b="1" dirty="0"/>
          </a:p>
          <a:p>
            <a:pPr fontAlgn="base">
              <a:spcAft>
                <a:spcPts val="600"/>
              </a:spcAft>
            </a:pPr>
            <a:r>
              <a:rPr lang="en-GB" b="1" dirty="0">
                <a:highlight>
                  <a:srgbClr val="FFFF00"/>
                </a:highlight>
              </a:rPr>
              <a:t>What does it cover?</a:t>
            </a:r>
          </a:p>
          <a:p>
            <a:pPr marL="285750" indent="-285750" fontAlgn="base">
              <a:buFont typeface="Arial" panose="020B0604020202020204" pitchFamily="34" charset="0"/>
              <a:buChar char="•"/>
            </a:pPr>
            <a:r>
              <a:rPr lang="en-GB" sz="1600" b="1" dirty="0"/>
              <a:t>Large household appliances e.g. fridges, cookers, microwaves, washing machines and dishwashers</a:t>
            </a:r>
          </a:p>
          <a:p>
            <a:pPr marL="285750" indent="-285750" fontAlgn="base">
              <a:buFont typeface="Arial" panose="020B0604020202020204" pitchFamily="34" charset="0"/>
              <a:buChar char="•"/>
            </a:pPr>
            <a:r>
              <a:rPr lang="en-GB" sz="1600" dirty="0"/>
              <a:t>Small household appliances e.g. vacuum cleaners, irons, toasters and clocks</a:t>
            </a:r>
          </a:p>
          <a:p>
            <a:pPr marL="285750" indent="-285750" fontAlgn="base">
              <a:buFont typeface="Arial" panose="020B0604020202020204" pitchFamily="34" charset="0"/>
              <a:buChar char="•"/>
            </a:pPr>
            <a:r>
              <a:rPr lang="en-GB" sz="1600" b="1" dirty="0">
                <a:solidFill>
                  <a:srgbClr val="FF0000"/>
                </a:solidFill>
              </a:rPr>
              <a:t>IT and telecommunications equipment </a:t>
            </a:r>
            <a:r>
              <a:rPr lang="en-GB" sz="1600" dirty="0"/>
              <a:t>– e.g. </a:t>
            </a:r>
            <a:r>
              <a:rPr lang="en-GB" sz="1600" dirty="0">
                <a:solidFill>
                  <a:srgbClr val="FF0000"/>
                </a:solidFill>
              </a:rPr>
              <a:t>personal computers</a:t>
            </a:r>
            <a:r>
              <a:rPr lang="en-GB" sz="1600" dirty="0"/>
              <a:t>, </a:t>
            </a:r>
            <a:r>
              <a:rPr lang="en-GB" sz="1600" dirty="0">
                <a:solidFill>
                  <a:srgbClr val="FF0000"/>
                </a:solidFill>
              </a:rPr>
              <a:t>copying equipment</a:t>
            </a:r>
            <a:r>
              <a:rPr lang="en-GB" sz="1600" dirty="0"/>
              <a:t>, telephones and pocket calculators</a:t>
            </a:r>
          </a:p>
          <a:p>
            <a:pPr marL="285750" indent="-285750" fontAlgn="base">
              <a:buFont typeface="Arial" panose="020B0604020202020204" pitchFamily="34" charset="0"/>
              <a:buChar char="•"/>
            </a:pPr>
            <a:r>
              <a:rPr lang="en-GB" sz="1600" dirty="0"/>
              <a:t>Consumer equipment e.g. radios, televisions, hi-fi equipment, camcorders ad musical instruments</a:t>
            </a:r>
          </a:p>
          <a:p>
            <a:pPr marL="285750" indent="-285750" fontAlgn="base">
              <a:buFont typeface="Arial" panose="020B0604020202020204" pitchFamily="34" charset="0"/>
              <a:buChar char="•"/>
            </a:pPr>
            <a:r>
              <a:rPr lang="en-GB" sz="1600" b="1" dirty="0"/>
              <a:t>Lighting equipment e.g. straight and compact fluorescent tubes and high intensity discharge lamps</a:t>
            </a:r>
          </a:p>
          <a:p>
            <a:pPr marL="285750" indent="-285750" fontAlgn="base">
              <a:buFont typeface="Arial" panose="020B0604020202020204" pitchFamily="34" charset="0"/>
              <a:buChar char="•"/>
            </a:pPr>
            <a:r>
              <a:rPr lang="en-GB" sz="1600" dirty="0"/>
              <a:t>Electrical and electronic tools – e.g. drills, saws and sewing machines, electric lawnmowers</a:t>
            </a:r>
          </a:p>
          <a:p>
            <a:pPr marL="285750" indent="-285750" fontAlgn="base">
              <a:buFont typeface="Arial" panose="020B0604020202020204" pitchFamily="34" charset="0"/>
              <a:buChar char="•"/>
            </a:pPr>
            <a:r>
              <a:rPr lang="en-GB" sz="1600" b="1" dirty="0"/>
              <a:t>Toys, leisure and sports equipment e.g. electric trains, </a:t>
            </a:r>
            <a:r>
              <a:rPr lang="en-GB" sz="1600" b="1" dirty="0">
                <a:solidFill>
                  <a:srgbClr val="FF0000"/>
                </a:solidFill>
              </a:rPr>
              <a:t>games consoles </a:t>
            </a:r>
            <a:r>
              <a:rPr lang="en-GB" sz="1600" b="1" dirty="0"/>
              <a:t>and running machines</a:t>
            </a:r>
          </a:p>
          <a:p>
            <a:pPr marL="285750" indent="-285750" fontAlgn="base">
              <a:buFont typeface="Arial" panose="020B0604020202020204" pitchFamily="34" charset="0"/>
              <a:buChar char="•"/>
            </a:pPr>
            <a:r>
              <a:rPr lang="en-GB" sz="1600" dirty="0"/>
              <a:t>Medical devices e.g. (non infected) dialysis machines, analysers, medical freezers and cardiology equipment</a:t>
            </a:r>
          </a:p>
          <a:p>
            <a:pPr marL="285750" indent="-285750" fontAlgn="base">
              <a:buFont typeface="Arial" panose="020B0604020202020204" pitchFamily="34" charset="0"/>
              <a:buChar char="•"/>
            </a:pPr>
            <a:r>
              <a:rPr lang="en-GB" sz="1600" b="1" dirty="0"/>
              <a:t>Monitoring and control equipment e .g. smoke detectors, thermostats and heating regulators</a:t>
            </a:r>
          </a:p>
          <a:p>
            <a:pPr marL="285750" indent="-285750" fontAlgn="base">
              <a:buFont typeface="Arial" panose="020B0604020202020204" pitchFamily="34" charset="0"/>
              <a:buChar char="•"/>
            </a:pPr>
            <a:r>
              <a:rPr lang="en-GB" sz="1600" dirty="0"/>
              <a:t>Automatic dispensers e.g. hot drinks dispensers and money dispenser</a:t>
            </a:r>
          </a:p>
          <a:p>
            <a:pPr fontAlgn="base"/>
            <a:endParaRPr lang="en-GB" dirty="0"/>
          </a:p>
        </p:txBody>
      </p:sp>
      <p:pic>
        <p:nvPicPr>
          <p:cNvPr id="2052" name="Picture 4" descr="https://upload.wikimedia.org/wikipedia/commons/thumb/7/7e/WEEE_symbol_vectors.svg/175px-WEEE_symbol_vectors.svg.png">
            <a:extLst>
              <a:ext uri="{FF2B5EF4-FFF2-40B4-BE49-F238E27FC236}">
                <a16:creationId xmlns:a16="http://schemas.microsoft.com/office/drawing/2014/main" id="{E4A13D88-8C06-4B36-8A4B-66F7C8E3AB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5050"/>
          <a:stretch/>
        </p:blipFill>
        <p:spPr bwMode="auto">
          <a:xfrm>
            <a:off x="6901892" y="18918"/>
            <a:ext cx="1666875" cy="1777609"/>
          </a:xfrm>
          <a:prstGeom prst="rect">
            <a:avLst/>
          </a:prstGeom>
          <a:noFill/>
          <a:extLst>
            <a:ext uri="{909E8E84-426E-40DD-AFC4-6F175D3DCCD1}">
              <a14:hiddenFill xmlns:a14="http://schemas.microsoft.com/office/drawing/2010/main">
                <a:solidFill>
                  <a:srgbClr val="FFFFFF"/>
                </a:solidFill>
              </a14:hiddenFill>
            </a:ext>
          </a:extLst>
        </p:spPr>
      </p:pic>
      <p:sp>
        <p:nvSpPr>
          <p:cNvPr id="7" name="Snip Single Corner Rectangle 5"/>
          <p:cNvSpPr/>
          <p:nvPr/>
        </p:nvSpPr>
        <p:spPr>
          <a:xfrm flipH="1">
            <a:off x="75947" y="372777"/>
            <a:ext cx="6647581"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6486216" cy="715529"/>
          </a:xfrm>
        </p:spPr>
        <p:txBody>
          <a:bodyPr>
            <a:normAutofit/>
          </a:bodyPr>
          <a:lstStyle/>
          <a:p>
            <a:pPr fontAlgn="base"/>
            <a:r>
              <a:rPr lang="en-GB" sz="2000" b="1" dirty="0">
                <a:solidFill>
                  <a:schemeClr val="bg1"/>
                </a:solidFill>
              </a:rPr>
              <a:t>Waste Electrical and Electronic Equipment Directive (WEEE)</a:t>
            </a:r>
          </a:p>
        </p:txBody>
      </p:sp>
    </p:spTree>
    <p:extLst>
      <p:ext uri="{BB962C8B-B14F-4D97-AF65-F5344CB8AC3E}">
        <p14:creationId xmlns:p14="http://schemas.microsoft.com/office/powerpoint/2010/main" val="1576532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7" y="372777"/>
            <a:ext cx="671212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6410911" cy="715529"/>
          </a:xfrm>
        </p:spPr>
        <p:txBody>
          <a:bodyPr>
            <a:normAutofit/>
          </a:bodyPr>
          <a:lstStyle/>
          <a:p>
            <a:pPr fontAlgn="base"/>
            <a:r>
              <a:rPr lang="en-GB" sz="2400" b="1" dirty="0">
                <a:solidFill>
                  <a:schemeClr val="bg1"/>
                </a:solidFill>
              </a:rPr>
              <a:t>Restriction of Hazardous Substances Directive RoHS</a:t>
            </a:r>
          </a:p>
        </p:txBody>
      </p:sp>
      <p:sp>
        <p:nvSpPr>
          <p:cNvPr id="11" name="TextBox 10">
            <a:extLst>
              <a:ext uri="{FF2B5EF4-FFF2-40B4-BE49-F238E27FC236}">
                <a16:creationId xmlns:a16="http://schemas.microsoft.com/office/drawing/2014/main" id="{1F2A3BF2-73BA-47EB-88FE-92E774BB794E}"/>
              </a:ext>
            </a:extLst>
          </p:cNvPr>
          <p:cNvSpPr txBox="1"/>
          <p:nvPr/>
        </p:nvSpPr>
        <p:spPr>
          <a:xfrm>
            <a:off x="75948" y="1256839"/>
            <a:ext cx="6985590" cy="4524315"/>
          </a:xfrm>
          <a:prstGeom prst="rect">
            <a:avLst/>
          </a:prstGeom>
          <a:noFill/>
        </p:spPr>
        <p:txBody>
          <a:bodyPr wrap="square" rtlCol="0">
            <a:spAutoFit/>
          </a:bodyPr>
          <a:lstStyle/>
          <a:p>
            <a:pPr fontAlgn="base"/>
            <a:r>
              <a:rPr lang="en-GB" b="1" dirty="0"/>
              <a:t>Restriction of Hazardous Substances Directive RoHS</a:t>
            </a:r>
          </a:p>
          <a:p>
            <a:pPr fontAlgn="base"/>
            <a:endParaRPr lang="en-GB" b="1" dirty="0">
              <a:highlight>
                <a:srgbClr val="FFFF00"/>
              </a:highlight>
            </a:endParaRPr>
          </a:p>
          <a:p>
            <a:pPr fontAlgn="base"/>
            <a:r>
              <a:rPr lang="en-GB" b="1" dirty="0">
                <a:highlight>
                  <a:srgbClr val="FFFF00"/>
                </a:highlight>
              </a:rPr>
              <a:t>What is it?</a:t>
            </a:r>
          </a:p>
          <a:p>
            <a:pPr fontAlgn="base"/>
            <a:r>
              <a:rPr lang="en-GB" dirty="0"/>
              <a:t>Is a </a:t>
            </a:r>
            <a:r>
              <a:rPr lang="en-GB" b="1" dirty="0"/>
              <a:t>Directive</a:t>
            </a:r>
            <a:r>
              <a:rPr lang="en-GB" dirty="0"/>
              <a:t> aimed at </a:t>
            </a:r>
            <a:r>
              <a:rPr lang="en-GB" b="1" dirty="0"/>
              <a:t>eradicating</a:t>
            </a:r>
            <a:r>
              <a:rPr lang="en-GB" dirty="0"/>
              <a:t> certain </a:t>
            </a:r>
            <a:r>
              <a:rPr lang="en-GB" b="1" dirty="0"/>
              <a:t>hazardous substances </a:t>
            </a:r>
            <a:r>
              <a:rPr lang="en-GB" dirty="0"/>
              <a:t>from new </a:t>
            </a:r>
            <a:r>
              <a:rPr lang="en-GB" b="1" dirty="0"/>
              <a:t>electrical</a:t>
            </a:r>
            <a:r>
              <a:rPr lang="en-GB" dirty="0"/>
              <a:t> and </a:t>
            </a:r>
            <a:r>
              <a:rPr lang="en-GB" b="1" dirty="0"/>
              <a:t>electronic</a:t>
            </a:r>
            <a:r>
              <a:rPr lang="en-GB" dirty="0"/>
              <a:t> equipment (EEE). </a:t>
            </a:r>
          </a:p>
          <a:p>
            <a:pPr fontAlgn="base"/>
            <a:endParaRPr lang="en-GB" dirty="0"/>
          </a:p>
          <a:p>
            <a:pPr fontAlgn="base"/>
            <a:r>
              <a:rPr lang="en-GB" b="1" dirty="0"/>
              <a:t>Producers of EEE </a:t>
            </a:r>
            <a:r>
              <a:rPr lang="en-GB" dirty="0"/>
              <a:t>within the scope of the Directive are </a:t>
            </a:r>
            <a:r>
              <a:rPr lang="en-GB" b="1" dirty="0"/>
              <a:t>responsible</a:t>
            </a:r>
            <a:r>
              <a:rPr lang="en-GB" dirty="0"/>
              <a:t> for ensuring that their </a:t>
            </a:r>
            <a:r>
              <a:rPr lang="en-GB" b="1" dirty="0"/>
              <a:t>products meet the requirements </a:t>
            </a:r>
            <a:r>
              <a:rPr lang="en-GB" dirty="0"/>
              <a:t>of the Directive</a:t>
            </a:r>
          </a:p>
          <a:p>
            <a:pPr fontAlgn="base"/>
            <a:endParaRPr lang="en-GB" dirty="0"/>
          </a:p>
          <a:p>
            <a:pPr fontAlgn="base"/>
            <a:r>
              <a:rPr lang="en-GB" b="1" dirty="0">
                <a:highlight>
                  <a:srgbClr val="FFFF00"/>
                </a:highlight>
              </a:rPr>
              <a:t>What is its purpose?</a:t>
            </a:r>
          </a:p>
          <a:p>
            <a:pPr fontAlgn="base"/>
            <a:r>
              <a:rPr lang="en-GB" dirty="0"/>
              <a:t>To prevent </a:t>
            </a:r>
            <a:r>
              <a:rPr lang="en-GB" b="1" dirty="0"/>
              <a:t>hazardous</a:t>
            </a:r>
            <a:r>
              <a:rPr lang="en-GB" dirty="0"/>
              <a:t> substances from </a:t>
            </a:r>
            <a:r>
              <a:rPr lang="en-GB" b="1" dirty="0"/>
              <a:t>entering the production process </a:t>
            </a:r>
            <a:r>
              <a:rPr lang="en-GB" dirty="0"/>
              <a:t>and thereby keep them </a:t>
            </a:r>
            <a:r>
              <a:rPr lang="en-GB" b="1" dirty="0"/>
              <a:t>out of the waste stream</a:t>
            </a:r>
            <a:r>
              <a:rPr lang="en-GB" dirty="0"/>
              <a:t>.</a:t>
            </a:r>
          </a:p>
          <a:p>
            <a:pPr fontAlgn="base"/>
            <a:endParaRPr lang="en-GB" b="1" dirty="0"/>
          </a:p>
          <a:p>
            <a:pPr fontAlgn="base"/>
            <a:r>
              <a:rPr lang="en-GB" b="1" dirty="0">
                <a:highlight>
                  <a:srgbClr val="FFFF00"/>
                </a:highlight>
              </a:rPr>
              <a:t>What does it cover?</a:t>
            </a:r>
          </a:p>
          <a:p>
            <a:pPr fontAlgn="base"/>
            <a:r>
              <a:rPr lang="en-GB" dirty="0"/>
              <a:t>It is closely linked to WEEE, and restricts the use of the following ten substances:</a:t>
            </a:r>
          </a:p>
        </p:txBody>
      </p:sp>
      <p:pic>
        <p:nvPicPr>
          <p:cNvPr id="3" name="Picture 2">
            <a:extLst>
              <a:ext uri="{FF2B5EF4-FFF2-40B4-BE49-F238E27FC236}">
                <a16:creationId xmlns:a16="http://schemas.microsoft.com/office/drawing/2014/main" id="{DFBC2B4C-B791-429B-BD07-3588C406587C}"/>
              </a:ext>
            </a:extLst>
          </p:cNvPr>
          <p:cNvPicPr>
            <a:picLocks noChangeAspect="1"/>
          </p:cNvPicPr>
          <p:nvPr/>
        </p:nvPicPr>
        <p:blipFill>
          <a:blip r:embed="rId2"/>
          <a:stretch>
            <a:fillRect/>
          </a:stretch>
        </p:blipFill>
        <p:spPr>
          <a:xfrm>
            <a:off x="6486860" y="1154634"/>
            <a:ext cx="2195875" cy="980301"/>
          </a:xfrm>
          <a:prstGeom prst="rect">
            <a:avLst/>
          </a:prstGeom>
        </p:spPr>
      </p:pic>
    </p:spTree>
    <p:extLst>
      <p:ext uri="{BB962C8B-B14F-4D97-AF65-F5344CB8AC3E}">
        <p14:creationId xmlns:p14="http://schemas.microsoft.com/office/powerpoint/2010/main" val="3660954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8" y="1256839"/>
            <a:ext cx="6985590" cy="4524315"/>
          </a:xfrm>
          <a:prstGeom prst="rect">
            <a:avLst/>
          </a:prstGeom>
          <a:noFill/>
        </p:spPr>
        <p:txBody>
          <a:bodyPr wrap="square" rtlCol="0">
            <a:spAutoFit/>
          </a:bodyPr>
          <a:lstStyle/>
          <a:p>
            <a:pPr fontAlgn="base"/>
            <a:r>
              <a:rPr lang="en-GB" b="1" dirty="0"/>
              <a:t>Restriction of Hazardous Substances Directive RoHS</a:t>
            </a:r>
          </a:p>
          <a:p>
            <a:pPr fontAlgn="base"/>
            <a:endParaRPr lang="en-GB" b="1" dirty="0">
              <a:highlight>
                <a:srgbClr val="FFFF00"/>
              </a:highlight>
            </a:endParaRPr>
          </a:p>
          <a:p>
            <a:pPr fontAlgn="base"/>
            <a:r>
              <a:rPr lang="en-GB" b="1" dirty="0">
                <a:highlight>
                  <a:srgbClr val="FFFF00"/>
                </a:highlight>
              </a:rPr>
              <a:t>What does it cover?</a:t>
            </a:r>
          </a:p>
          <a:p>
            <a:pPr fontAlgn="base"/>
            <a:r>
              <a:rPr lang="en-GB" dirty="0"/>
              <a:t>It is closely linked to WEEE, and restricts the use of the following ten substances:</a:t>
            </a:r>
          </a:p>
          <a:p>
            <a:pPr marL="285750" indent="-285750" fontAlgn="base">
              <a:buFont typeface="Arial" panose="020B0604020202020204" pitchFamily="34" charset="0"/>
              <a:buChar char="•"/>
            </a:pPr>
            <a:r>
              <a:rPr lang="en-GB" b="1" dirty="0"/>
              <a:t>Lead(</a:t>
            </a:r>
            <a:r>
              <a:rPr lang="en-GB" b="1" dirty="0" err="1"/>
              <a:t>Pb</a:t>
            </a:r>
            <a:r>
              <a:rPr lang="en-GB" b="1" dirty="0"/>
              <a:t>)</a:t>
            </a:r>
          </a:p>
          <a:p>
            <a:pPr marL="285750" indent="-285750" fontAlgn="base">
              <a:buFont typeface="Arial" panose="020B0604020202020204" pitchFamily="34" charset="0"/>
              <a:buChar char="•"/>
            </a:pPr>
            <a:r>
              <a:rPr lang="en-GB" b="1" dirty="0">
                <a:solidFill>
                  <a:srgbClr val="002060"/>
                </a:solidFill>
              </a:rPr>
              <a:t>Mercury(Hg) </a:t>
            </a:r>
          </a:p>
          <a:p>
            <a:pPr marL="285750" indent="-285750" fontAlgn="base">
              <a:buFont typeface="Arial" panose="020B0604020202020204" pitchFamily="34" charset="0"/>
              <a:buChar char="•"/>
            </a:pPr>
            <a:r>
              <a:rPr lang="en-GB" b="1" dirty="0"/>
              <a:t>Cadmium(Cd)</a:t>
            </a:r>
          </a:p>
          <a:p>
            <a:pPr marL="285750" indent="-285750" fontAlgn="base">
              <a:buFont typeface="Arial" panose="020B0604020202020204" pitchFamily="34" charset="0"/>
              <a:buChar char="•"/>
            </a:pPr>
            <a:r>
              <a:rPr lang="en-GB" b="1" dirty="0">
                <a:solidFill>
                  <a:srgbClr val="002060"/>
                </a:solidFill>
              </a:rPr>
              <a:t>Hexavalent Chromium(Cr</a:t>
            </a:r>
            <a:r>
              <a:rPr lang="en-GB" b="1" baseline="30000" dirty="0">
                <a:solidFill>
                  <a:srgbClr val="002060"/>
                </a:solidFill>
              </a:rPr>
              <a:t>6+</a:t>
            </a:r>
            <a:r>
              <a:rPr lang="en-GB" b="1" dirty="0">
                <a:solidFill>
                  <a:srgbClr val="002060"/>
                </a:solidFill>
              </a:rPr>
              <a:t>)</a:t>
            </a:r>
          </a:p>
          <a:p>
            <a:pPr marL="285750" indent="-285750" fontAlgn="base">
              <a:buFont typeface="Arial" panose="020B0604020202020204" pitchFamily="34" charset="0"/>
              <a:buChar char="•"/>
            </a:pPr>
            <a:r>
              <a:rPr lang="en-GB" b="1" dirty="0"/>
              <a:t>Polybrominated biphenyls(PBB) </a:t>
            </a:r>
          </a:p>
          <a:p>
            <a:pPr marL="285750" indent="-285750" fontAlgn="base">
              <a:buFont typeface="Arial" panose="020B0604020202020204" pitchFamily="34" charset="0"/>
              <a:buChar char="•"/>
            </a:pPr>
            <a:r>
              <a:rPr lang="en-GB" b="1" dirty="0">
                <a:solidFill>
                  <a:srgbClr val="002060"/>
                </a:solidFill>
              </a:rPr>
              <a:t>Polybrominated diphenyl ether(PBDE)</a:t>
            </a:r>
          </a:p>
          <a:p>
            <a:pPr marL="285750" indent="-285750" fontAlgn="base">
              <a:buFont typeface="Arial" panose="020B0604020202020204" pitchFamily="34" charset="0"/>
              <a:buChar char="•"/>
            </a:pPr>
            <a:r>
              <a:rPr lang="en-GB" b="1" dirty="0"/>
              <a:t>Bis(2-ethylhexyl)phthalate(DEHP)</a:t>
            </a:r>
          </a:p>
          <a:p>
            <a:pPr marL="285750" indent="-285750" fontAlgn="base">
              <a:buFont typeface="Arial" panose="020B0604020202020204" pitchFamily="34" charset="0"/>
              <a:buChar char="•"/>
            </a:pPr>
            <a:r>
              <a:rPr lang="en-GB" b="1" dirty="0">
                <a:solidFill>
                  <a:srgbClr val="002060"/>
                </a:solidFill>
              </a:rPr>
              <a:t>Butyl benzyl phthalate(BBP)</a:t>
            </a:r>
          </a:p>
          <a:p>
            <a:pPr marL="285750" indent="-285750" fontAlgn="base">
              <a:buFont typeface="Arial" panose="020B0604020202020204" pitchFamily="34" charset="0"/>
              <a:buChar char="•"/>
            </a:pPr>
            <a:r>
              <a:rPr lang="en-GB" b="1" dirty="0"/>
              <a:t>Dibutyl phthalate(DBP) </a:t>
            </a:r>
          </a:p>
          <a:p>
            <a:pPr marL="285750" indent="-285750" fontAlgn="base">
              <a:buFont typeface="Arial" panose="020B0604020202020204" pitchFamily="34" charset="0"/>
              <a:buChar char="•"/>
            </a:pPr>
            <a:r>
              <a:rPr lang="en-GB" b="1" dirty="0" err="1">
                <a:solidFill>
                  <a:srgbClr val="002060"/>
                </a:solidFill>
              </a:rPr>
              <a:t>Diisobutyl</a:t>
            </a:r>
            <a:r>
              <a:rPr lang="en-GB" b="1" dirty="0">
                <a:solidFill>
                  <a:srgbClr val="002060"/>
                </a:solidFill>
              </a:rPr>
              <a:t> phthalate(DIBP)</a:t>
            </a:r>
          </a:p>
          <a:p>
            <a:pPr fontAlgn="base"/>
            <a:endParaRPr lang="en-GB" dirty="0"/>
          </a:p>
        </p:txBody>
      </p:sp>
      <p:pic>
        <p:nvPicPr>
          <p:cNvPr id="3" name="Picture 2">
            <a:extLst>
              <a:ext uri="{FF2B5EF4-FFF2-40B4-BE49-F238E27FC236}">
                <a16:creationId xmlns:a16="http://schemas.microsoft.com/office/drawing/2014/main" id="{DFBC2B4C-B791-429B-BD07-3588C406587C}"/>
              </a:ext>
            </a:extLst>
          </p:cNvPr>
          <p:cNvPicPr>
            <a:picLocks noChangeAspect="1"/>
          </p:cNvPicPr>
          <p:nvPr/>
        </p:nvPicPr>
        <p:blipFill>
          <a:blip r:embed="rId2"/>
          <a:stretch>
            <a:fillRect/>
          </a:stretch>
        </p:blipFill>
        <p:spPr>
          <a:xfrm>
            <a:off x="6887154" y="390342"/>
            <a:ext cx="1840872" cy="821818"/>
          </a:xfrm>
          <a:prstGeom prst="rect">
            <a:avLst/>
          </a:prstGeom>
        </p:spPr>
      </p:pic>
      <p:pic>
        <p:nvPicPr>
          <p:cNvPr id="4" name="Picture 3">
            <a:extLst>
              <a:ext uri="{FF2B5EF4-FFF2-40B4-BE49-F238E27FC236}">
                <a16:creationId xmlns:a16="http://schemas.microsoft.com/office/drawing/2014/main" id="{35F30CE9-ED5A-4774-A25C-6ADADB991147}"/>
              </a:ext>
            </a:extLst>
          </p:cNvPr>
          <p:cNvPicPr>
            <a:picLocks noChangeAspect="1"/>
          </p:cNvPicPr>
          <p:nvPr/>
        </p:nvPicPr>
        <p:blipFill>
          <a:blip r:embed="rId3"/>
          <a:stretch>
            <a:fillRect/>
          </a:stretch>
        </p:blipFill>
        <p:spPr>
          <a:xfrm>
            <a:off x="3342167" y="2524568"/>
            <a:ext cx="1229833" cy="876256"/>
          </a:xfrm>
          <a:prstGeom prst="rect">
            <a:avLst/>
          </a:prstGeom>
        </p:spPr>
      </p:pic>
      <p:pic>
        <p:nvPicPr>
          <p:cNvPr id="5" name="Picture 4">
            <a:extLst>
              <a:ext uri="{FF2B5EF4-FFF2-40B4-BE49-F238E27FC236}">
                <a16:creationId xmlns:a16="http://schemas.microsoft.com/office/drawing/2014/main" id="{9ED723B3-8AB1-4FFF-BA57-8D61EF9EA765}"/>
              </a:ext>
            </a:extLst>
          </p:cNvPr>
          <p:cNvPicPr>
            <a:picLocks noChangeAspect="1"/>
          </p:cNvPicPr>
          <p:nvPr/>
        </p:nvPicPr>
        <p:blipFill>
          <a:blip r:embed="rId4"/>
          <a:stretch>
            <a:fillRect/>
          </a:stretch>
        </p:blipFill>
        <p:spPr>
          <a:xfrm>
            <a:off x="6974959" y="2153266"/>
            <a:ext cx="1365730" cy="1365730"/>
          </a:xfrm>
          <a:prstGeom prst="rect">
            <a:avLst/>
          </a:prstGeom>
        </p:spPr>
      </p:pic>
      <p:pic>
        <p:nvPicPr>
          <p:cNvPr id="7" name="Picture 6">
            <a:extLst>
              <a:ext uri="{FF2B5EF4-FFF2-40B4-BE49-F238E27FC236}">
                <a16:creationId xmlns:a16="http://schemas.microsoft.com/office/drawing/2014/main" id="{B4D9CE21-F4A4-45A9-90B4-C387662E6421}"/>
              </a:ext>
            </a:extLst>
          </p:cNvPr>
          <p:cNvPicPr>
            <a:picLocks noChangeAspect="1"/>
          </p:cNvPicPr>
          <p:nvPr/>
        </p:nvPicPr>
        <p:blipFill>
          <a:blip r:embed="rId5"/>
          <a:stretch>
            <a:fillRect/>
          </a:stretch>
        </p:blipFill>
        <p:spPr>
          <a:xfrm>
            <a:off x="5114890" y="2489582"/>
            <a:ext cx="1071563" cy="1071563"/>
          </a:xfrm>
          <a:prstGeom prst="rect">
            <a:avLst/>
          </a:prstGeom>
        </p:spPr>
      </p:pic>
      <p:pic>
        <p:nvPicPr>
          <p:cNvPr id="9" name="Picture 8">
            <a:extLst>
              <a:ext uri="{FF2B5EF4-FFF2-40B4-BE49-F238E27FC236}">
                <a16:creationId xmlns:a16="http://schemas.microsoft.com/office/drawing/2014/main" id="{A811D25F-9692-4835-A76B-15B3AA30A973}"/>
              </a:ext>
            </a:extLst>
          </p:cNvPr>
          <p:cNvPicPr>
            <a:picLocks noChangeAspect="1"/>
          </p:cNvPicPr>
          <p:nvPr/>
        </p:nvPicPr>
        <p:blipFill>
          <a:blip r:embed="rId6"/>
          <a:stretch>
            <a:fillRect/>
          </a:stretch>
        </p:blipFill>
        <p:spPr>
          <a:xfrm>
            <a:off x="4077316" y="3650504"/>
            <a:ext cx="3996214" cy="1999142"/>
          </a:xfrm>
          <a:prstGeom prst="rect">
            <a:avLst/>
          </a:prstGeom>
        </p:spPr>
      </p:pic>
      <p:pic>
        <p:nvPicPr>
          <p:cNvPr id="12" name="Picture 11">
            <a:extLst>
              <a:ext uri="{FF2B5EF4-FFF2-40B4-BE49-F238E27FC236}">
                <a16:creationId xmlns:a16="http://schemas.microsoft.com/office/drawing/2014/main" id="{0D85164E-F995-4FBB-AD65-E68304D26B35}"/>
              </a:ext>
            </a:extLst>
          </p:cNvPr>
          <p:cNvPicPr>
            <a:picLocks noChangeAspect="1"/>
          </p:cNvPicPr>
          <p:nvPr/>
        </p:nvPicPr>
        <p:blipFill>
          <a:blip r:embed="rId7"/>
          <a:stretch>
            <a:fillRect/>
          </a:stretch>
        </p:blipFill>
        <p:spPr>
          <a:xfrm>
            <a:off x="6351498" y="4135359"/>
            <a:ext cx="1466850" cy="1895475"/>
          </a:xfrm>
          <a:prstGeom prst="rect">
            <a:avLst/>
          </a:prstGeom>
        </p:spPr>
      </p:pic>
      <p:sp>
        <p:nvSpPr>
          <p:cNvPr id="13" name="Snip Single Corner Rectangle 5"/>
          <p:cNvSpPr/>
          <p:nvPr/>
        </p:nvSpPr>
        <p:spPr>
          <a:xfrm flipH="1">
            <a:off x="75947" y="372777"/>
            <a:ext cx="6712127"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 name="Title 1"/>
          <p:cNvSpPr>
            <a:spLocks noGrp="1"/>
          </p:cNvSpPr>
          <p:nvPr>
            <p:ph type="title"/>
          </p:nvPr>
        </p:nvSpPr>
        <p:spPr>
          <a:xfrm>
            <a:off x="75949" y="372776"/>
            <a:ext cx="6410911" cy="715529"/>
          </a:xfrm>
        </p:spPr>
        <p:txBody>
          <a:bodyPr>
            <a:normAutofit/>
          </a:bodyPr>
          <a:lstStyle/>
          <a:p>
            <a:pPr fontAlgn="base"/>
            <a:r>
              <a:rPr lang="en-GB" sz="2400" b="1" dirty="0">
                <a:solidFill>
                  <a:schemeClr val="bg1"/>
                </a:solidFill>
              </a:rPr>
              <a:t>Restriction of Hazardous Substances Directive RoHS</a:t>
            </a:r>
          </a:p>
        </p:txBody>
      </p:sp>
    </p:spTree>
    <p:extLst>
      <p:ext uri="{BB962C8B-B14F-4D97-AF65-F5344CB8AC3E}">
        <p14:creationId xmlns:p14="http://schemas.microsoft.com/office/powerpoint/2010/main" val="2734338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
        <p:nvSpPr>
          <p:cNvPr id="11" name="TextBox 10">
            <a:extLst>
              <a:ext uri="{FF2B5EF4-FFF2-40B4-BE49-F238E27FC236}">
                <a16:creationId xmlns:a16="http://schemas.microsoft.com/office/drawing/2014/main" id="{1F2A3BF2-73BA-47EB-88FE-92E774BB794E}"/>
              </a:ext>
            </a:extLst>
          </p:cNvPr>
          <p:cNvSpPr txBox="1"/>
          <p:nvPr/>
        </p:nvSpPr>
        <p:spPr>
          <a:xfrm>
            <a:off x="75947" y="1256839"/>
            <a:ext cx="7949257" cy="4970591"/>
          </a:xfrm>
          <a:prstGeom prst="rect">
            <a:avLst/>
          </a:prstGeom>
          <a:noFill/>
        </p:spPr>
        <p:txBody>
          <a:bodyPr wrap="square" rtlCol="0">
            <a:spAutoFit/>
          </a:bodyPr>
          <a:lstStyle/>
          <a:p>
            <a:pPr fontAlgn="base">
              <a:spcAft>
                <a:spcPts val="600"/>
              </a:spcAft>
            </a:pPr>
            <a:r>
              <a:rPr lang="en-GB" sz="2400" b="1" dirty="0">
                <a:highlight>
                  <a:srgbClr val="FFFF00"/>
                </a:highlight>
              </a:rPr>
              <a:t>What is a standard?</a:t>
            </a:r>
            <a:endParaRPr lang="en-GB" sz="2400" dirty="0"/>
          </a:p>
          <a:p>
            <a:pPr fontAlgn="base"/>
            <a:r>
              <a:rPr lang="en-GB" sz="2400" dirty="0"/>
              <a:t>It is an </a:t>
            </a:r>
            <a:r>
              <a:rPr lang="en-GB" sz="2400" b="1" dirty="0">
                <a:solidFill>
                  <a:srgbClr val="002060"/>
                </a:solidFill>
              </a:rPr>
              <a:t>agreed way </a:t>
            </a:r>
            <a:r>
              <a:rPr lang="en-GB" sz="2400" dirty="0"/>
              <a:t>of doing something. It could be about: </a:t>
            </a:r>
          </a:p>
          <a:p>
            <a:pPr marL="285750" indent="-285750" fontAlgn="base">
              <a:buFont typeface="Arial" panose="020B0604020202020204" pitchFamily="34" charset="0"/>
              <a:buChar char="•"/>
            </a:pPr>
            <a:r>
              <a:rPr lang="en-GB" sz="2400" dirty="0"/>
              <a:t>making a </a:t>
            </a:r>
            <a:r>
              <a:rPr lang="en-GB" sz="2400" b="1" dirty="0"/>
              <a:t>product</a:t>
            </a:r>
            <a:r>
              <a:rPr lang="en-GB" sz="2400" dirty="0"/>
              <a:t> </a:t>
            </a:r>
          </a:p>
          <a:p>
            <a:pPr marL="285750" indent="-285750" fontAlgn="base">
              <a:buFont typeface="Arial" panose="020B0604020202020204" pitchFamily="34" charset="0"/>
              <a:buChar char="•"/>
            </a:pPr>
            <a:r>
              <a:rPr lang="en-GB" sz="2400" dirty="0"/>
              <a:t>managing a </a:t>
            </a:r>
            <a:r>
              <a:rPr lang="en-GB" sz="2400" b="1" dirty="0"/>
              <a:t>process</a:t>
            </a:r>
            <a:r>
              <a:rPr lang="en-GB" sz="2400" dirty="0"/>
              <a:t> </a:t>
            </a:r>
          </a:p>
          <a:p>
            <a:pPr marL="285750" indent="-285750" fontAlgn="base">
              <a:buFont typeface="Arial" panose="020B0604020202020204" pitchFamily="34" charset="0"/>
              <a:buChar char="•"/>
            </a:pPr>
            <a:r>
              <a:rPr lang="en-GB" sz="2400" dirty="0"/>
              <a:t>delivering a </a:t>
            </a:r>
            <a:r>
              <a:rPr lang="en-GB" sz="2400" b="1" dirty="0"/>
              <a:t>service</a:t>
            </a:r>
            <a:r>
              <a:rPr lang="en-GB" sz="2400" dirty="0"/>
              <a:t> or </a:t>
            </a:r>
          </a:p>
          <a:p>
            <a:pPr marL="285750" indent="-285750" fontAlgn="base">
              <a:buFont typeface="Arial" panose="020B0604020202020204" pitchFamily="34" charset="0"/>
              <a:buChar char="•"/>
            </a:pPr>
            <a:r>
              <a:rPr lang="en-GB" sz="2400" dirty="0"/>
              <a:t>supplying </a:t>
            </a:r>
            <a:r>
              <a:rPr lang="en-GB" sz="2400" b="1" dirty="0"/>
              <a:t>materials</a:t>
            </a:r>
          </a:p>
          <a:p>
            <a:pPr marL="285750" indent="-285750" fontAlgn="base">
              <a:buFont typeface="Arial" panose="020B0604020202020204" pitchFamily="34" charset="0"/>
              <a:buChar char="•"/>
            </a:pPr>
            <a:endParaRPr lang="en-GB" sz="2400" dirty="0"/>
          </a:p>
          <a:p>
            <a:pPr fontAlgn="base"/>
            <a:r>
              <a:rPr lang="en-GB" sz="2400" dirty="0"/>
              <a:t>Standards can cover a huge range of activities </a:t>
            </a:r>
            <a:r>
              <a:rPr lang="en-GB" sz="2400" b="1" u="sng" dirty="0"/>
              <a:t>undertaken</a:t>
            </a:r>
            <a:r>
              <a:rPr lang="en-GB" sz="2400" b="1" dirty="0"/>
              <a:t> by organizations</a:t>
            </a:r>
            <a:r>
              <a:rPr lang="en-GB" sz="2400" dirty="0"/>
              <a:t> and </a:t>
            </a:r>
            <a:r>
              <a:rPr lang="en-GB" sz="2400" b="1" u="sng" dirty="0"/>
              <a:t>used</a:t>
            </a:r>
            <a:r>
              <a:rPr lang="en-GB" sz="2400" dirty="0"/>
              <a:t> by their </a:t>
            </a:r>
            <a:r>
              <a:rPr lang="en-GB" sz="2400" b="1" dirty="0"/>
              <a:t>customers.</a:t>
            </a:r>
          </a:p>
          <a:p>
            <a:pPr fontAlgn="base"/>
            <a:endParaRPr lang="en-GB" sz="2400" b="1" dirty="0"/>
          </a:p>
          <a:p>
            <a:pPr fontAlgn="base"/>
            <a:r>
              <a:rPr lang="en-GB" sz="2400" dirty="0"/>
              <a:t>The </a:t>
            </a:r>
            <a:r>
              <a:rPr lang="en-GB" sz="2400" b="1" dirty="0"/>
              <a:t>International</a:t>
            </a:r>
            <a:r>
              <a:rPr lang="en-GB" sz="2400" dirty="0"/>
              <a:t> </a:t>
            </a:r>
            <a:r>
              <a:rPr lang="en-GB" sz="2400" b="1" dirty="0"/>
              <a:t>Organisation</a:t>
            </a:r>
            <a:r>
              <a:rPr lang="en-GB" sz="2400" dirty="0"/>
              <a:t> for </a:t>
            </a:r>
            <a:r>
              <a:rPr lang="en-GB" sz="2400" b="1" dirty="0"/>
              <a:t>Standardisation</a:t>
            </a:r>
            <a:r>
              <a:rPr lang="en-GB" sz="2400" dirty="0"/>
              <a:t> (</a:t>
            </a:r>
            <a:r>
              <a:rPr lang="en-GB" sz="2400" b="1" dirty="0">
                <a:solidFill>
                  <a:srgbClr val="002060"/>
                </a:solidFill>
              </a:rPr>
              <a:t>ISO</a:t>
            </a:r>
            <a:r>
              <a:rPr lang="en-GB" sz="2400" dirty="0"/>
              <a:t>) is one such standard made up of </a:t>
            </a:r>
            <a:r>
              <a:rPr lang="en-GB" sz="2400" b="1" dirty="0"/>
              <a:t>representatives</a:t>
            </a:r>
            <a:r>
              <a:rPr lang="en-GB" sz="2400" dirty="0"/>
              <a:t> from </a:t>
            </a:r>
            <a:r>
              <a:rPr lang="en-GB" sz="2400" b="1" dirty="0"/>
              <a:t>various national standards </a:t>
            </a:r>
            <a:r>
              <a:rPr lang="en-GB" sz="2400" dirty="0"/>
              <a:t>organisations.</a:t>
            </a:r>
          </a:p>
        </p:txBody>
      </p:sp>
    </p:spTree>
    <p:extLst>
      <p:ext uri="{BB962C8B-B14F-4D97-AF65-F5344CB8AC3E}">
        <p14:creationId xmlns:p14="http://schemas.microsoft.com/office/powerpoint/2010/main" val="4234678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7" y="1256839"/>
            <a:ext cx="8067591" cy="3046988"/>
          </a:xfrm>
          <a:prstGeom prst="rect">
            <a:avLst/>
          </a:prstGeom>
          <a:noFill/>
        </p:spPr>
        <p:txBody>
          <a:bodyPr wrap="square" rtlCol="0">
            <a:spAutoFit/>
          </a:bodyPr>
          <a:lstStyle/>
          <a:p>
            <a:pPr fontAlgn="base"/>
            <a:r>
              <a:rPr lang="en-GB" sz="2400" b="1" dirty="0">
                <a:highlight>
                  <a:srgbClr val="FFFF00"/>
                </a:highlight>
              </a:rPr>
              <a:t>The International Organisation for Standardisation</a:t>
            </a:r>
          </a:p>
          <a:p>
            <a:pPr fontAlgn="base"/>
            <a:endParaRPr lang="en-GB" sz="2400" dirty="0"/>
          </a:p>
          <a:p>
            <a:pPr fontAlgn="base"/>
            <a:r>
              <a:rPr lang="en-GB" sz="2400" dirty="0"/>
              <a:t>The </a:t>
            </a:r>
            <a:r>
              <a:rPr lang="en-GB" sz="2400" b="1" dirty="0"/>
              <a:t>International</a:t>
            </a:r>
            <a:r>
              <a:rPr lang="en-GB" sz="2400" dirty="0"/>
              <a:t> </a:t>
            </a:r>
            <a:r>
              <a:rPr lang="en-GB" sz="2400" b="1" dirty="0"/>
              <a:t>Organisation</a:t>
            </a:r>
            <a:r>
              <a:rPr lang="en-GB" sz="2400" dirty="0"/>
              <a:t> for </a:t>
            </a:r>
            <a:r>
              <a:rPr lang="en-GB" sz="2400" b="1" dirty="0"/>
              <a:t>Standardisation</a:t>
            </a:r>
            <a:r>
              <a:rPr lang="en-GB" sz="2400" dirty="0"/>
              <a:t> (</a:t>
            </a:r>
            <a:r>
              <a:rPr lang="en-GB" sz="2400" b="1" dirty="0">
                <a:solidFill>
                  <a:srgbClr val="002060"/>
                </a:solidFill>
              </a:rPr>
              <a:t>ISO</a:t>
            </a:r>
            <a:r>
              <a:rPr lang="en-GB" sz="2400" dirty="0"/>
              <a:t>) is one such standard made up of </a:t>
            </a:r>
            <a:r>
              <a:rPr lang="en-GB" sz="2400" b="1" dirty="0"/>
              <a:t>representatives</a:t>
            </a:r>
            <a:r>
              <a:rPr lang="en-GB" sz="2400" dirty="0"/>
              <a:t> from </a:t>
            </a:r>
            <a:r>
              <a:rPr lang="en-GB" sz="2400" b="1" dirty="0"/>
              <a:t>various national standards </a:t>
            </a:r>
            <a:r>
              <a:rPr lang="en-GB" sz="2400" dirty="0"/>
              <a:t>organisations.</a:t>
            </a:r>
          </a:p>
          <a:p>
            <a:pPr fontAlgn="base"/>
            <a:endParaRPr lang="en-GB" sz="2400" dirty="0"/>
          </a:p>
          <a:p>
            <a:pPr fontAlgn="base"/>
            <a:r>
              <a:rPr lang="en-GB" sz="2400" dirty="0"/>
              <a:t>In Knowledge Module 3 (Cloud Services), one of the </a:t>
            </a:r>
            <a:r>
              <a:rPr lang="en-GB" sz="2400" i="1" dirty="0"/>
              <a:t>standards</a:t>
            </a:r>
            <a:r>
              <a:rPr lang="en-GB" sz="2400" dirty="0"/>
              <a:t> mentioned was </a:t>
            </a:r>
            <a:r>
              <a:rPr lang="en-GB" sz="2400" b="1" dirty="0"/>
              <a:t>ISO 27001</a:t>
            </a:r>
            <a:r>
              <a:rPr lang="en-GB" sz="2400" dirty="0"/>
              <a:t>.  Can you remember what this was?</a:t>
            </a:r>
            <a:endParaRPr lang="en-GB" sz="2400" b="1" dirty="0"/>
          </a:p>
        </p:txBody>
      </p:sp>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28400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7" y="1256839"/>
            <a:ext cx="8067591" cy="5262979"/>
          </a:xfrm>
          <a:prstGeom prst="rect">
            <a:avLst/>
          </a:prstGeom>
          <a:noFill/>
        </p:spPr>
        <p:txBody>
          <a:bodyPr wrap="square" rtlCol="0">
            <a:spAutoFit/>
          </a:bodyPr>
          <a:lstStyle/>
          <a:p>
            <a:pPr fontAlgn="base"/>
            <a:r>
              <a:rPr lang="en-GB" sz="2400" b="1" dirty="0">
                <a:highlight>
                  <a:srgbClr val="FFFF00"/>
                </a:highlight>
              </a:rPr>
              <a:t>The International Organisation for Standardisation</a:t>
            </a:r>
          </a:p>
          <a:p>
            <a:pPr fontAlgn="base"/>
            <a:endParaRPr lang="en-GB" sz="2400" dirty="0"/>
          </a:p>
          <a:p>
            <a:pPr fontAlgn="base"/>
            <a:r>
              <a:rPr lang="en-GB" sz="2400" dirty="0"/>
              <a:t>The </a:t>
            </a:r>
            <a:r>
              <a:rPr lang="en-GB" sz="2400" b="1" dirty="0"/>
              <a:t>International</a:t>
            </a:r>
            <a:r>
              <a:rPr lang="en-GB" sz="2400" dirty="0"/>
              <a:t> </a:t>
            </a:r>
            <a:r>
              <a:rPr lang="en-GB" sz="2400" b="1" dirty="0"/>
              <a:t>Organisation</a:t>
            </a:r>
            <a:r>
              <a:rPr lang="en-GB" sz="2400" dirty="0"/>
              <a:t> for </a:t>
            </a:r>
            <a:r>
              <a:rPr lang="en-GB" sz="2400" b="1" dirty="0"/>
              <a:t>Standardisation</a:t>
            </a:r>
            <a:r>
              <a:rPr lang="en-GB" sz="2400" dirty="0"/>
              <a:t> (</a:t>
            </a:r>
            <a:r>
              <a:rPr lang="en-GB" sz="2400" b="1" dirty="0">
                <a:solidFill>
                  <a:srgbClr val="002060"/>
                </a:solidFill>
              </a:rPr>
              <a:t>ISO</a:t>
            </a:r>
            <a:r>
              <a:rPr lang="en-GB" sz="2400" dirty="0"/>
              <a:t>) is one such standard made up of </a:t>
            </a:r>
            <a:r>
              <a:rPr lang="en-GB" sz="2400" b="1" dirty="0"/>
              <a:t>representatives</a:t>
            </a:r>
            <a:r>
              <a:rPr lang="en-GB" sz="2400" dirty="0"/>
              <a:t> from </a:t>
            </a:r>
            <a:r>
              <a:rPr lang="en-GB" sz="2400" b="1" dirty="0"/>
              <a:t>various national standards </a:t>
            </a:r>
            <a:r>
              <a:rPr lang="en-GB" sz="2400" dirty="0"/>
              <a:t>organisations.</a:t>
            </a:r>
          </a:p>
          <a:p>
            <a:pPr fontAlgn="base"/>
            <a:endParaRPr lang="en-GB" sz="2400" dirty="0"/>
          </a:p>
          <a:p>
            <a:pPr fontAlgn="base"/>
            <a:r>
              <a:rPr lang="en-GB" sz="2400" b="1" dirty="0"/>
              <a:t>ISO 27001 </a:t>
            </a:r>
            <a:r>
              <a:rPr lang="en-GB" sz="2400" dirty="0"/>
              <a:t>is a standard which provides a </a:t>
            </a:r>
            <a:r>
              <a:rPr lang="en-GB" sz="2400" b="1" dirty="0"/>
              <a:t>framework</a:t>
            </a:r>
            <a:r>
              <a:rPr lang="en-GB" sz="2400" dirty="0"/>
              <a:t> for the </a:t>
            </a:r>
            <a:r>
              <a:rPr lang="en-GB" sz="2400" b="1" dirty="0"/>
              <a:t>confidentiality</a:t>
            </a:r>
            <a:r>
              <a:rPr lang="en-GB" sz="2400" dirty="0"/>
              <a:t>, and </a:t>
            </a:r>
            <a:r>
              <a:rPr lang="en-GB" sz="2400" b="1" dirty="0"/>
              <a:t>integrity</a:t>
            </a:r>
            <a:r>
              <a:rPr lang="en-GB" sz="2400" dirty="0"/>
              <a:t> of information.</a:t>
            </a:r>
          </a:p>
          <a:p>
            <a:pPr fontAlgn="base"/>
            <a:endParaRPr lang="en-GB" sz="2400" dirty="0"/>
          </a:p>
          <a:p>
            <a:pPr fontAlgn="base"/>
            <a:r>
              <a:rPr lang="en-GB" sz="2400" b="1" dirty="0">
                <a:highlight>
                  <a:srgbClr val="FFFF00"/>
                </a:highlight>
              </a:rPr>
              <a:t>What is its purpose?</a:t>
            </a:r>
          </a:p>
          <a:p>
            <a:pPr fontAlgn="base"/>
            <a:endParaRPr lang="en-GB" sz="2400" b="1" dirty="0">
              <a:highlight>
                <a:srgbClr val="FFFF00"/>
              </a:highlight>
            </a:endParaRPr>
          </a:p>
          <a:p>
            <a:pPr fontAlgn="base"/>
            <a:r>
              <a:rPr lang="en-GB" sz="2400" dirty="0"/>
              <a:t>The purpose of a standard is to provide a </a:t>
            </a:r>
            <a:r>
              <a:rPr lang="en-GB" sz="2400" b="1" dirty="0"/>
              <a:t>reliable</a:t>
            </a:r>
            <a:r>
              <a:rPr lang="en-GB" sz="2400" dirty="0"/>
              <a:t> basis for people to </a:t>
            </a:r>
            <a:r>
              <a:rPr lang="en-GB" sz="2400" b="1" dirty="0"/>
              <a:t>share</a:t>
            </a:r>
            <a:r>
              <a:rPr lang="en-GB" sz="2400" dirty="0"/>
              <a:t> the </a:t>
            </a:r>
            <a:r>
              <a:rPr lang="en-GB" sz="2400" b="1" dirty="0"/>
              <a:t>same expectations </a:t>
            </a:r>
            <a:r>
              <a:rPr lang="en-GB" sz="2400" dirty="0"/>
              <a:t>about a </a:t>
            </a:r>
            <a:r>
              <a:rPr lang="en-GB" sz="2400" b="1" dirty="0"/>
              <a:t>product</a:t>
            </a:r>
            <a:r>
              <a:rPr lang="en-GB" sz="2400" dirty="0"/>
              <a:t> or </a:t>
            </a:r>
            <a:r>
              <a:rPr lang="en-GB" sz="2400" b="1" dirty="0"/>
              <a:t>service </a:t>
            </a:r>
            <a:r>
              <a:rPr lang="en-GB" sz="2400" dirty="0"/>
              <a:t>– in this example, </a:t>
            </a:r>
            <a:r>
              <a:rPr lang="en-GB" sz="2400" b="1" dirty="0"/>
              <a:t>security</a:t>
            </a:r>
            <a:r>
              <a:rPr lang="en-GB" sz="2400" dirty="0"/>
              <a:t>.</a:t>
            </a:r>
            <a:endParaRPr lang="en-GB" sz="2400" b="1" dirty="0"/>
          </a:p>
        </p:txBody>
      </p:sp>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4258546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2"/>
          <p:cNvSpPr/>
          <p:nvPr/>
        </p:nvSpPr>
        <p:spPr>
          <a:xfrm flipH="1">
            <a:off x="3317358" y="737754"/>
            <a:ext cx="5826642" cy="1174172"/>
          </a:xfrm>
          <a:custGeom>
            <a:avLst/>
            <a:gdLst>
              <a:gd name="connsiteX0" fmla="*/ 0 w 5569525"/>
              <a:gd name="connsiteY0" fmla="*/ 0 h 1267691"/>
              <a:gd name="connsiteX1" fmla="*/ 5569525 w 5569525"/>
              <a:gd name="connsiteY1" fmla="*/ 0 h 1267691"/>
              <a:gd name="connsiteX2" fmla="*/ 5569525 w 5569525"/>
              <a:gd name="connsiteY2" fmla="*/ 0 h 1267691"/>
              <a:gd name="connsiteX3" fmla="*/ 5569525 w 5569525"/>
              <a:gd name="connsiteY3" fmla="*/ 1267691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075957 w 5569525"/>
              <a:gd name="connsiteY3" fmla="*/ 1262496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340925 w 5569525"/>
              <a:gd name="connsiteY3" fmla="*/ 1262496 h 1267691"/>
              <a:gd name="connsiteX4" fmla="*/ 0 w 5569525"/>
              <a:gd name="connsiteY4" fmla="*/ 1267691 h 1267691"/>
              <a:gd name="connsiteX5" fmla="*/ 0 w 5569525"/>
              <a:gd name="connsiteY5" fmla="*/ 0 h 12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9525" h="1267691">
                <a:moveTo>
                  <a:pt x="0" y="0"/>
                </a:moveTo>
                <a:lnTo>
                  <a:pt x="5569525" y="0"/>
                </a:lnTo>
                <a:lnTo>
                  <a:pt x="5569525" y="0"/>
                </a:lnTo>
                <a:lnTo>
                  <a:pt x="5340925" y="1262496"/>
                </a:lnTo>
                <a:lnTo>
                  <a:pt x="0" y="1267691"/>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574473" y="737753"/>
            <a:ext cx="5569527" cy="1174172"/>
          </a:xfrm>
        </p:spPr>
        <p:txBody>
          <a:bodyPr anchor="ctr">
            <a:normAutofit/>
          </a:bodyPr>
          <a:lstStyle/>
          <a:p>
            <a:pPr algn="l"/>
            <a:r>
              <a:rPr lang="en-GB" sz="3200" b="1" dirty="0">
                <a:solidFill>
                  <a:schemeClr val="bg1"/>
                </a:solidFill>
              </a:rPr>
              <a:t>Legislation, Regulations, Standards and Codes of Practice</a:t>
            </a:r>
          </a:p>
        </p:txBody>
      </p:sp>
    </p:spTree>
    <p:extLst>
      <p:ext uri="{BB962C8B-B14F-4D97-AF65-F5344CB8AC3E}">
        <p14:creationId xmlns:p14="http://schemas.microsoft.com/office/powerpoint/2010/main" val="15464718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F2A3BF2-73BA-47EB-88FE-92E774BB794E}"/>
              </a:ext>
            </a:extLst>
          </p:cNvPr>
          <p:cNvSpPr txBox="1"/>
          <p:nvPr/>
        </p:nvSpPr>
        <p:spPr>
          <a:xfrm>
            <a:off x="75947" y="1256839"/>
            <a:ext cx="7830923" cy="5493812"/>
          </a:xfrm>
          <a:prstGeom prst="rect">
            <a:avLst/>
          </a:prstGeom>
          <a:noFill/>
        </p:spPr>
        <p:txBody>
          <a:bodyPr wrap="square" rtlCol="0">
            <a:spAutoFit/>
          </a:bodyPr>
          <a:lstStyle/>
          <a:p>
            <a:pPr fontAlgn="base"/>
            <a:r>
              <a:rPr lang="en-GB" b="1" dirty="0">
                <a:highlight>
                  <a:srgbClr val="FFFF00"/>
                </a:highlight>
              </a:rPr>
              <a:t>What do they cover?</a:t>
            </a:r>
          </a:p>
          <a:p>
            <a:pPr fontAlgn="base"/>
            <a:endParaRPr lang="en-GB" b="1" dirty="0">
              <a:highlight>
                <a:srgbClr val="FFFF00"/>
              </a:highlight>
            </a:endParaRPr>
          </a:p>
          <a:p>
            <a:r>
              <a:rPr lang="en-GB" b="1" u="sng" dirty="0">
                <a:highlight>
                  <a:srgbClr val="FFFF00"/>
                </a:highlight>
              </a:rPr>
              <a:t>Organizations might use Standards for any of the following reasons:</a:t>
            </a:r>
          </a:p>
          <a:p>
            <a:pPr marL="285750" indent="-285750">
              <a:spcAft>
                <a:spcPts val="600"/>
              </a:spcAft>
              <a:buFont typeface="Arial" panose="020B0604020202020204" pitchFamily="34" charset="0"/>
              <a:buChar char="•"/>
            </a:pPr>
            <a:r>
              <a:rPr lang="en-GB" dirty="0"/>
              <a:t>a quality management standard to help them work more efficiently and reduce product failures</a:t>
            </a:r>
          </a:p>
          <a:p>
            <a:pPr marL="285750" indent="-285750">
              <a:spcAft>
                <a:spcPts val="600"/>
              </a:spcAft>
              <a:buFont typeface="Arial" panose="020B0604020202020204" pitchFamily="34" charset="0"/>
              <a:buChar char="•"/>
            </a:pPr>
            <a:r>
              <a:rPr lang="en-GB" dirty="0"/>
              <a:t>an environmental management standard to help reduce environmental impacts, reduce waste and be more sustainable</a:t>
            </a:r>
          </a:p>
          <a:p>
            <a:pPr marL="285750" indent="-285750">
              <a:spcAft>
                <a:spcPts val="600"/>
              </a:spcAft>
              <a:buFont typeface="Arial" panose="020B0604020202020204" pitchFamily="34" charset="0"/>
              <a:buChar char="•"/>
            </a:pPr>
            <a:r>
              <a:rPr lang="en-GB" dirty="0"/>
              <a:t>a health and safety standard to help reduce accidents in the workplace</a:t>
            </a:r>
          </a:p>
          <a:p>
            <a:pPr marL="285750" indent="-285750">
              <a:spcAft>
                <a:spcPts val="600"/>
              </a:spcAft>
              <a:buFont typeface="Arial" panose="020B0604020202020204" pitchFamily="34" charset="0"/>
              <a:buChar char="•"/>
            </a:pPr>
            <a:r>
              <a:rPr lang="en-GB" b="1" dirty="0">
                <a:solidFill>
                  <a:srgbClr val="002060"/>
                </a:solidFill>
              </a:rPr>
              <a:t>an IT security standard to help keep sensitive information secure</a:t>
            </a:r>
          </a:p>
          <a:p>
            <a:pPr marL="285750" indent="-285750">
              <a:spcAft>
                <a:spcPts val="600"/>
              </a:spcAft>
              <a:buFont typeface="Arial" panose="020B0604020202020204" pitchFamily="34" charset="0"/>
              <a:buChar char="•"/>
            </a:pPr>
            <a:r>
              <a:rPr lang="en-GB" dirty="0"/>
              <a:t>a construction standard to help build a house</a:t>
            </a:r>
          </a:p>
          <a:p>
            <a:pPr marL="285750" indent="-285750">
              <a:spcAft>
                <a:spcPts val="600"/>
              </a:spcAft>
              <a:buFont typeface="Arial" panose="020B0604020202020204" pitchFamily="34" charset="0"/>
              <a:buChar char="•"/>
            </a:pPr>
            <a:r>
              <a:rPr lang="en-GB" dirty="0"/>
              <a:t>an energy management standard to help cut energy consumption</a:t>
            </a:r>
          </a:p>
          <a:p>
            <a:pPr marL="285750" indent="-285750">
              <a:spcAft>
                <a:spcPts val="600"/>
              </a:spcAft>
              <a:buFont typeface="Arial" panose="020B0604020202020204" pitchFamily="34" charset="0"/>
              <a:buChar char="•"/>
            </a:pPr>
            <a:r>
              <a:rPr lang="en-GB" dirty="0"/>
              <a:t>a food safety standard to help prevent food from being contaminated</a:t>
            </a:r>
          </a:p>
          <a:p>
            <a:pPr marL="285750" indent="-285750">
              <a:spcAft>
                <a:spcPts val="600"/>
              </a:spcAft>
              <a:buFont typeface="Arial" panose="020B0604020202020204" pitchFamily="34" charset="0"/>
              <a:buChar char="•"/>
            </a:pPr>
            <a:r>
              <a:rPr lang="en-GB" dirty="0"/>
              <a:t>an accessibility standard to help make buildings accessible to disabled users</a:t>
            </a:r>
          </a:p>
          <a:p>
            <a:pPr marL="285750" indent="-285750">
              <a:spcAft>
                <a:spcPts val="600"/>
              </a:spcAft>
              <a:buFont typeface="Arial" panose="020B0604020202020204" pitchFamily="34" charset="0"/>
              <a:buChar char="•"/>
            </a:pPr>
            <a:r>
              <a:rPr lang="en-GB" dirty="0"/>
              <a:t>an interoperability standard to ensure that bank and credit cards fit into ATMs and can be used throughout the world.</a:t>
            </a:r>
          </a:p>
          <a:p>
            <a:pPr fontAlgn="base"/>
            <a:endParaRPr lang="en-GB" b="1" dirty="0"/>
          </a:p>
          <a:p>
            <a:pPr fontAlgn="base"/>
            <a:endParaRPr lang="en-GB" b="1" dirty="0"/>
          </a:p>
        </p:txBody>
      </p:sp>
      <p:sp>
        <p:nvSpPr>
          <p:cNvPr id="7"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521272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8" y="1256839"/>
            <a:ext cx="7734104" cy="4431983"/>
          </a:xfrm>
          <a:prstGeom prst="rect">
            <a:avLst/>
          </a:prstGeom>
          <a:noFill/>
        </p:spPr>
        <p:txBody>
          <a:bodyPr wrap="square" rtlCol="0">
            <a:spAutoFit/>
          </a:bodyPr>
          <a:lstStyle/>
          <a:p>
            <a:pPr fontAlgn="base"/>
            <a:r>
              <a:rPr lang="en-GB" sz="2400" b="1" dirty="0">
                <a:highlight>
                  <a:srgbClr val="FFFF00"/>
                </a:highlight>
              </a:rPr>
              <a:t>ISO 27001 – Information Security Management System</a:t>
            </a:r>
          </a:p>
          <a:p>
            <a:pPr fontAlgn="base"/>
            <a:endParaRPr lang="en-GB" sz="2400" b="1" dirty="0"/>
          </a:p>
          <a:p>
            <a:pPr fontAlgn="base"/>
            <a:r>
              <a:rPr lang="en-GB" sz="2400" dirty="0"/>
              <a:t>According to its documentation, </a:t>
            </a:r>
            <a:r>
              <a:rPr lang="en-GB" sz="2400" b="1" dirty="0"/>
              <a:t>ISO 27001 </a:t>
            </a:r>
            <a:r>
              <a:rPr lang="en-GB" sz="2400" dirty="0"/>
              <a:t>was developed to "provide a model for: </a:t>
            </a:r>
          </a:p>
          <a:p>
            <a:pPr marL="285750" indent="-285750" fontAlgn="base">
              <a:buFont typeface="Arial" panose="020B0604020202020204" pitchFamily="34" charset="0"/>
              <a:buChar char="•"/>
            </a:pPr>
            <a:r>
              <a:rPr lang="en-GB" sz="2400" b="1" dirty="0"/>
              <a:t>establishing</a:t>
            </a:r>
            <a:r>
              <a:rPr lang="en-GB" sz="2400" dirty="0">
                <a:solidFill>
                  <a:srgbClr val="002060"/>
                </a:solidFill>
              </a:rPr>
              <a:t> </a:t>
            </a:r>
          </a:p>
          <a:p>
            <a:pPr marL="285750" indent="-285750" fontAlgn="base">
              <a:buFont typeface="Arial" panose="020B0604020202020204" pitchFamily="34" charset="0"/>
              <a:buChar char="•"/>
            </a:pPr>
            <a:r>
              <a:rPr lang="en-GB" sz="2400" b="1" dirty="0">
                <a:solidFill>
                  <a:srgbClr val="002060"/>
                </a:solidFill>
              </a:rPr>
              <a:t>implementing</a:t>
            </a:r>
            <a:r>
              <a:rPr lang="en-GB" sz="2400" dirty="0"/>
              <a:t> </a:t>
            </a:r>
          </a:p>
          <a:p>
            <a:pPr marL="285750" indent="-285750" fontAlgn="base">
              <a:buFont typeface="Arial" panose="020B0604020202020204" pitchFamily="34" charset="0"/>
              <a:buChar char="•"/>
            </a:pPr>
            <a:r>
              <a:rPr lang="en-GB" sz="2400" b="1" dirty="0"/>
              <a:t>operating</a:t>
            </a:r>
            <a:r>
              <a:rPr lang="en-GB" sz="2400" dirty="0"/>
              <a:t> </a:t>
            </a:r>
          </a:p>
          <a:p>
            <a:pPr marL="285750" indent="-285750" fontAlgn="base">
              <a:buFont typeface="Arial" panose="020B0604020202020204" pitchFamily="34" charset="0"/>
              <a:buChar char="•"/>
            </a:pPr>
            <a:r>
              <a:rPr lang="en-GB" sz="2400" b="1" dirty="0">
                <a:solidFill>
                  <a:srgbClr val="002060"/>
                </a:solidFill>
              </a:rPr>
              <a:t>monitoring</a:t>
            </a:r>
            <a:r>
              <a:rPr lang="en-GB" sz="2400" dirty="0"/>
              <a:t> </a:t>
            </a:r>
          </a:p>
          <a:p>
            <a:pPr marL="285750" indent="-285750" fontAlgn="base">
              <a:buFont typeface="Arial" panose="020B0604020202020204" pitchFamily="34" charset="0"/>
              <a:buChar char="•"/>
            </a:pPr>
            <a:r>
              <a:rPr lang="en-GB" sz="2400" b="1" dirty="0"/>
              <a:t>reviewing</a:t>
            </a:r>
            <a:r>
              <a:rPr lang="en-GB" sz="2400" dirty="0"/>
              <a:t> </a:t>
            </a:r>
          </a:p>
          <a:p>
            <a:pPr marL="285750" indent="-285750" fontAlgn="base">
              <a:buFont typeface="Arial" panose="020B0604020202020204" pitchFamily="34" charset="0"/>
              <a:buChar char="•"/>
            </a:pPr>
            <a:r>
              <a:rPr lang="en-GB" sz="2400" b="1" dirty="0">
                <a:solidFill>
                  <a:srgbClr val="002060"/>
                </a:solidFill>
              </a:rPr>
              <a:t>maintaining</a:t>
            </a:r>
            <a:r>
              <a:rPr lang="en-GB" sz="2400" dirty="0"/>
              <a:t> and </a:t>
            </a:r>
          </a:p>
          <a:p>
            <a:pPr marL="285750" indent="-285750" fontAlgn="base">
              <a:buFont typeface="Arial" panose="020B0604020202020204" pitchFamily="34" charset="0"/>
              <a:buChar char="•"/>
            </a:pPr>
            <a:r>
              <a:rPr lang="en-GB" sz="2400" b="1" dirty="0"/>
              <a:t>improving</a:t>
            </a:r>
            <a:r>
              <a:rPr lang="en-GB" sz="2400" dirty="0"/>
              <a:t> an information security management system.”</a:t>
            </a:r>
          </a:p>
          <a:p>
            <a:pPr marL="285750" indent="-285750" fontAlgn="base">
              <a:buFont typeface="Arial" panose="020B0604020202020204" pitchFamily="34" charset="0"/>
              <a:buChar char="•"/>
            </a:pPr>
            <a:endParaRPr lang="en-GB" dirty="0"/>
          </a:p>
        </p:txBody>
      </p:sp>
      <p:pic>
        <p:nvPicPr>
          <p:cNvPr id="3" name="Picture 2">
            <a:extLst>
              <a:ext uri="{FF2B5EF4-FFF2-40B4-BE49-F238E27FC236}">
                <a16:creationId xmlns:a16="http://schemas.microsoft.com/office/drawing/2014/main" id="{24011265-14DB-40AF-8E3A-D3607BC739BA}"/>
              </a:ext>
            </a:extLst>
          </p:cNvPr>
          <p:cNvPicPr>
            <a:picLocks noChangeAspect="1"/>
          </p:cNvPicPr>
          <p:nvPr/>
        </p:nvPicPr>
        <p:blipFill>
          <a:blip r:embed="rId2"/>
          <a:stretch>
            <a:fillRect/>
          </a:stretch>
        </p:blipFill>
        <p:spPr>
          <a:xfrm>
            <a:off x="6735614" y="372776"/>
            <a:ext cx="2009775" cy="933450"/>
          </a:xfrm>
          <a:prstGeom prst="rect">
            <a:avLst/>
          </a:prstGeom>
        </p:spPr>
      </p:pic>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999202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7" y="1256839"/>
            <a:ext cx="7949257" cy="1477328"/>
          </a:xfrm>
          <a:prstGeom prst="rect">
            <a:avLst/>
          </a:prstGeom>
          <a:noFill/>
        </p:spPr>
        <p:txBody>
          <a:bodyPr wrap="square" rtlCol="0">
            <a:spAutoFit/>
          </a:bodyPr>
          <a:lstStyle/>
          <a:p>
            <a:pPr fontAlgn="base"/>
            <a:r>
              <a:rPr lang="en-GB" b="1" dirty="0">
                <a:highlight>
                  <a:srgbClr val="FFFF00"/>
                </a:highlight>
              </a:rPr>
              <a:t>ISO 27001 – Information Security Management System</a:t>
            </a:r>
          </a:p>
          <a:p>
            <a:pPr fontAlgn="base"/>
            <a:r>
              <a:rPr lang="en-GB" dirty="0">
                <a:solidFill>
                  <a:srgbClr val="002060"/>
                </a:solidFill>
              </a:rPr>
              <a:t>An organisation must put in place the requirements of the standard and then apply for certification, which involves being </a:t>
            </a:r>
            <a:r>
              <a:rPr lang="en-GB" i="1" dirty="0">
                <a:solidFill>
                  <a:srgbClr val="002060"/>
                </a:solidFill>
              </a:rPr>
              <a:t>audited</a:t>
            </a:r>
            <a:r>
              <a:rPr lang="en-GB" dirty="0">
                <a:solidFill>
                  <a:srgbClr val="002060"/>
                </a:solidFill>
              </a:rPr>
              <a:t> to measure compliance.</a:t>
            </a:r>
          </a:p>
          <a:p>
            <a:pPr fontAlgn="base"/>
            <a:endParaRPr lang="en-GB" b="1" dirty="0"/>
          </a:p>
          <a:p>
            <a:pPr fontAlgn="base"/>
            <a:endParaRPr lang="en-GB" dirty="0"/>
          </a:p>
        </p:txBody>
      </p:sp>
      <p:pic>
        <p:nvPicPr>
          <p:cNvPr id="3" name="Picture 2">
            <a:extLst>
              <a:ext uri="{FF2B5EF4-FFF2-40B4-BE49-F238E27FC236}">
                <a16:creationId xmlns:a16="http://schemas.microsoft.com/office/drawing/2014/main" id="{24011265-14DB-40AF-8E3A-D3607BC739BA}"/>
              </a:ext>
            </a:extLst>
          </p:cNvPr>
          <p:cNvPicPr>
            <a:picLocks noChangeAspect="1"/>
          </p:cNvPicPr>
          <p:nvPr/>
        </p:nvPicPr>
        <p:blipFill>
          <a:blip r:embed="rId2"/>
          <a:stretch>
            <a:fillRect/>
          </a:stretch>
        </p:blipFill>
        <p:spPr>
          <a:xfrm>
            <a:off x="6746246" y="372776"/>
            <a:ext cx="2009775" cy="933450"/>
          </a:xfrm>
          <a:prstGeom prst="rect">
            <a:avLst/>
          </a:prstGeom>
        </p:spPr>
      </p:pic>
      <p:pic>
        <p:nvPicPr>
          <p:cNvPr id="7" name="Picture 6" descr="Figure 1">
            <a:extLst>
              <a:ext uri="{FF2B5EF4-FFF2-40B4-BE49-F238E27FC236}">
                <a16:creationId xmlns:a16="http://schemas.microsoft.com/office/drawing/2014/main" id="{4DFEF2AF-99C2-4DC8-B2E6-10B8635679B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5948" y="2180169"/>
            <a:ext cx="7830354" cy="4042034"/>
          </a:xfrm>
          <a:prstGeom prst="rect">
            <a:avLst/>
          </a:prstGeom>
          <a:noFill/>
          <a:ln>
            <a:noFill/>
          </a:ln>
        </p:spPr>
      </p:pic>
      <p:sp>
        <p:nvSpPr>
          <p:cNvPr id="8"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592358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75948" y="1668034"/>
            <a:ext cx="4304013" cy="2585323"/>
          </a:xfrm>
          <a:prstGeom prst="rect">
            <a:avLst/>
          </a:prstGeom>
          <a:noFill/>
        </p:spPr>
        <p:txBody>
          <a:bodyPr wrap="square" rtlCol="0">
            <a:spAutoFit/>
          </a:bodyPr>
          <a:lstStyle/>
          <a:p>
            <a:pPr fontAlgn="base"/>
            <a:r>
              <a:rPr lang="en-GB" dirty="0"/>
              <a:t>The process of continuous improvement is known as the </a:t>
            </a:r>
            <a:r>
              <a:rPr lang="en-GB" b="1" dirty="0"/>
              <a:t>Deming Cycle</a:t>
            </a:r>
            <a:r>
              <a:rPr lang="en-GB" dirty="0"/>
              <a:t>.  If the result of the first cycle falls short of accreditation, the cycle can go through another iteration, and another, until the result is compliance with the standard.</a:t>
            </a:r>
          </a:p>
          <a:p>
            <a:pPr fontAlgn="base"/>
            <a:endParaRPr lang="en-GB" dirty="0"/>
          </a:p>
          <a:p>
            <a:pPr fontAlgn="base"/>
            <a:r>
              <a:rPr lang="en-GB" dirty="0">
                <a:hlinkClick r:id="rId2"/>
              </a:rPr>
              <a:t>https://en.wikipedia.org/wiki/PDCA</a:t>
            </a:r>
            <a:endParaRPr lang="en-GB" b="1" dirty="0"/>
          </a:p>
          <a:p>
            <a:pPr fontAlgn="base"/>
            <a:endParaRPr lang="en-GB" dirty="0"/>
          </a:p>
        </p:txBody>
      </p:sp>
      <p:pic>
        <p:nvPicPr>
          <p:cNvPr id="3" name="Picture 2">
            <a:extLst>
              <a:ext uri="{FF2B5EF4-FFF2-40B4-BE49-F238E27FC236}">
                <a16:creationId xmlns:a16="http://schemas.microsoft.com/office/drawing/2014/main" id="{24011265-14DB-40AF-8E3A-D3607BC739BA}"/>
              </a:ext>
            </a:extLst>
          </p:cNvPr>
          <p:cNvPicPr>
            <a:picLocks noChangeAspect="1"/>
          </p:cNvPicPr>
          <p:nvPr/>
        </p:nvPicPr>
        <p:blipFill>
          <a:blip r:embed="rId3"/>
          <a:stretch>
            <a:fillRect/>
          </a:stretch>
        </p:blipFill>
        <p:spPr>
          <a:xfrm>
            <a:off x="6746246" y="372776"/>
            <a:ext cx="2009775" cy="933450"/>
          </a:xfrm>
          <a:prstGeom prst="rect">
            <a:avLst/>
          </a:prstGeom>
        </p:spPr>
      </p:pic>
      <p:sp>
        <p:nvSpPr>
          <p:cNvPr id="8"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pic>
        <p:nvPicPr>
          <p:cNvPr id="1026" name="Picture 2" descr="https://upload.wikimedia.org/wikipedia/commons/4/42/PDCA-Multi-Loo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63" y="4556087"/>
            <a:ext cx="6054219" cy="16488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thumb/7/7a/PDCA_Cycle.svg/1024px-PDCA_Cycle.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4460" y="1581602"/>
            <a:ext cx="3645244" cy="2481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120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33708" y="1256839"/>
            <a:ext cx="8195892" cy="5416868"/>
          </a:xfrm>
          <a:prstGeom prst="rect">
            <a:avLst/>
          </a:prstGeom>
          <a:noFill/>
        </p:spPr>
        <p:txBody>
          <a:bodyPr wrap="square" rtlCol="0">
            <a:spAutoFit/>
          </a:bodyPr>
          <a:lstStyle/>
          <a:p>
            <a:pPr fontAlgn="base"/>
            <a:r>
              <a:rPr lang="en-GB" sz="2000" b="1" dirty="0">
                <a:highlight>
                  <a:srgbClr val="FFFF00"/>
                </a:highlight>
              </a:rPr>
              <a:t>ISO 27001 – Information Security Management System (</a:t>
            </a:r>
            <a:r>
              <a:rPr lang="en-GB" sz="2000" dirty="0">
                <a:highlight>
                  <a:srgbClr val="FFFF00"/>
                </a:highlight>
              </a:rPr>
              <a:t>ISMS</a:t>
            </a:r>
            <a:r>
              <a:rPr lang="en-GB" sz="2000" b="1" dirty="0">
                <a:highlight>
                  <a:srgbClr val="FFFF00"/>
                </a:highlight>
              </a:rPr>
              <a:t>)</a:t>
            </a:r>
          </a:p>
          <a:p>
            <a:pPr fontAlgn="base"/>
            <a:endParaRPr lang="en-GB" sz="2000" b="1" dirty="0">
              <a:highlight>
                <a:srgbClr val="FFFF00"/>
              </a:highlight>
            </a:endParaRPr>
          </a:p>
          <a:p>
            <a:pPr fontAlgn="base"/>
            <a:r>
              <a:rPr lang="en-GB" sz="2000" b="1" dirty="0"/>
              <a:t>Why pursue </a:t>
            </a:r>
            <a:r>
              <a:rPr lang="en-GB" sz="2000" b="1" dirty="0">
                <a:solidFill>
                  <a:srgbClr val="002060"/>
                </a:solidFill>
              </a:rPr>
              <a:t>accreditation certification </a:t>
            </a:r>
            <a:r>
              <a:rPr lang="en-GB" sz="2000" b="1" dirty="0"/>
              <a:t>for ISO 27001 ISMS?</a:t>
            </a:r>
          </a:p>
          <a:p>
            <a:pPr fontAlgn="base"/>
            <a:endParaRPr lang="en-GB" sz="2000" b="1" u="sng" dirty="0"/>
          </a:p>
          <a:p>
            <a:pPr fontAlgn="base"/>
            <a:r>
              <a:rPr lang="en-GB" sz="2000" dirty="0"/>
              <a:t>Accreditation demonstrates to </a:t>
            </a:r>
            <a:r>
              <a:rPr lang="en-GB" sz="2000" b="1" dirty="0"/>
              <a:t>existing</a:t>
            </a:r>
            <a:r>
              <a:rPr lang="en-GB" sz="2000" dirty="0"/>
              <a:t> and </a:t>
            </a:r>
            <a:r>
              <a:rPr lang="en-GB" sz="2000" b="1" dirty="0"/>
              <a:t>potential</a:t>
            </a:r>
            <a:r>
              <a:rPr lang="en-GB" sz="2000" dirty="0"/>
              <a:t> customers that an organisation has </a:t>
            </a:r>
            <a:r>
              <a:rPr lang="en-GB" sz="2000" b="1" dirty="0"/>
              <a:t>defined</a:t>
            </a:r>
            <a:r>
              <a:rPr lang="en-GB" sz="2000" dirty="0"/>
              <a:t> and </a:t>
            </a:r>
            <a:r>
              <a:rPr lang="en-GB" sz="2000" b="1" dirty="0"/>
              <a:t>put in place</a:t>
            </a:r>
            <a:r>
              <a:rPr lang="en-GB" sz="2000" dirty="0"/>
              <a:t>:</a:t>
            </a:r>
          </a:p>
          <a:p>
            <a:pPr fontAlgn="base"/>
            <a:r>
              <a:rPr lang="en-GB" sz="2000" b="1" dirty="0">
                <a:solidFill>
                  <a:srgbClr val="002060"/>
                </a:solidFill>
              </a:rPr>
              <a:t>Best-Practice Information Security Processes</a:t>
            </a:r>
          </a:p>
          <a:p>
            <a:pPr fontAlgn="base"/>
            <a:endParaRPr lang="en-GB" sz="2000" b="1" dirty="0">
              <a:solidFill>
                <a:srgbClr val="002060"/>
              </a:solidFill>
            </a:endParaRPr>
          </a:p>
          <a:p>
            <a:pPr fontAlgn="base"/>
            <a:r>
              <a:rPr lang="en-GB" sz="2000" b="1" dirty="0"/>
              <a:t>The benefits include the following</a:t>
            </a:r>
            <a:r>
              <a:rPr lang="en-GB" sz="2000" dirty="0"/>
              <a:t>:</a:t>
            </a:r>
          </a:p>
          <a:p>
            <a:pPr marL="285750" indent="-285750" fontAlgn="base">
              <a:buFont typeface="Arial" panose="020B0604020202020204" pitchFamily="34" charset="0"/>
              <a:buChar char="•"/>
            </a:pPr>
            <a:r>
              <a:rPr lang="en-GB" dirty="0"/>
              <a:t>The </a:t>
            </a:r>
            <a:r>
              <a:rPr lang="en-GB" b="1" dirty="0"/>
              <a:t>safeguarding</a:t>
            </a:r>
            <a:r>
              <a:rPr lang="en-GB" dirty="0"/>
              <a:t> of valuable </a:t>
            </a:r>
            <a:r>
              <a:rPr lang="en-GB" b="1" dirty="0"/>
              <a:t>data</a:t>
            </a:r>
            <a:r>
              <a:rPr lang="en-GB" dirty="0"/>
              <a:t> and </a:t>
            </a:r>
            <a:r>
              <a:rPr lang="en-GB" b="1" dirty="0"/>
              <a:t>intellectual property</a:t>
            </a:r>
          </a:p>
          <a:p>
            <a:pPr marL="285750" indent="-285750" fontAlgn="base">
              <a:buFont typeface="Arial" panose="020B0604020202020204" pitchFamily="34" charset="0"/>
              <a:buChar char="•"/>
            </a:pPr>
            <a:r>
              <a:rPr lang="en-GB" dirty="0"/>
              <a:t>The </a:t>
            </a:r>
            <a:r>
              <a:rPr lang="en-GB" b="1" dirty="0"/>
              <a:t>acquisition</a:t>
            </a:r>
            <a:r>
              <a:rPr lang="en-GB" dirty="0"/>
              <a:t> of new </a:t>
            </a:r>
            <a:r>
              <a:rPr lang="en-GB" b="1" dirty="0"/>
              <a:t>business</a:t>
            </a:r>
            <a:r>
              <a:rPr lang="en-GB" dirty="0"/>
              <a:t> and the </a:t>
            </a:r>
            <a:r>
              <a:rPr lang="en-GB" b="1" dirty="0"/>
              <a:t>retention</a:t>
            </a:r>
            <a:r>
              <a:rPr lang="en-GB" dirty="0"/>
              <a:t> of ones existing customer base</a:t>
            </a:r>
          </a:p>
          <a:p>
            <a:pPr marL="285750" indent="-285750" fontAlgn="base">
              <a:buFont typeface="Arial" panose="020B0604020202020204" pitchFamily="34" charset="0"/>
              <a:buChar char="•"/>
            </a:pPr>
            <a:r>
              <a:rPr lang="en-GB" dirty="0"/>
              <a:t>The </a:t>
            </a:r>
            <a:r>
              <a:rPr lang="en-GB" b="1" dirty="0"/>
              <a:t>avoidance</a:t>
            </a:r>
            <a:r>
              <a:rPr lang="en-GB" dirty="0"/>
              <a:t> of financial </a:t>
            </a:r>
            <a:r>
              <a:rPr lang="en-GB" b="1" dirty="0"/>
              <a:t>penalties</a:t>
            </a:r>
            <a:r>
              <a:rPr lang="en-GB" dirty="0"/>
              <a:t> and losses associated with </a:t>
            </a:r>
            <a:r>
              <a:rPr lang="en-GB" b="1" dirty="0"/>
              <a:t>data breaches</a:t>
            </a:r>
          </a:p>
          <a:p>
            <a:pPr marL="285750" indent="-285750" fontAlgn="base">
              <a:buFont typeface="Arial" panose="020B0604020202020204" pitchFamily="34" charset="0"/>
              <a:buChar char="•"/>
            </a:pPr>
            <a:r>
              <a:rPr lang="en-GB" dirty="0"/>
              <a:t>The </a:t>
            </a:r>
            <a:r>
              <a:rPr lang="en-GB" b="1" dirty="0"/>
              <a:t>protection</a:t>
            </a:r>
            <a:r>
              <a:rPr lang="en-GB" dirty="0"/>
              <a:t> and enhancement of ones </a:t>
            </a:r>
            <a:r>
              <a:rPr lang="en-GB" b="1" dirty="0"/>
              <a:t>reputation</a:t>
            </a:r>
          </a:p>
          <a:p>
            <a:pPr marL="285750" indent="-285750" fontAlgn="base">
              <a:buFont typeface="Arial" panose="020B0604020202020204" pitchFamily="34" charset="0"/>
              <a:buChar char="•"/>
            </a:pPr>
            <a:r>
              <a:rPr lang="en-GB" dirty="0"/>
              <a:t>The building of </a:t>
            </a:r>
            <a:r>
              <a:rPr lang="en-GB" b="1" dirty="0"/>
              <a:t>trust</a:t>
            </a:r>
            <a:r>
              <a:rPr lang="en-GB" dirty="0"/>
              <a:t> </a:t>
            </a:r>
            <a:r>
              <a:rPr lang="en-GB" b="1" dirty="0"/>
              <a:t>internally</a:t>
            </a:r>
            <a:r>
              <a:rPr lang="en-GB" dirty="0"/>
              <a:t> and </a:t>
            </a:r>
            <a:r>
              <a:rPr lang="en-GB" b="1" dirty="0"/>
              <a:t>externally</a:t>
            </a:r>
          </a:p>
          <a:p>
            <a:pPr marL="285750" indent="-285750" fontAlgn="base">
              <a:buFont typeface="Arial" panose="020B0604020202020204" pitchFamily="34" charset="0"/>
              <a:buChar char="•"/>
            </a:pPr>
            <a:r>
              <a:rPr lang="en-GB" b="1" dirty="0"/>
              <a:t>Compliance</a:t>
            </a:r>
            <a:r>
              <a:rPr lang="en-GB" dirty="0"/>
              <a:t> with </a:t>
            </a:r>
            <a:r>
              <a:rPr lang="en-GB" b="1" dirty="0"/>
              <a:t>business</a:t>
            </a:r>
            <a:r>
              <a:rPr lang="en-GB" dirty="0"/>
              <a:t>, </a:t>
            </a:r>
            <a:r>
              <a:rPr lang="en-GB" b="1" dirty="0"/>
              <a:t>legal</a:t>
            </a:r>
            <a:r>
              <a:rPr lang="en-GB" dirty="0"/>
              <a:t>, </a:t>
            </a:r>
            <a:r>
              <a:rPr lang="en-GB" b="1" dirty="0"/>
              <a:t>contractual</a:t>
            </a:r>
            <a:r>
              <a:rPr lang="en-GB" dirty="0"/>
              <a:t> and </a:t>
            </a:r>
            <a:r>
              <a:rPr lang="en-GB" b="1" dirty="0"/>
              <a:t>regulatory</a:t>
            </a:r>
            <a:r>
              <a:rPr lang="en-GB" dirty="0"/>
              <a:t> requirements</a:t>
            </a:r>
          </a:p>
          <a:p>
            <a:pPr marL="285750" indent="-285750" fontAlgn="base">
              <a:buFont typeface="Arial" panose="020B0604020202020204" pitchFamily="34" charset="0"/>
              <a:buChar char="•"/>
            </a:pPr>
            <a:r>
              <a:rPr lang="en-GB" dirty="0"/>
              <a:t>Satisfying </a:t>
            </a:r>
            <a:r>
              <a:rPr lang="en-GB" b="1" dirty="0"/>
              <a:t>audit</a:t>
            </a:r>
            <a:r>
              <a:rPr lang="en-GB" dirty="0"/>
              <a:t> requirements</a:t>
            </a:r>
          </a:p>
          <a:p>
            <a:pPr marL="285750" indent="-285750" fontAlgn="base">
              <a:buFont typeface="Arial" panose="020B0604020202020204" pitchFamily="34" charset="0"/>
              <a:buChar char="•"/>
            </a:pPr>
            <a:endParaRPr lang="en-GB" sz="2000" dirty="0"/>
          </a:p>
          <a:p>
            <a:pPr fontAlgn="base"/>
            <a:endParaRPr lang="en-GB" sz="2000" dirty="0"/>
          </a:p>
        </p:txBody>
      </p:sp>
      <p:pic>
        <p:nvPicPr>
          <p:cNvPr id="3" name="Picture 2">
            <a:extLst>
              <a:ext uri="{FF2B5EF4-FFF2-40B4-BE49-F238E27FC236}">
                <a16:creationId xmlns:a16="http://schemas.microsoft.com/office/drawing/2014/main" id="{24011265-14DB-40AF-8E3A-D3607BC739BA}"/>
              </a:ext>
            </a:extLst>
          </p:cNvPr>
          <p:cNvPicPr>
            <a:picLocks noChangeAspect="1"/>
          </p:cNvPicPr>
          <p:nvPr/>
        </p:nvPicPr>
        <p:blipFill>
          <a:blip r:embed="rId2"/>
          <a:stretch>
            <a:fillRect/>
          </a:stretch>
        </p:blipFill>
        <p:spPr>
          <a:xfrm>
            <a:off x="6758399" y="372776"/>
            <a:ext cx="2009775" cy="933450"/>
          </a:xfrm>
          <a:prstGeom prst="rect">
            <a:avLst/>
          </a:prstGeom>
        </p:spPr>
      </p:pic>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959592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33707" y="1256839"/>
            <a:ext cx="7876915" cy="4262705"/>
          </a:xfrm>
          <a:prstGeom prst="rect">
            <a:avLst/>
          </a:prstGeom>
          <a:noFill/>
        </p:spPr>
        <p:txBody>
          <a:bodyPr wrap="square" rtlCol="0">
            <a:spAutoFit/>
          </a:bodyPr>
          <a:lstStyle/>
          <a:p>
            <a:pPr fontAlgn="base"/>
            <a:r>
              <a:rPr lang="en-GB" b="1" dirty="0">
                <a:highlight>
                  <a:srgbClr val="FFFF00"/>
                </a:highlight>
              </a:rPr>
              <a:t>ISO 27001 – Information Security Management System (</a:t>
            </a:r>
            <a:r>
              <a:rPr lang="en-GB" dirty="0">
                <a:highlight>
                  <a:srgbClr val="FFFF00"/>
                </a:highlight>
              </a:rPr>
              <a:t>ISMS</a:t>
            </a:r>
            <a:r>
              <a:rPr lang="en-GB" b="1" dirty="0">
                <a:highlight>
                  <a:srgbClr val="FFFF00"/>
                </a:highlight>
              </a:rPr>
              <a:t>)</a:t>
            </a:r>
          </a:p>
          <a:p>
            <a:pPr fontAlgn="base"/>
            <a:endParaRPr lang="en-GB" b="1" dirty="0">
              <a:highlight>
                <a:srgbClr val="FFFF00"/>
              </a:highlight>
            </a:endParaRPr>
          </a:p>
          <a:p>
            <a:pPr fontAlgn="base">
              <a:spcAft>
                <a:spcPts val="600"/>
              </a:spcAft>
            </a:pPr>
            <a:r>
              <a:rPr lang="en-GB" b="1" dirty="0"/>
              <a:t>Why pursue </a:t>
            </a:r>
            <a:r>
              <a:rPr lang="en-GB" b="1" dirty="0">
                <a:solidFill>
                  <a:srgbClr val="002060"/>
                </a:solidFill>
              </a:rPr>
              <a:t>accreditation certification </a:t>
            </a:r>
            <a:r>
              <a:rPr lang="en-GB" b="1" dirty="0"/>
              <a:t>for ISO 27001 ISMS?</a:t>
            </a:r>
            <a:endParaRPr lang="en-GB" b="1" dirty="0">
              <a:solidFill>
                <a:srgbClr val="002060"/>
              </a:solidFill>
            </a:endParaRPr>
          </a:p>
          <a:p>
            <a:pPr fontAlgn="base"/>
            <a:r>
              <a:rPr lang="en-GB" dirty="0"/>
              <a:t>The </a:t>
            </a:r>
            <a:r>
              <a:rPr lang="en-GB" b="1" dirty="0"/>
              <a:t>safeguarding</a:t>
            </a:r>
            <a:r>
              <a:rPr lang="en-GB" dirty="0"/>
              <a:t> of valuable </a:t>
            </a:r>
            <a:r>
              <a:rPr lang="en-GB" b="1" dirty="0"/>
              <a:t>data</a:t>
            </a:r>
            <a:r>
              <a:rPr lang="en-GB" dirty="0"/>
              <a:t> and </a:t>
            </a:r>
            <a:r>
              <a:rPr lang="en-GB" b="1" dirty="0"/>
              <a:t>intellectual property</a:t>
            </a:r>
          </a:p>
          <a:p>
            <a:pPr fontAlgn="base"/>
            <a:endParaRPr lang="en-GB" sz="1600" b="1" dirty="0"/>
          </a:p>
          <a:p>
            <a:pPr fontAlgn="base"/>
            <a:endParaRPr lang="en-GB" sz="1600" b="1" dirty="0"/>
          </a:p>
          <a:p>
            <a:pPr fontAlgn="base"/>
            <a:endParaRPr lang="en-GB" sz="1600" b="1" dirty="0"/>
          </a:p>
          <a:p>
            <a:pPr fontAlgn="base"/>
            <a:endParaRPr lang="en-GB" sz="1600" b="1" dirty="0"/>
          </a:p>
          <a:p>
            <a:pPr fontAlgn="base"/>
            <a:endParaRPr lang="en-GB" sz="1600" b="1" dirty="0"/>
          </a:p>
          <a:p>
            <a:pPr fontAlgn="base"/>
            <a:endParaRPr lang="en-GB" sz="1600" b="1" dirty="0"/>
          </a:p>
          <a:p>
            <a:pPr fontAlgn="base"/>
            <a:endParaRPr lang="en-GB" sz="1600" b="1" dirty="0"/>
          </a:p>
          <a:p>
            <a:pPr fontAlgn="base"/>
            <a:endParaRPr lang="en-GB" sz="1600" dirty="0"/>
          </a:p>
          <a:p>
            <a:pPr fontAlgn="base"/>
            <a:r>
              <a:rPr lang="en-GB" sz="1600" dirty="0"/>
              <a:t>The </a:t>
            </a:r>
            <a:r>
              <a:rPr lang="en-GB" sz="1600" b="1" dirty="0"/>
              <a:t>acquisition</a:t>
            </a:r>
            <a:r>
              <a:rPr lang="en-GB" sz="1600" dirty="0"/>
              <a:t> of new </a:t>
            </a:r>
            <a:r>
              <a:rPr lang="en-GB" sz="1600" b="1" dirty="0"/>
              <a:t>business</a:t>
            </a:r>
            <a:r>
              <a:rPr lang="en-GB" sz="1600" dirty="0"/>
              <a:t> and the </a:t>
            </a:r>
            <a:r>
              <a:rPr lang="en-GB" sz="1600" b="1" dirty="0"/>
              <a:t>retention</a:t>
            </a:r>
            <a:r>
              <a:rPr lang="en-GB" sz="1600" dirty="0"/>
              <a:t> of ones existing customer base</a:t>
            </a:r>
          </a:p>
          <a:p>
            <a:pPr fontAlgn="base"/>
            <a:endParaRPr lang="en-GB" sz="1600" dirty="0"/>
          </a:p>
          <a:p>
            <a:pPr fontAlgn="base"/>
            <a:endParaRPr lang="en-GB" sz="1600" dirty="0"/>
          </a:p>
          <a:p>
            <a:pPr fontAlgn="base"/>
            <a:endParaRPr lang="en-GB" dirty="0"/>
          </a:p>
        </p:txBody>
      </p:sp>
      <p:pic>
        <p:nvPicPr>
          <p:cNvPr id="3" name="Picture 2">
            <a:extLst>
              <a:ext uri="{FF2B5EF4-FFF2-40B4-BE49-F238E27FC236}">
                <a16:creationId xmlns:a16="http://schemas.microsoft.com/office/drawing/2014/main" id="{24011265-14DB-40AF-8E3A-D3607BC739BA}"/>
              </a:ext>
            </a:extLst>
          </p:cNvPr>
          <p:cNvPicPr>
            <a:picLocks noChangeAspect="1"/>
          </p:cNvPicPr>
          <p:nvPr/>
        </p:nvPicPr>
        <p:blipFill>
          <a:blip r:embed="rId2"/>
          <a:stretch>
            <a:fillRect/>
          </a:stretch>
        </p:blipFill>
        <p:spPr>
          <a:xfrm>
            <a:off x="6747766" y="372776"/>
            <a:ext cx="2009775" cy="933450"/>
          </a:xfrm>
          <a:prstGeom prst="rect">
            <a:avLst/>
          </a:prstGeom>
        </p:spPr>
      </p:pic>
      <p:pic>
        <p:nvPicPr>
          <p:cNvPr id="4" name="Picture 3">
            <a:extLst>
              <a:ext uri="{FF2B5EF4-FFF2-40B4-BE49-F238E27FC236}">
                <a16:creationId xmlns:a16="http://schemas.microsoft.com/office/drawing/2014/main" id="{E27A2AC4-7616-4E69-B14C-8BEF211CEE7E}"/>
              </a:ext>
            </a:extLst>
          </p:cNvPr>
          <p:cNvPicPr>
            <a:picLocks noChangeAspect="1"/>
          </p:cNvPicPr>
          <p:nvPr/>
        </p:nvPicPr>
        <p:blipFill>
          <a:blip r:embed="rId3"/>
          <a:stretch>
            <a:fillRect/>
          </a:stretch>
        </p:blipFill>
        <p:spPr>
          <a:xfrm>
            <a:off x="363868" y="2705650"/>
            <a:ext cx="1300163" cy="1300163"/>
          </a:xfrm>
          <a:prstGeom prst="rect">
            <a:avLst/>
          </a:prstGeom>
        </p:spPr>
      </p:pic>
      <p:sp>
        <p:nvSpPr>
          <p:cNvPr id="7" name="TextBox 6">
            <a:extLst>
              <a:ext uri="{FF2B5EF4-FFF2-40B4-BE49-F238E27FC236}">
                <a16:creationId xmlns:a16="http://schemas.microsoft.com/office/drawing/2014/main" id="{67178FA8-533A-4FC3-B562-B0C0391B0BB8}"/>
              </a:ext>
            </a:extLst>
          </p:cNvPr>
          <p:cNvSpPr txBox="1"/>
          <p:nvPr/>
        </p:nvSpPr>
        <p:spPr>
          <a:xfrm>
            <a:off x="1770058" y="2566499"/>
            <a:ext cx="6153098" cy="1692771"/>
          </a:xfrm>
          <a:prstGeom prst="rect">
            <a:avLst/>
          </a:prstGeom>
          <a:noFill/>
        </p:spPr>
        <p:txBody>
          <a:bodyPr wrap="square" rtlCol="0">
            <a:spAutoFit/>
          </a:bodyPr>
          <a:lstStyle/>
          <a:p>
            <a:pPr marL="285750" indent="-285750">
              <a:buFont typeface="Arial" panose="020B0604020202020204" pitchFamily="34" charset="0"/>
              <a:buChar char="•"/>
            </a:pPr>
            <a:r>
              <a:rPr lang="en-GB" dirty="0"/>
              <a:t>Reduces risk of data breach</a:t>
            </a:r>
          </a:p>
          <a:p>
            <a:pPr marL="285750" indent="-285750">
              <a:buFont typeface="Arial" panose="020B0604020202020204" pitchFamily="34" charset="0"/>
              <a:buChar char="•"/>
            </a:pPr>
            <a:r>
              <a:rPr lang="en-GB" dirty="0"/>
              <a:t>Systematic approach to </a:t>
            </a:r>
          </a:p>
          <a:p>
            <a:pPr marL="742950" lvl="1" indent="-285750">
              <a:buFont typeface="Arial" panose="020B0604020202020204" pitchFamily="34" charset="0"/>
              <a:buChar char="•"/>
            </a:pPr>
            <a:r>
              <a:rPr lang="en-GB" sz="1600" dirty="0"/>
              <a:t>Identifying</a:t>
            </a:r>
          </a:p>
          <a:p>
            <a:pPr marL="742950" lvl="1" indent="-285750">
              <a:buFont typeface="Arial" panose="020B0604020202020204" pitchFamily="34" charset="0"/>
              <a:buChar char="•"/>
            </a:pPr>
            <a:r>
              <a:rPr lang="en-GB" sz="1600" dirty="0"/>
              <a:t>Managing</a:t>
            </a:r>
          </a:p>
          <a:p>
            <a:pPr marL="742950" lvl="1" indent="-285750">
              <a:buFont typeface="Arial" panose="020B0604020202020204" pitchFamily="34" charset="0"/>
              <a:buChar char="•"/>
            </a:pPr>
            <a:r>
              <a:rPr lang="en-GB" sz="1600" dirty="0"/>
              <a:t>Reducing the range of threats to which information is subjected</a:t>
            </a:r>
            <a:endParaRPr lang="en-GB" dirty="0"/>
          </a:p>
        </p:txBody>
      </p:sp>
      <p:pic>
        <p:nvPicPr>
          <p:cNvPr id="8" name="Picture 7">
            <a:extLst>
              <a:ext uri="{FF2B5EF4-FFF2-40B4-BE49-F238E27FC236}">
                <a16:creationId xmlns:a16="http://schemas.microsoft.com/office/drawing/2014/main" id="{75CA664D-6DCE-42CF-B685-DA13304F293A}"/>
              </a:ext>
            </a:extLst>
          </p:cNvPr>
          <p:cNvPicPr>
            <a:picLocks noChangeAspect="1"/>
          </p:cNvPicPr>
          <p:nvPr/>
        </p:nvPicPr>
        <p:blipFill>
          <a:blip r:embed="rId4"/>
          <a:stretch>
            <a:fillRect/>
          </a:stretch>
        </p:blipFill>
        <p:spPr>
          <a:xfrm>
            <a:off x="6182468" y="4945593"/>
            <a:ext cx="1130596" cy="1135644"/>
          </a:xfrm>
          <a:prstGeom prst="rect">
            <a:avLst/>
          </a:prstGeom>
        </p:spPr>
      </p:pic>
      <p:sp>
        <p:nvSpPr>
          <p:cNvPr id="9" name="TextBox 8">
            <a:extLst>
              <a:ext uri="{FF2B5EF4-FFF2-40B4-BE49-F238E27FC236}">
                <a16:creationId xmlns:a16="http://schemas.microsoft.com/office/drawing/2014/main" id="{B295BFB5-30FF-4266-8906-D7AA93330BAC}"/>
              </a:ext>
            </a:extLst>
          </p:cNvPr>
          <p:cNvSpPr txBox="1"/>
          <p:nvPr/>
        </p:nvSpPr>
        <p:spPr>
          <a:xfrm>
            <a:off x="48834" y="4795117"/>
            <a:ext cx="5895198" cy="1569660"/>
          </a:xfrm>
          <a:prstGeom prst="rect">
            <a:avLst/>
          </a:prstGeom>
          <a:noFill/>
        </p:spPr>
        <p:txBody>
          <a:bodyPr wrap="square" rtlCol="0">
            <a:spAutoFit/>
          </a:bodyPr>
          <a:lstStyle/>
          <a:p>
            <a:pPr marL="171450" indent="-171450">
              <a:buFont typeface="Arial" panose="020B0604020202020204" pitchFamily="34" charset="0"/>
              <a:buChar char="•"/>
            </a:pPr>
            <a:r>
              <a:rPr lang="en-GB" sz="1600" b="1" dirty="0"/>
              <a:t>Conformity</a:t>
            </a:r>
            <a:r>
              <a:rPr lang="en-GB" sz="1600" dirty="0"/>
              <a:t> to the Standard can make the difference between </a:t>
            </a:r>
            <a:r>
              <a:rPr lang="en-GB" sz="1600" b="1" dirty="0"/>
              <a:t>winning</a:t>
            </a:r>
            <a:r>
              <a:rPr lang="en-GB" sz="1600" dirty="0"/>
              <a:t> and </a:t>
            </a:r>
            <a:r>
              <a:rPr lang="en-GB" sz="1600" b="1" dirty="0"/>
              <a:t>losing</a:t>
            </a:r>
            <a:r>
              <a:rPr lang="en-GB" sz="1600" dirty="0"/>
              <a:t> </a:t>
            </a:r>
            <a:r>
              <a:rPr lang="en-GB" sz="1600" b="1" dirty="0"/>
              <a:t>tenders</a:t>
            </a:r>
          </a:p>
          <a:p>
            <a:pPr marL="171450" indent="-171450">
              <a:buFont typeface="Arial" panose="020B0604020202020204" pitchFamily="34" charset="0"/>
              <a:buChar char="•"/>
            </a:pPr>
            <a:r>
              <a:rPr lang="en-GB" sz="1600" dirty="0"/>
              <a:t>Expansion into </a:t>
            </a:r>
            <a:r>
              <a:rPr lang="en-GB" sz="1600" b="1" dirty="0"/>
              <a:t>global markets</a:t>
            </a:r>
            <a:r>
              <a:rPr lang="en-GB" sz="1600" dirty="0"/>
              <a:t>: ISO 27001 is a </a:t>
            </a:r>
            <a:r>
              <a:rPr lang="en-GB" sz="1600" b="1" dirty="0"/>
              <a:t>Legal requirement </a:t>
            </a:r>
            <a:r>
              <a:rPr lang="en-GB" sz="1600" dirty="0"/>
              <a:t>in </a:t>
            </a:r>
            <a:r>
              <a:rPr lang="en-GB" sz="1600" b="1" dirty="0"/>
              <a:t>India</a:t>
            </a:r>
            <a:r>
              <a:rPr lang="en-GB" sz="1600" dirty="0"/>
              <a:t> and </a:t>
            </a:r>
            <a:r>
              <a:rPr lang="en-GB" sz="1600" b="1" dirty="0"/>
              <a:t>Japan</a:t>
            </a:r>
          </a:p>
          <a:p>
            <a:pPr marL="171450" indent="-171450">
              <a:buFont typeface="Arial" panose="020B0604020202020204" pitchFamily="34" charset="0"/>
              <a:buChar char="•"/>
            </a:pPr>
            <a:r>
              <a:rPr lang="en-GB" sz="1600" b="1" dirty="0"/>
              <a:t>Certification removes </a:t>
            </a:r>
            <a:r>
              <a:rPr lang="en-GB" sz="1600" dirty="0"/>
              <a:t>the need to complete </a:t>
            </a:r>
            <a:r>
              <a:rPr lang="en-GB" sz="1600" b="1" dirty="0"/>
              <a:t>detailed security questionnaires </a:t>
            </a:r>
            <a:r>
              <a:rPr lang="en-GB" sz="1600" dirty="0"/>
              <a:t>and respond to auditors for each new client</a:t>
            </a:r>
          </a:p>
        </p:txBody>
      </p:sp>
      <p:sp>
        <p:nvSpPr>
          <p:cNvPr id="12"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3"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1716473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2A3BF2-73BA-47EB-88FE-92E774BB794E}"/>
              </a:ext>
            </a:extLst>
          </p:cNvPr>
          <p:cNvSpPr txBox="1"/>
          <p:nvPr/>
        </p:nvSpPr>
        <p:spPr>
          <a:xfrm>
            <a:off x="33707" y="1256839"/>
            <a:ext cx="7876915" cy="3801041"/>
          </a:xfrm>
          <a:prstGeom prst="rect">
            <a:avLst/>
          </a:prstGeom>
          <a:noFill/>
        </p:spPr>
        <p:txBody>
          <a:bodyPr wrap="square" rtlCol="0">
            <a:spAutoFit/>
          </a:bodyPr>
          <a:lstStyle/>
          <a:p>
            <a:pPr fontAlgn="base"/>
            <a:r>
              <a:rPr lang="en-GB" b="1" dirty="0">
                <a:highlight>
                  <a:srgbClr val="FFFF00"/>
                </a:highlight>
              </a:rPr>
              <a:t>ISO 27001 – Information Security Management System (</a:t>
            </a:r>
            <a:r>
              <a:rPr lang="en-GB" dirty="0">
                <a:highlight>
                  <a:srgbClr val="FFFF00"/>
                </a:highlight>
              </a:rPr>
              <a:t>ISMS</a:t>
            </a:r>
            <a:r>
              <a:rPr lang="en-GB" b="1" dirty="0">
                <a:highlight>
                  <a:srgbClr val="FFFF00"/>
                </a:highlight>
              </a:rPr>
              <a:t>)</a:t>
            </a:r>
          </a:p>
          <a:p>
            <a:pPr fontAlgn="base"/>
            <a:endParaRPr lang="en-GB" b="1" dirty="0">
              <a:highlight>
                <a:srgbClr val="FFFF00"/>
              </a:highlight>
            </a:endParaRPr>
          </a:p>
          <a:p>
            <a:pPr fontAlgn="base">
              <a:spcAft>
                <a:spcPts val="600"/>
              </a:spcAft>
            </a:pPr>
            <a:r>
              <a:rPr lang="en-GB" b="1" dirty="0"/>
              <a:t>Why pursue </a:t>
            </a:r>
            <a:r>
              <a:rPr lang="en-GB" b="1" dirty="0">
                <a:solidFill>
                  <a:srgbClr val="002060"/>
                </a:solidFill>
              </a:rPr>
              <a:t>accreditation certification </a:t>
            </a:r>
            <a:r>
              <a:rPr lang="en-GB" b="1" dirty="0"/>
              <a:t>for ISO 27001 ISMS?</a:t>
            </a:r>
            <a:endParaRPr lang="en-GB" dirty="0"/>
          </a:p>
          <a:p>
            <a:pPr lvl="0"/>
            <a:r>
              <a:rPr lang="en-GB" dirty="0"/>
              <a:t>The </a:t>
            </a:r>
            <a:r>
              <a:rPr lang="en-GB" b="1" dirty="0"/>
              <a:t>avoidance</a:t>
            </a:r>
            <a:r>
              <a:rPr lang="en-GB" dirty="0"/>
              <a:t> of financial </a:t>
            </a:r>
            <a:r>
              <a:rPr lang="en-GB" sz="1600" b="1" dirty="0"/>
              <a:t>penalties</a:t>
            </a:r>
            <a:r>
              <a:rPr lang="en-GB" dirty="0"/>
              <a:t> and losses associated with </a:t>
            </a:r>
            <a:r>
              <a:rPr lang="en-GB" b="1" dirty="0"/>
              <a:t>data breaches</a:t>
            </a:r>
            <a:endParaRPr lang="en-GB" dirty="0"/>
          </a:p>
          <a:p>
            <a:pPr fontAlgn="base"/>
            <a:endParaRPr lang="en-GB" sz="1600" b="1" dirty="0"/>
          </a:p>
          <a:p>
            <a:pPr fontAlgn="base"/>
            <a:endParaRPr lang="en-GB" sz="1600" b="1" dirty="0"/>
          </a:p>
          <a:p>
            <a:pPr fontAlgn="base"/>
            <a:endParaRPr lang="en-GB" sz="1600" b="1" dirty="0"/>
          </a:p>
          <a:p>
            <a:pPr fontAlgn="base"/>
            <a:endParaRPr lang="en-GB" sz="1600" b="1" dirty="0"/>
          </a:p>
          <a:p>
            <a:pPr fontAlgn="base"/>
            <a:endParaRPr lang="en-GB" sz="1600" b="1" dirty="0"/>
          </a:p>
          <a:p>
            <a:pPr fontAlgn="base"/>
            <a:endParaRPr lang="en-GB" sz="1600" b="1" dirty="0"/>
          </a:p>
          <a:p>
            <a:pPr lvl="0"/>
            <a:r>
              <a:rPr lang="en-GB" dirty="0"/>
              <a:t>The </a:t>
            </a:r>
            <a:r>
              <a:rPr lang="en-GB" b="1" dirty="0"/>
              <a:t>protection</a:t>
            </a:r>
            <a:r>
              <a:rPr lang="en-GB" dirty="0"/>
              <a:t> and enhancement of ones </a:t>
            </a:r>
            <a:r>
              <a:rPr lang="en-GB" b="1" dirty="0"/>
              <a:t>reputation</a:t>
            </a:r>
            <a:endParaRPr lang="en-GB" dirty="0"/>
          </a:p>
          <a:p>
            <a:pPr fontAlgn="base"/>
            <a:endParaRPr lang="en-GB" sz="1600" dirty="0"/>
          </a:p>
          <a:p>
            <a:pPr fontAlgn="base"/>
            <a:endParaRPr lang="en-GB" sz="1600" dirty="0"/>
          </a:p>
          <a:p>
            <a:pPr fontAlgn="base"/>
            <a:endParaRPr lang="en-GB" dirty="0"/>
          </a:p>
        </p:txBody>
      </p:sp>
      <p:pic>
        <p:nvPicPr>
          <p:cNvPr id="3" name="Picture 2">
            <a:extLst>
              <a:ext uri="{FF2B5EF4-FFF2-40B4-BE49-F238E27FC236}">
                <a16:creationId xmlns:a16="http://schemas.microsoft.com/office/drawing/2014/main" id="{24011265-14DB-40AF-8E3A-D3607BC739BA}"/>
              </a:ext>
            </a:extLst>
          </p:cNvPr>
          <p:cNvPicPr>
            <a:picLocks noChangeAspect="1"/>
          </p:cNvPicPr>
          <p:nvPr/>
        </p:nvPicPr>
        <p:blipFill>
          <a:blip r:embed="rId2"/>
          <a:stretch>
            <a:fillRect/>
          </a:stretch>
        </p:blipFill>
        <p:spPr>
          <a:xfrm>
            <a:off x="6694604" y="323389"/>
            <a:ext cx="2009775" cy="933450"/>
          </a:xfrm>
          <a:prstGeom prst="rect">
            <a:avLst/>
          </a:prstGeom>
        </p:spPr>
      </p:pic>
      <p:sp>
        <p:nvSpPr>
          <p:cNvPr id="7" name="TextBox 6">
            <a:extLst>
              <a:ext uri="{FF2B5EF4-FFF2-40B4-BE49-F238E27FC236}">
                <a16:creationId xmlns:a16="http://schemas.microsoft.com/office/drawing/2014/main" id="{67178FA8-533A-4FC3-B562-B0C0391B0BB8}"/>
              </a:ext>
            </a:extLst>
          </p:cNvPr>
          <p:cNvSpPr txBox="1"/>
          <p:nvPr/>
        </p:nvSpPr>
        <p:spPr>
          <a:xfrm>
            <a:off x="2063905" y="2498540"/>
            <a:ext cx="4792132" cy="2369880"/>
          </a:xfrm>
          <a:prstGeom prst="rect">
            <a:avLst/>
          </a:prstGeom>
          <a:noFill/>
        </p:spPr>
        <p:txBody>
          <a:bodyPr wrap="square" rtlCol="0">
            <a:spAutoFit/>
          </a:bodyPr>
          <a:lstStyle/>
          <a:p>
            <a:pPr marL="285750" indent="-285750">
              <a:buFont typeface="Arial" panose="020B0604020202020204" pitchFamily="34" charset="0"/>
              <a:buChar char="•"/>
            </a:pPr>
            <a:r>
              <a:rPr lang="en-GB" sz="1600" dirty="0"/>
              <a:t>Data breaches are</a:t>
            </a:r>
            <a:r>
              <a:rPr lang="en-GB" dirty="0"/>
              <a:t>:</a:t>
            </a:r>
          </a:p>
          <a:p>
            <a:pPr marL="742950" lvl="1" indent="-285750">
              <a:buFont typeface="Arial" panose="020B0604020202020204" pitchFamily="34" charset="0"/>
              <a:buChar char="•"/>
            </a:pPr>
            <a:r>
              <a:rPr lang="en-GB" sz="1600" dirty="0"/>
              <a:t>damaging to business</a:t>
            </a:r>
          </a:p>
          <a:p>
            <a:pPr marL="742950" lvl="1" indent="-285750">
              <a:buFont typeface="Arial" panose="020B0604020202020204" pitchFamily="34" charset="0"/>
              <a:buChar char="•"/>
            </a:pPr>
            <a:r>
              <a:rPr lang="en-GB" sz="1600" dirty="0"/>
              <a:t>excessively costly</a:t>
            </a:r>
          </a:p>
          <a:p>
            <a:pPr marL="285750" indent="-285750">
              <a:buFont typeface="Arial" panose="020B0604020202020204" pitchFamily="34" charset="0"/>
              <a:buChar char="•"/>
            </a:pPr>
            <a:r>
              <a:rPr lang="en-GB" sz="1600" dirty="0"/>
              <a:t>ICO</a:t>
            </a:r>
            <a:r>
              <a:rPr lang="en-GB" dirty="0"/>
              <a:t> </a:t>
            </a:r>
            <a:r>
              <a:rPr lang="en-GB" sz="1600" dirty="0"/>
              <a:t>issued penalties &gt; £5.5M for poor information security practices </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endParaRPr lang="en-GB" sz="1600" dirty="0"/>
          </a:p>
        </p:txBody>
      </p:sp>
      <p:sp>
        <p:nvSpPr>
          <p:cNvPr id="9" name="TextBox 8">
            <a:extLst>
              <a:ext uri="{FF2B5EF4-FFF2-40B4-BE49-F238E27FC236}">
                <a16:creationId xmlns:a16="http://schemas.microsoft.com/office/drawing/2014/main" id="{B295BFB5-30FF-4266-8906-D7AA93330BAC}"/>
              </a:ext>
            </a:extLst>
          </p:cNvPr>
          <p:cNvSpPr txBox="1"/>
          <p:nvPr/>
        </p:nvSpPr>
        <p:spPr>
          <a:xfrm>
            <a:off x="70714" y="4268256"/>
            <a:ext cx="6623890" cy="2031325"/>
          </a:xfrm>
          <a:prstGeom prst="rect">
            <a:avLst/>
          </a:prstGeom>
          <a:noFill/>
        </p:spPr>
        <p:txBody>
          <a:bodyPr wrap="square" rtlCol="0">
            <a:spAutoFit/>
          </a:bodyPr>
          <a:lstStyle/>
          <a:p>
            <a:pPr marL="171450" indent="-171450">
              <a:buFont typeface="Arial" panose="020B0604020202020204" pitchFamily="34" charset="0"/>
              <a:buChar char="•"/>
            </a:pPr>
            <a:r>
              <a:rPr lang="en-GB" dirty="0"/>
              <a:t> </a:t>
            </a:r>
            <a:r>
              <a:rPr lang="en-GB" b="1" dirty="0"/>
              <a:t>Loss of customer confidence </a:t>
            </a:r>
            <a:r>
              <a:rPr lang="en-GB" dirty="0"/>
              <a:t>can have far </a:t>
            </a:r>
            <a:r>
              <a:rPr lang="en-GB" b="1" dirty="0"/>
              <a:t>more serious </a:t>
            </a:r>
            <a:r>
              <a:rPr lang="en-GB" dirty="0"/>
              <a:t>consequences for an organisation </a:t>
            </a:r>
            <a:r>
              <a:rPr lang="en-GB" b="1" dirty="0"/>
              <a:t>than the fines levied </a:t>
            </a:r>
            <a:r>
              <a:rPr lang="en-GB" dirty="0"/>
              <a:t>by the Information Commissioner’s Office (ICO) or the Payment Card Industry (PCI)</a:t>
            </a:r>
          </a:p>
          <a:p>
            <a:pPr marL="171450" indent="-171450">
              <a:buFont typeface="Arial" panose="020B0604020202020204" pitchFamily="34" charset="0"/>
              <a:buChar char="•"/>
            </a:pPr>
            <a:r>
              <a:rPr lang="en-GB" b="1" dirty="0"/>
              <a:t>Cyber attacks </a:t>
            </a:r>
            <a:r>
              <a:rPr lang="en-GB" dirty="0"/>
              <a:t>are increasing in volume and strength daily, and the </a:t>
            </a:r>
            <a:r>
              <a:rPr lang="en-GB" b="1" dirty="0"/>
              <a:t>financial</a:t>
            </a:r>
            <a:r>
              <a:rPr lang="en-GB" dirty="0"/>
              <a:t> and </a:t>
            </a:r>
            <a:r>
              <a:rPr lang="en-GB" b="1" dirty="0"/>
              <a:t>reputational damage </a:t>
            </a:r>
            <a:r>
              <a:rPr lang="en-GB" dirty="0"/>
              <a:t>caused by an ineffectual information security posture </a:t>
            </a:r>
            <a:r>
              <a:rPr lang="en-GB" b="1" dirty="0"/>
              <a:t>can be fatal</a:t>
            </a:r>
          </a:p>
        </p:txBody>
      </p:sp>
      <p:pic>
        <p:nvPicPr>
          <p:cNvPr id="10" name="Picture 9">
            <a:extLst>
              <a:ext uri="{FF2B5EF4-FFF2-40B4-BE49-F238E27FC236}">
                <a16:creationId xmlns:a16="http://schemas.microsoft.com/office/drawing/2014/main" id="{AC714625-B155-4DCB-BFC9-FDB7E1040F8F}"/>
              </a:ext>
            </a:extLst>
          </p:cNvPr>
          <p:cNvPicPr>
            <a:picLocks noChangeAspect="1"/>
          </p:cNvPicPr>
          <p:nvPr/>
        </p:nvPicPr>
        <p:blipFill>
          <a:blip r:embed="rId3"/>
          <a:stretch>
            <a:fillRect/>
          </a:stretch>
        </p:blipFill>
        <p:spPr>
          <a:xfrm>
            <a:off x="0" y="2663362"/>
            <a:ext cx="1842423" cy="679050"/>
          </a:xfrm>
          <a:prstGeom prst="rect">
            <a:avLst/>
          </a:prstGeom>
        </p:spPr>
      </p:pic>
      <p:pic>
        <p:nvPicPr>
          <p:cNvPr id="2052" name="Picture 4" descr="Image result for protection of reputation">
            <a:extLst>
              <a:ext uri="{FF2B5EF4-FFF2-40B4-BE49-F238E27FC236}">
                <a16:creationId xmlns:a16="http://schemas.microsoft.com/office/drawing/2014/main" id="{CFB467A8-1EC4-4F00-BBBF-6E8D5F1ECF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2567" y="4184717"/>
            <a:ext cx="1649904" cy="873163"/>
          </a:xfrm>
          <a:prstGeom prst="rect">
            <a:avLst/>
          </a:prstGeom>
          <a:noFill/>
          <a:extLst>
            <a:ext uri="{909E8E84-426E-40DD-AFC4-6F175D3DCCD1}">
              <a14:hiddenFill xmlns:a14="http://schemas.microsoft.com/office/drawing/2010/main">
                <a:solidFill>
                  <a:srgbClr val="FFFFFF"/>
                </a:solidFill>
              </a14:hiddenFill>
            </a:ext>
          </a:extLst>
        </p:spPr>
      </p:pic>
      <p:sp>
        <p:nvSpPr>
          <p:cNvPr id="12"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3"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3749727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Image result for iso 14000">
            <a:extLst>
              <a:ext uri="{FF2B5EF4-FFF2-40B4-BE49-F238E27FC236}">
                <a16:creationId xmlns:a16="http://schemas.microsoft.com/office/drawing/2014/main" id="{3B3106F1-3A00-4F16-BB8F-D855C853E1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0576" y="1603023"/>
            <a:ext cx="4610241" cy="111866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43E5ADC-BAAE-45CE-811B-55C8FBCFD859}"/>
              </a:ext>
            </a:extLst>
          </p:cNvPr>
          <p:cNvSpPr txBox="1"/>
          <p:nvPr/>
        </p:nvSpPr>
        <p:spPr>
          <a:xfrm>
            <a:off x="459022" y="3255824"/>
            <a:ext cx="7464055" cy="2431435"/>
          </a:xfrm>
          <a:prstGeom prst="rect">
            <a:avLst/>
          </a:prstGeom>
          <a:noFill/>
        </p:spPr>
        <p:txBody>
          <a:bodyPr wrap="square" rtlCol="0">
            <a:spAutoFit/>
          </a:bodyPr>
          <a:lstStyle/>
          <a:p>
            <a:pPr algn="ctr"/>
            <a:r>
              <a:rPr lang="en-GB" sz="4800" dirty="0"/>
              <a:t>What is this?</a:t>
            </a:r>
          </a:p>
          <a:p>
            <a:pPr algn="ctr"/>
            <a:endParaRPr lang="en-GB" sz="4000" dirty="0"/>
          </a:p>
          <a:p>
            <a:pPr algn="ctr"/>
            <a:r>
              <a:rPr lang="en-GB" sz="3200" dirty="0"/>
              <a:t>(don’t worry, there is no reason why you should already know… </a:t>
            </a:r>
            <a:r>
              <a:rPr lang="en-GB" sz="3200" dirty="0">
                <a:sym typeface="Wingdings" panose="05000000000000000000" pitchFamily="2" charset="2"/>
              </a:rPr>
              <a:t>)</a:t>
            </a:r>
            <a:endParaRPr lang="en-GB" sz="3600" dirty="0"/>
          </a:p>
        </p:txBody>
      </p:sp>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6777210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Image result for iso 14000">
            <a:extLst>
              <a:ext uri="{FF2B5EF4-FFF2-40B4-BE49-F238E27FC236}">
                <a16:creationId xmlns:a16="http://schemas.microsoft.com/office/drawing/2014/main" id="{3B3106F1-3A00-4F16-BB8F-D855C853E1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7645" y="408367"/>
            <a:ext cx="2655481" cy="64434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5770811"/>
          </a:xfrm>
          <a:prstGeom prst="rect">
            <a:avLst/>
          </a:prstGeom>
          <a:noFill/>
        </p:spPr>
        <p:txBody>
          <a:bodyPr wrap="square" rtlCol="0">
            <a:spAutoFit/>
          </a:bodyPr>
          <a:lstStyle/>
          <a:p>
            <a:r>
              <a:rPr lang="en-GB" b="1" dirty="0"/>
              <a:t>ISO 14000 - Environmental Management</a:t>
            </a:r>
          </a:p>
          <a:p>
            <a:endParaRPr lang="en-GB" b="1" dirty="0">
              <a:highlight>
                <a:srgbClr val="FFFF00"/>
              </a:highlight>
            </a:endParaRPr>
          </a:p>
          <a:p>
            <a:pPr>
              <a:spcAft>
                <a:spcPts val="600"/>
              </a:spcAft>
            </a:pPr>
            <a:r>
              <a:rPr lang="en-GB" b="1" dirty="0">
                <a:highlight>
                  <a:srgbClr val="FFFF00"/>
                </a:highlight>
              </a:rPr>
              <a:t>What is it?</a:t>
            </a:r>
            <a:endParaRPr lang="en-GB" b="1" dirty="0"/>
          </a:p>
          <a:p>
            <a:pPr marL="285750" indent="-285750">
              <a:buFont typeface="Arial" panose="020B0604020202020204" pitchFamily="34" charset="0"/>
              <a:buChar char="•"/>
            </a:pPr>
            <a:r>
              <a:rPr lang="en-GB" dirty="0"/>
              <a:t>It belongs to a </a:t>
            </a:r>
            <a:r>
              <a:rPr lang="en-GB" b="1" dirty="0">
                <a:solidFill>
                  <a:srgbClr val="002060"/>
                </a:solidFill>
              </a:rPr>
              <a:t>family</a:t>
            </a:r>
            <a:r>
              <a:rPr lang="en-GB" dirty="0"/>
              <a:t> of standards related to </a:t>
            </a:r>
            <a:r>
              <a:rPr lang="en-GB" b="1" dirty="0"/>
              <a:t>Environmental Management Systems</a:t>
            </a:r>
            <a:endParaRPr lang="en-GB" dirty="0"/>
          </a:p>
          <a:p>
            <a:pPr marL="285750" indent="-285750">
              <a:buFont typeface="Arial" panose="020B0604020202020204" pitchFamily="34" charset="0"/>
              <a:buChar char="•"/>
            </a:pPr>
            <a:r>
              <a:rPr lang="en-GB" dirty="0"/>
              <a:t>Provides </a:t>
            </a:r>
            <a:r>
              <a:rPr lang="en-GB" b="1" dirty="0">
                <a:solidFill>
                  <a:srgbClr val="002060"/>
                </a:solidFill>
              </a:rPr>
              <a:t>practical tools </a:t>
            </a:r>
            <a:r>
              <a:rPr lang="en-GB" dirty="0"/>
              <a:t>for companies and organisations of all kinds looking to </a:t>
            </a:r>
            <a:r>
              <a:rPr lang="en-GB" b="1" dirty="0"/>
              <a:t>manage</a:t>
            </a:r>
            <a:r>
              <a:rPr lang="en-GB" dirty="0"/>
              <a:t> their </a:t>
            </a:r>
            <a:r>
              <a:rPr lang="en-GB" b="1" dirty="0"/>
              <a:t>environmental responsibilities</a:t>
            </a:r>
            <a:r>
              <a:rPr lang="en-GB" dirty="0"/>
              <a:t>.</a:t>
            </a:r>
          </a:p>
          <a:p>
            <a:pPr marL="285750" indent="-285750">
              <a:buFont typeface="Arial" panose="020B0604020202020204" pitchFamily="34" charset="0"/>
              <a:buChar char="•"/>
            </a:pPr>
            <a:r>
              <a:rPr lang="en-GB" dirty="0"/>
              <a:t>Other family members include:</a:t>
            </a:r>
          </a:p>
          <a:p>
            <a:pPr marL="742950" lvl="1" indent="-285750">
              <a:spcAft>
                <a:spcPts val="600"/>
              </a:spcAft>
              <a:buFont typeface="Arial" panose="020B0604020202020204" pitchFamily="34" charset="0"/>
              <a:buChar char="•"/>
            </a:pPr>
            <a:r>
              <a:rPr lang="en-GB" sz="1600" b="1" u="sng" dirty="0"/>
              <a:t>14001</a:t>
            </a:r>
            <a:r>
              <a:rPr lang="en-GB" sz="1600" dirty="0"/>
              <a:t> - specifies the </a:t>
            </a:r>
            <a:r>
              <a:rPr lang="en-GB" sz="1600" b="1" dirty="0">
                <a:solidFill>
                  <a:srgbClr val="002060"/>
                </a:solidFill>
              </a:rPr>
              <a:t>requirements</a:t>
            </a:r>
            <a:r>
              <a:rPr lang="en-GB" sz="1600" dirty="0"/>
              <a:t> for an environmental management system that an organisation can use to </a:t>
            </a:r>
            <a:r>
              <a:rPr lang="en-GB" sz="1600" b="1" dirty="0"/>
              <a:t>enhance</a:t>
            </a:r>
            <a:r>
              <a:rPr lang="en-GB" sz="1600" dirty="0"/>
              <a:t> its environmental performance</a:t>
            </a:r>
          </a:p>
          <a:p>
            <a:pPr marL="742950" lvl="1" indent="-285750">
              <a:spcAft>
                <a:spcPts val="600"/>
              </a:spcAft>
              <a:buFont typeface="Arial" panose="020B0604020202020204" pitchFamily="34" charset="0"/>
              <a:buChar char="•"/>
            </a:pPr>
            <a:r>
              <a:rPr lang="en-GB" sz="1600" b="1" u="sng" dirty="0"/>
              <a:t>14004</a:t>
            </a:r>
            <a:r>
              <a:rPr lang="en-GB" sz="1600" dirty="0"/>
              <a:t> - provides </a:t>
            </a:r>
            <a:r>
              <a:rPr lang="en-GB" sz="1600" b="1" dirty="0">
                <a:solidFill>
                  <a:srgbClr val="002060"/>
                </a:solidFill>
              </a:rPr>
              <a:t>guidance</a:t>
            </a:r>
            <a:r>
              <a:rPr lang="en-GB" sz="1600" dirty="0"/>
              <a:t> for an organization on the </a:t>
            </a:r>
            <a:r>
              <a:rPr lang="en-GB" sz="1600" b="1" dirty="0"/>
              <a:t>establishment</a:t>
            </a:r>
            <a:r>
              <a:rPr lang="en-GB" sz="1600" dirty="0"/>
              <a:t>, </a:t>
            </a:r>
            <a:r>
              <a:rPr lang="en-GB" sz="1600" b="1" dirty="0"/>
              <a:t>implementation</a:t>
            </a:r>
            <a:r>
              <a:rPr lang="en-GB" sz="1600" dirty="0"/>
              <a:t>, </a:t>
            </a:r>
            <a:r>
              <a:rPr lang="en-GB" sz="1600" b="1" dirty="0"/>
              <a:t>maintenance</a:t>
            </a:r>
            <a:r>
              <a:rPr lang="en-GB" sz="1600" dirty="0"/>
              <a:t> and </a:t>
            </a:r>
            <a:r>
              <a:rPr lang="en-GB" sz="1600" b="1" dirty="0"/>
              <a:t>improvement</a:t>
            </a:r>
            <a:r>
              <a:rPr lang="en-GB" sz="1600" dirty="0"/>
              <a:t> of a robust, credible and reliable </a:t>
            </a:r>
            <a:r>
              <a:rPr lang="en-GB" sz="1600" b="1" dirty="0"/>
              <a:t>environmental management system</a:t>
            </a:r>
          </a:p>
          <a:p>
            <a:pPr marL="742950" lvl="1" indent="-285750">
              <a:buFont typeface="Arial" panose="020B0604020202020204" pitchFamily="34" charset="0"/>
              <a:buChar char="•"/>
            </a:pPr>
            <a:r>
              <a:rPr lang="en-GB" sz="1600" b="1" u="sng" dirty="0"/>
              <a:t>14005</a:t>
            </a:r>
            <a:r>
              <a:rPr lang="en-GB" sz="1600" dirty="0"/>
              <a:t> - provides </a:t>
            </a:r>
            <a:r>
              <a:rPr lang="en-GB" sz="1600" b="1" dirty="0">
                <a:solidFill>
                  <a:srgbClr val="002060"/>
                </a:solidFill>
              </a:rPr>
              <a:t>guidance</a:t>
            </a:r>
            <a:r>
              <a:rPr lang="en-GB" sz="1600" dirty="0"/>
              <a:t> for all organisations, but particularly </a:t>
            </a:r>
            <a:r>
              <a:rPr lang="en-GB" sz="1600" b="1" dirty="0">
                <a:solidFill>
                  <a:srgbClr val="002060"/>
                </a:solidFill>
              </a:rPr>
              <a:t>small- and medium-sized enterprises</a:t>
            </a:r>
            <a:r>
              <a:rPr lang="en-GB" sz="1600" dirty="0"/>
              <a:t>, on the phased development, implementation, maintenance and improvement of an environmental management system. </a:t>
            </a:r>
          </a:p>
          <a:p>
            <a:pPr marL="1200150" lvl="2" indent="-285750">
              <a:buFont typeface="Arial" panose="020B0604020202020204" pitchFamily="34" charset="0"/>
              <a:buChar char="•"/>
            </a:pPr>
            <a:r>
              <a:rPr lang="en-GB" sz="1600" dirty="0"/>
              <a:t>It also includes advice on the integration and use of environmental performance evaluation techniques</a:t>
            </a:r>
          </a:p>
          <a:p>
            <a:pPr marL="742950" lvl="1" indent="-285750">
              <a:buFont typeface="Arial" panose="020B0604020202020204" pitchFamily="34" charset="0"/>
              <a:buChar char="•"/>
            </a:pPr>
            <a:endParaRPr lang="en-GB" sz="1400" dirty="0"/>
          </a:p>
          <a:p>
            <a:endParaRPr lang="en-GB" dirty="0"/>
          </a:p>
          <a:p>
            <a:endParaRPr lang="en-GB" dirty="0"/>
          </a:p>
        </p:txBody>
      </p:sp>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066954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5355312"/>
          </a:xfrm>
          <a:prstGeom prst="rect">
            <a:avLst/>
          </a:prstGeom>
          <a:noFill/>
        </p:spPr>
        <p:txBody>
          <a:bodyPr wrap="square" rtlCol="0">
            <a:spAutoFit/>
          </a:bodyPr>
          <a:lstStyle/>
          <a:p>
            <a:r>
              <a:rPr lang="en-GB" b="1" dirty="0"/>
              <a:t>BS 18001- Occupational Health and Safety Management (OHSAS)</a:t>
            </a:r>
          </a:p>
          <a:p>
            <a:endParaRPr lang="en-GB" b="1" dirty="0">
              <a:highlight>
                <a:srgbClr val="FFFF00"/>
              </a:highlight>
            </a:endParaRPr>
          </a:p>
          <a:p>
            <a:pPr>
              <a:spcAft>
                <a:spcPts val="1200"/>
              </a:spcAft>
            </a:pPr>
            <a:r>
              <a:rPr lang="en-GB" sz="2800" b="1" dirty="0">
                <a:highlight>
                  <a:srgbClr val="FFFF00"/>
                </a:highlight>
              </a:rPr>
              <a:t>What is it?</a:t>
            </a:r>
            <a:endParaRPr lang="en-GB" b="1" dirty="0"/>
          </a:p>
          <a:p>
            <a:pPr marL="285750" indent="-285750">
              <a:spcAft>
                <a:spcPts val="600"/>
              </a:spcAft>
              <a:buFont typeface="Arial" panose="020B0604020202020204" pitchFamily="34" charset="0"/>
              <a:buChar char="•"/>
            </a:pPr>
            <a:r>
              <a:rPr lang="en-GB" sz="2400" dirty="0"/>
              <a:t>An</a:t>
            </a:r>
            <a:r>
              <a:rPr lang="en-GB" sz="2400" b="1" dirty="0"/>
              <a:t> </a:t>
            </a:r>
            <a:r>
              <a:rPr lang="en-GB" sz="2400" dirty="0"/>
              <a:t>international standard which sets out the requirements for occupational health and safety management good practice for any size of organisation </a:t>
            </a:r>
          </a:p>
          <a:p>
            <a:pPr marL="285750" indent="-285750">
              <a:spcAft>
                <a:spcPts val="600"/>
              </a:spcAft>
              <a:buFont typeface="Arial" panose="020B0604020202020204" pitchFamily="34" charset="0"/>
              <a:buChar char="•"/>
            </a:pPr>
            <a:r>
              <a:rPr lang="en-GB" sz="2400" dirty="0"/>
              <a:t>It provides guidance to help you design your own health and safety framework – allowing you to bring all relevant controls and processes into one management system.</a:t>
            </a:r>
          </a:p>
          <a:p>
            <a:pPr marL="285750" indent="-285750">
              <a:buFont typeface="Arial" panose="020B0604020202020204" pitchFamily="34" charset="0"/>
              <a:buChar char="•"/>
            </a:pPr>
            <a:r>
              <a:rPr lang="en-GB" sz="2400" dirty="0"/>
              <a:t>Following this standard helps an organisation demonstrate that they comply with Health &amp; Safety legislation</a:t>
            </a:r>
          </a:p>
          <a:p>
            <a:endParaRPr lang="en-GB" dirty="0"/>
          </a:p>
        </p:txBody>
      </p:sp>
      <p:pic>
        <p:nvPicPr>
          <p:cNvPr id="4" name="Picture 3">
            <a:extLst>
              <a:ext uri="{FF2B5EF4-FFF2-40B4-BE49-F238E27FC236}">
                <a16:creationId xmlns:a16="http://schemas.microsoft.com/office/drawing/2014/main" id="{1D86BFD3-6CA1-4975-854F-658663F64B12}"/>
              </a:ext>
            </a:extLst>
          </p:cNvPr>
          <p:cNvPicPr>
            <a:picLocks noChangeAspect="1"/>
          </p:cNvPicPr>
          <p:nvPr/>
        </p:nvPicPr>
        <p:blipFill>
          <a:blip r:embed="rId2"/>
          <a:stretch>
            <a:fillRect/>
          </a:stretch>
        </p:blipFill>
        <p:spPr>
          <a:xfrm>
            <a:off x="6837730" y="372776"/>
            <a:ext cx="1805541" cy="837114"/>
          </a:xfrm>
          <a:prstGeom prst="rect">
            <a:avLst/>
          </a:prstGeom>
        </p:spPr>
      </p:pic>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659119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3200" dirty="0">
                <a:solidFill>
                  <a:schemeClr val="bg1"/>
                </a:solidFill>
                <a:latin typeface="Arial" panose="020B0604020202020204" pitchFamily="34" charset="0"/>
                <a:cs typeface="Arial" panose="020B0604020202020204" pitchFamily="34" charset="0"/>
              </a:rPr>
              <a:t>Contents</a:t>
            </a:r>
          </a:p>
        </p:txBody>
      </p:sp>
      <p:sp>
        <p:nvSpPr>
          <p:cNvPr id="10" name="TextBox 9">
            <a:extLst>
              <a:ext uri="{FF2B5EF4-FFF2-40B4-BE49-F238E27FC236}">
                <a16:creationId xmlns:a16="http://schemas.microsoft.com/office/drawing/2014/main" id="{7628946F-94ED-46F4-8ECF-6FD19655BA71}"/>
              </a:ext>
            </a:extLst>
          </p:cNvPr>
          <p:cNvSpPr txBox="1"/>
          <p:nvPr/>
        </p:nvSpPr>
        <p:spPr>
          <a:xfrm>
            <a:off x="451821" y="1412628"/>
            <a:ext cx="6045799" cy="4185761"/>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400" b="1" dirty="0"/>
              <a:t>Health and safety at Work Act 1974  </a:t>
            </a:r>
            <a:r>
              <a:rPr lang="en-GB" sz="2400" dirty="0"/>
              <a:t>                                                  </a:t>
            </a:r>
          </a:p>
          <a:p>
            <a:pPr marL="342900" indent="-342900">
              <a:spcAft>
                <a:spcPts val="1200"/>
              </a:spcAft>
              <a:buFont typeface="Arial" panose="020B0604020202020204" pitchFamily="34" charset="0"/>
              <a:buChar char="•"/>
            </a:pPr>
            <a:r>
              <a:rPr lang="en-GB" sz="2400" b="1" dirty="0"/>
              <a:t>Electricity at Work Regulations 1989</a:t>
            </a:r>
            <a:r>
              <a:rPr lang="en-GB" sz="2400" dirty="0"/>
              <a:t> </a:t>
            </a:r>
          </a:p>
          <a:p>
            <a:pPr marL="342900" indent="-342900">
              <a:spcAft>
                <a:spcPts val="1200"/>
              </a:spcAft>
              <a:buFont typeface="Arial" panose="020B0604020202020204" pitchFamily="34" charset="0"/>
              <a:buChar char="•"/>
            </a:pPr>
            <a:r>
              <a:rPr lang="en-GB" sz="2400" b="1" dirty="0"/>
              <a:t>Control of Substances Hazardous to Health 2002 (COSHH)</a:t>
            </a:r>
          </a:p>
          <a:p>
            <a:pPr marL="342900" indent="-342900">
              <a:spcAft>
                <a:spcPts val="1200"/>
              </a:spcAft>
              <a:buFont typeface="Arial" panose="020B0604020202020204" pitchFamily="34" charset="0"/>
              <a:buChar char="•"/>
            </a:pPr>
            <a:r>
              <a:rPr lang="en-GB" sz="2400" b="1" dirty="0"/>
              <a:t>Restriction of Substances Hazardous to Health (RoHS)</a:t>
            </a:r>
            <a:r>
              <a:rPr lang="en-GB" sz="2400" dirty="0"/>
              <a:t> </a:t>
            </a:r>
          </a:p>
          <a:p>
            <a:pPr marL="342900" indent="-342900">
              <a:spcAft>
                <a:spcPts val="1200"/>
              </a:spcAft>
              <a:buFont typeface="Arial" panose="020B0604020202020204" pitchFamily="34" charset="0"/>
              <a:buChar char="•"/>
            </a:pPr>
            <a:r>
              <a:rPr lang="en-GB" sz="2400" b="1" dirty="0"/>
              <a:t>Waste Electrical and Electronic Equipment Directive (WEEE)</a:t>
            </a:r>
          </a:p>
          <a:p>
            <a:pPr marL="342900" indent="-342900">
              <a:spcAft>
                <a:spcPts val="1200"/>
              </a:spcAft>
              <a:buFont typeface="Arial" panose="020B0604020202020204" pitchFamily="34" charset="0"/>
              <a:buChar char="•"/>
            </a:pPr>
            <a:r>
              <a:rPr lang="en-GB" sz="2400" b="1" dirty="0"/>
              <a:t>Standards</a:t>
            </a:r>
            <a:endParaRPr lang="en-GB" sz="2400" dirty="0"/>
          </a:p>
        </p:txBody>
      </p:sp>
    </p:spTree>
    <p:extLst>
      <p:ext uri="{BB962C8B-B14F-4D97-AF65-F5344CB8AC3E}">
        <p14:creationId xmlns:p14="http://schemas.microsoft.com/office/powerpoint/2010/main" val="42483446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96442" y="4674823"/>
            <a:ext cx="7464055" cy="584775"/>
          </a:xfrm>
          <a:prstGeom prst="rect">
            <a:avLst/>
          </a:prstGeom>
          <a:noFill/>
        </p:spPr>
        <p:txBody>
          <a:bodyPr wrap="square" rtlCol="0">
            <a:spAutoFit/>
          </a:bodyPr>
          <a:lstStyle/>
          <a:p>
            <a:pPr algn="ctr"/>
            <a:r>
              <a:rPr lang="en-GB" sz="3200" dirty="0"/>
              <a:t>What do you think this might be about?</a:t>
            </a:r>
          </a:p>
        </p:txBody>
      </p:sp>
      <p:pic>
        <p:nvPicPr>
          <p:cNvPr id="4" name="Picture 3">
            <a:extLst>
              <a:ext uri="{FF2B5EF4-FFF2-40B4-BE49-F238E27FC236}">
                <a16:creationId xmlns:a16="http://schemas.microsoft.com/office/drawing/2014/main" id="{1D86BFD3-6CA1-4975-854F-658663F64B12}"/>
              </a:ext>
            </a:extLst>
          </p:cNvPr>
          <p:cNvPicPr>
            <a:picLocks noChangeAspect="1"/>
          </p:cNvPicPr>
          <p:nvPr/>
        </p:nvPicPr>
        <p:blipFill>
          <a:blip r:embed="rId2"/>
          <a:stretch>
            <a:fillRect/>
          </a:stretch>
        </p:blipFill>
        <p:spPr>
          <a:xfrm>
            <a:off x="2203263" y="1975480"/>
            <a:ext cx="3908598" cy="1812167"/>
          </a:xfrm>
          <a:prstGeom prst="rect">
            <a:avLst/>
          </a:prstGeom>
        </p:spPr>
      </p:pic>
      <p:sp>
        <p:nvSpPr>
          <p:cNvPr id="7"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5270054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770274" cy="4947508"/>
          </a:xfrm>
          <a:prstGeom prst="rect">
            <a:avLst/>
          </a:prstGeom>
          <a:noFill/>
        </p:spPr>
        <p:txBody>
          <a:bodyPr wrap="square" rtlCol="0">
            <a:spAutoFit/>
          </a:bodyPr>
          <a:lstStyle/>
          <a:p>
            <a:r>
              <a:rPr lang="en-GB" b="1" dirty="0"/>
              <a:t>BS 18001- Occupational Health and Safety Management (OHSAS)</a:t>
            </a:r>
          </a:p>
          <a:p>
            <a:endParaRPr lang="en-GB" b="1" dirty="0">
              <a:highlight>
                <a:srgbClr val="FFFF00"/>
              </a:highlight>
            </a:endParaRPr>
          </a:p>
          <a:p>
            <a:pPr>
              <a:spcAft>
                <a:spcPts val="600"/>
              </a:spcAft>
            </a:pPr>
            <a:r>
              <a:rPr lang="en-GB" b="1" dirty="0">
                <a:highlight>
                  <a:srgbClr val="FFFF00"/>
                </a:highlight>
              </a:rPr>
              <a:t>What does it cover?</a:t>
            </a:r>
            <a:endParaRPr lang="en-GB" b="1" dirty="0"/>
          </a:p>
          <a:p>
            <a:pPr marL="285750" indent="-285750">
              <a:spcAft>
                <a:spcPts val="300"/>
              </a:spcAft>
              <a:buFont typeface="Arial" panose="020B0604020202020204" pitchFamily="34" charset="0"/>
              <a:buChar char="•"/>
            </a:pPr>
            <a:r>
              <a:rPr lang="en-GB" b="1" dirty="0"/>
              <a:t>Legal requirements </a:t>
            </a:r>
            <a:r>
              <a:rPr lang="en-GB" dirty="0"/>
              <a:t>of Occupational Health and Safety Management</a:t>
            </a:r>
          </a:p>
          <a:p>
            <a:pPr marL="285750" indent="-285750">
              <a:spcAft>
                <a:spcPts val="300"/>
              </a:spcAft>
              <a:buFont typeface="Arial" panose="020B0604020202020204" pitchFamily="34" charset="0"/>
              <a:buChar char="•"/>
            </a:pPr>
            <a:r>
              <a:rPr lang="en-GB" b="1" dirty="0"/>
              <a:t>Compliance</a:t>
            </a:r>
            <a:r>
              <a:rPr lang="en-GB" dirty="0"/>
              <a:t> with applicable requirements</a:t>
            </a:r>
          </a:p>
          <a:p>
            <a:pPr marL="285750" indent="-285750">
              <a:spcAft>
                <a:spcPts val="300"/>
              </a:spcAft>
              <a:buFont typeface="Arial" panose="020B0604020202020204" pitchFamily="34" charset="0"/>
              <a:buChar char="•"/>
            </a:pPr>
            <a:r>
              <a:rPr lang="en-GB" dirty="0"/>
              <a:t>How to </a:t>
            </a:r>
            <a:r>
              <a:rPr lang="en-GB" b="1" dirty="0"/>
              <a:t>identify OH&amp;S hazards </a:t>
            </a:r>
            <a:r>
              <a:rPr lang="en-GB" dirty="0"/>
              <a:t>and how to </a:t>
            </a:r>
            <a:r>
              <a:rPr lang="en-GB" b="1" dirty="0"/>
              <a:t>minimise</a:t>
            </a:r>
            <a:r>
              <a:rPr lang="en-GB" dirty="0"/>
              <a:t> health and safety </a:t>
            </a:r>
            <a:r>
              <a:rPr lang="en-GB" b="1" dirty="0"/>
              <a:t>risks</a:t>
            </a:r>
          </a:p>
          <a:p>
            <a:pPr marL="285750" indent="-285750">
              <a:spcAft>
                <a:spcPts val="300"/>
              </a:spcAft>
              <a:buFont typeface="Arial" panose="020B0604020202020204" pitchFamily="34" charset="0"/>
              <a:buChar char="•"/>
            </a:pPr>
            <a:r>
              <a:rPr lang="en-GB" dirty="0"/>
              <a:t>Makes sure all elements that are to manage health and safety effectively are </a:t>
            </a:r>
            <a:r>
              <a:rPr lang="en-GB" b="1" dirty="0"/>
              <a:t>clearly defined</a:t>
            </a:r>
            <a:r>
              <a:rPr lang="en-GB" dirty="0"/>
              <a:t> and clear processes put in place</a:t>
            </a:r>
          </a:p>
          <a:p>
            <a:pPr marL="285750" indent="-285750">
              <a:spcAft>
                <a:spcPts val="300"/>
              </a:spcAft>
              <a:buFont typeface="Arial" panose="020B0604020202020204" pitchFamily="34" charset="0"/>
              <a:buChar char="•"/>
            </a:pPr>
            <a:r>
              <a:rPr lang="en-GB" dirty="0"/>
              <a:t>Gives techniques to </a:t>
            </a:r>
            <a:r>
              <a:rPr lang="en-GB" b="1" dirty="0"/>
              <a:t>identify</a:t>
            </a:r>
            <a:r>
              <a:rPr lang="en-GB" dirty="0"/>
              <a:t> potential </a:t>
            </a:r>
            <a:r>
              <a:rPr lang="en-GB" b="1" dirty="0"/>
              <a:t>causes of accidents </a:t>
            </a:r>
            <a:r>
              <a:rPr lang="en-GB" dirty="0"/>
              <a:t>in the </a:t>
            </a:r>
            <a:r>
              <a:rPr lang="en-GB" b="1" dirty="0"/>
              <a:t>workplace</a:t>
            </a:r>
          </a:p>
          <a:p>
            <a:pPr marL="285750" indent="-285750">
              <a:spcAft>
                <a:spcPts val="300"/>
              </a:spcAft>
              <a:buFont typeface="Arial" panose="020B0604020202020204" pitchFamily="34" charset="0"/>
              <a:buChar char="•"/>
            </a:pPr>
            <a:r>
              <a:rPr lang="en-GB" dirty="0"/>
              <a:t>Helps you put in place </a:t>
            </a:r>
            <a:r>
              <a:rPr lang="en-GB" b="1" dirty="0"/>
              <a:t>procedures to reduce absenteeism</a:t>
            </a:r>
          </a:p>
          <a:p>
            <a:pPr marL="285750" indent="-285750">
              <a:spcAft>
                <a:spcPts val="300"/>
              </a:spcAft>
              <a:buFont typeface="Arial" panose="020B0604020202020204" pitchFamily="34" charset="0"/>
              <a:buChar char="•"/>
            </a:pPr>
            <a:r>
              <a:rPr lang="en-GB" dirty="0"/>
              <a:t>Requires </a:t>
            </a:r>
            <a:r>
              <a:rPr lang="en-GB" b="1" dirty="0"/>
              <a:t>you put in place clear processes </a:t>
            </a:r>
            <a:r>
              <a:rPr lang="en-GB" dirty="0"/>
              <a:t>for everyone to follow</a:t>
            </a:r>
          </a:p>
          <a:p>
            <a:pPr marL="285750" indent="-285750">
              <a:spcAft>
                <a:spcPts val="300"/>
              </a:spcAft>
              <a:buFont typeface="Arial" panose="020B0604020202020204" pitchFamily="34" charset="0"/>
              <a:buChar char="•"/>
            </a:pPr>
            <a:r>
              <a:rPr lang="en-GB" dirty="0"/>
              <a:t>Encourages </a:t>
            </a:r>
            <a:r>
              <a:rPr lang="en-GB" b="1" dirty="0"/>
              <a:t>active participation </a:t>
            </a:r>
            <a:r>
              <a:rPr lang="en-GB" dirty="0"/>
              <a:t>of the workforce with regards to the OH&amp;S Management System</a:t>
            </a:r>
          </a:p>
          <a:p>
            <a:pPr marL="285750" indent="-285750">
              <a:spcAft>
                <a:spcPts val="300"/>
              </a:spcAft>
              <a:buFont typeface="Arial" panose="020B0604020202020204" pitchFamily="34" charset="0"/>
              <a:buChar char="•"/>
            </a:pPr>
            <a:r>
              <a:rPr lang="en-GB" dirty="0"/>
              <a:t>Ensures </a:t>
            </a:r>
            <a:r>
              <a:rPr lang="en-GB" b="1" dirty="0"/>
              <a:t>clear responsibility </a:t>
            </a:r>
            <a:r>
              <a:rPr lang="en-GB" dirty="0"/>
              <a:t>and </a:t>
            </a:r>
            <a:r>
              <a:rPr lang="en-GB" b="1" dirty="0"/>
              <a:t>accountability</a:t>
            </a:r>
            <a:r>
              <a:rPr lang="en-GB" dirty="0"/>
              <a:t> in the management system for OH&amp;S</a:t>
            </a:r>
          </a:p>
          <a:p>
            <a:endParaRPr lang="en-GB" dirty="0"/>
          </a:p>
        </p:txBody>
      </p:sp>
      <p:pic>
        <p:nvPicPr>
          <p:cNvPr id="4" name="Picture 3">
            <a:extLst>
              <a:ext uri="{FF2B5EF4-FFF2-40B4-BE49-F238E27FC236}">
                <a16:creationId xmlns:a16="http://schemas.microsoft.com/office/drawing/2014/main" id="{1D86BFD3-6CA1-4975-854F-658663F64B12}"/>
              </a:ext>
            </a:extLst>
          </p:cNvPr>
          <p:cNvPicPr>
            <a:picLocks noChangeAspect="1"/>
          </p:cNvPicPr>
          <p:nvPr/>
        </p:nvPicPr>
        <p:blipFill>
          <a:blip r:embed="rId2"/>
          <a:stretch>
            <a:fillRect/>
          </a:stretch>
        </p:blipFill>
        <p:spPr>
          <a:xfrm>
            <a:off x="6837730" y="372776"/>
            <a:ext cx="1805541" cy="837114"/>
          </a:xfrm>
          <a:prstGeom prst="rect">
            <a:avLst/>
          </a:prstGeom>
        </p:spPr>
      </p:pic>
      <p:sp>
        <p:nvSpPr>
          <p:cNvPr id="3" name="TextBox 2">
            <a:extLst>
              <a:ext uri="{FF2B5EF4-FFF2-40B4-BE49-F238E27FC236}">
                <a16:creationId xmlns:a16="http://schemas.microsoft.com/office/drawing/2014/main" id="{3C5E196A-E85D-46D9-AE78-3AB51F32A792}"/>
              </a:ext>
            </a:extLst>
          </p:cNvPr>
          <p:cNvSpPr txBox="1"/>
          <p:nvPr/>
        </p:nvSpPr>
        <p:spPr>
          <a:xfrm>
            <a:off x="531627" y="5888918"/>
            <a:ext cx="6018028" cy="461665"/>
          </a:xfrm>
          <a:prstGeom prst="rect">
            <a:avLst/>
          </a:prstGeom>
          <a:noFill/>
        </p:spPr>
        <p:txBody>
          <a:bodyPr wrap="square" rtlCol="0">
            <a:spAutoFit/>
          </a:bodyPr>
          <a:lstStyle/>
          <a:p>
            <a:r>
              <a:rPr lang="en-GB" sz="1200" dirty="0">
                <a:solidFill>
                  <a:srgbClr val="002060"/>
                </a:solidFill>
              </a:rPr>
              <a:t>Further Reading: https://www.bsigroup.com/LocalFiles/en-GB/bs-ohsas-18001/resources/BS-OHSAS-18001-Features-and-Benefits.pdf</a:t>
            </a:r>
          </a:p>
        </p:txBody>
      </p:sp>
      <p:sp>
        <p:nvSpPr>
          <p:cNvPr id="8"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20764174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4955203"/>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sz="2800" b="1" dirty="0">
                <a:highlight>
                  <a:srgbClr val="FFFF00"/>
                </a:highlight>
              </a:rPr>
              <a:t>What is it?</a:t>
            </a:r>
          </a:p>
          <a:p>
            <a:endParaRPr lang="en-GB" b="1" dirty="0">
              <a:highlight>
                <a:srgbClr val="FFFF00"/>
              </a:highlight>
            </a:endParaRPr>
          </a:p>
          <a:p>
            <a:r>
              <a:rPr lang="en-GB" sz="2400" dirty="0"/>
              <a:t>It is the </a:t>
            </a:r>
            <a:r>
              <a:rPr lang="en-GB" sz="2400" b="1" dirty="0"/>
              <a:t>national standard </a:t>
            </a:r>
            <a:r>
              <a:rPr lang="en-GB" sz="2400" dirty="0"/>
              <a:t>in the United Kingdom for </a:t>
            </a:r>
            <a:r>
              <a:rPr lang="en-GB" sz="2400" b="1" dirty="0"/>
              <a:t>electrical</a:t>
            </a:r>
            <a:r>
              <a:rPr lang="en-GB" sz="2400" dirty="0"/>
              <a:t> </a:t>
            </a:r>
            <a:r>
              <a:rPr lang="en-GB" sz="2400" b="1" dirty="0"/>
              <a:t>installation</a:t>
            </a:r>
            <a:r>
              <a:rPr lang="en-GB" sz="2400" dirty="0"/>
              <a:t> and the </a:t>
            </a:r>
            <a:r>
              <a:rPr lang="en-GB" sz="2400" b="1" dirty="0"/>
              <a:t>safety</a:t>
            </a:r>
            <a:r>
              <a:rPr lang="en-GB" sz="2400" dirty="0"/>
              <a:t> of </a:t>
            </a:r>
            <a:r>
              <a:rPr lang="en-GB" sz="2400" b="1" u="sng" dirty="0">
                <a:solidFill>
                  <a:srgbClr val="002060"/>
                </a:solidFill>
              </a:rPr>
              <a:t>electrical wiring</a:t>
            </a:r>
            <a:r>
              <a:rPr lang="en-GB" sz="2400" dirty="0"/>
              <a:t> in: </a:t>
            </a:r>
          </a:p>
          <a:p>
            <a:pPr marL="285750" indent="-285750">
              <a:buFont typeface="Arial" panose="020B0604020202020204" pitchFamily="34" charset="0"/>
              <a:buChar char="•"/>
            </a:pPr>
            <a:r>
              <a:rPr lang="en-GB" sz="2400" dirty="0"/>
              <a:t>domestic </a:t>
            </a:r>
          </a:p>
          <a:p>
            <a:pPr marL="285750" indent="-285750">
              <a:buFont typeface="Arial" panose="020B0604020202020204" pitchFamily="34" charset="0"/>
              <a:buChar char="•"/>
            </a:pPr>
            <a:r>
              <a:rPr lang="en-GB" sz="2400" dirty="0"/>
              <a:t>commercial </a:t>
            </a:r>
          </a:p>
          <a:p>
            <a:pPr marL="285750" indent="-285750">
              <a:buFont typeface="Arial" panose="020B0604020202020204" pitchFamily="34" charset="0"/>
              <a:buChar char="•"/>
            </a:pPr>
            <a:r>
              <a:rPr lang="en-GB" sz="2400" dirty="0"/>
              <a:t>industrial and other buildings</a:t>
            </a:r>
          </a:p>
          <a:p>
            <a:pPr marL="285750" indent="-285750">
              <a:buFont typeface="Arial" panose="020B0604020202020204" pitchFamily="34" charset="0"/>
              <a:buChar char="•"/>
            </a:pPr>
            <a:r>
              <a:rPr lang="en-GB" sz="2400" dirty="0"/>
              <a:t>marinas or caravan parks</a:t>
            </a:r>
          </a:p>
          <a:p>
            <a:pPr marL="285750" indent="-285750">
              <a:buFont typeface="Arial" panose="020B0604020202020204" pitchFamily="34" charset="0"/>
              <a:buChar char="•"/>
            </a:pPr>
            <a:endParaRPr lang="en-GB" sz="2400" b="1" dirty="0"/>
          </a:p>
          <a:p>
            <a:r>
              <a:rPr lang="en-GB" sz="2400" b="1" dirty="0"/>
              <a:t>It helps an organisation demonstrate that they are compliant with the Electricity at Work Regulations 1989</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8"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6498825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5078313"/>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sz="2800" b="1" dirty="0">
                <a:highlight>
                  <a:srgbClr val="FFFF00"/>
                </a:highlight>
              </a:rPr>
              <a:t>What does it apply to?</a:t>
            </a:r>
          </a:p>
          <a:p>
            <a:endParaRPr lang="en-GB" b="1" dirty="0">
              <a:highlight>
                <a:srgbClr val="FFFF00"/>
              </a:highlight>
            </a:endParaRPr>
          </a:p>
          <a:p>
            <a:pPr marL="285750" indent="-285750">
              <a:buFont typeface="Arial" panose="020B0604020202020204" pitchFamily="34" charset="0"/>
              <a:buChar char="•"/>
            </a:pPr>
            <a:r>
              <a:rPr lang="en-GB" sz="2800" dirty="0"/>
              <a:t>It covers </a:t>
            </a:r>
            <a:r>
              <a:rPr lang="en-GB" sz="2800" b="1" dirty="0"/>
              <a:t>circuits</a:t>
            </a:r>
            <a:r>
              <a:rPr lang="en-GB" sz="2800" dirty="0"/>
              <a:t> supplied at nominal voltages up to and including  </a:t>
            </a:r>
            <a:r>
              <a:rPr lang="en-GB" sz="2800" b="1" dirty="0"/>
              <a:t>1000 volts AC </a:t>
            </a:r>
            <a:r>
              <a:rPr lang="en-GB" sz="2800" dirty="0"/>
              <a:t>or </a:t>
            </a:r>
            <a:r>
              <a:rPr lang="en-GB" sz="2800" b="1" dirty="0"/>
              <a:t>1500 volts DC</a:t>
            </a:r>
          </a:p>
          <a:p>
            <a:pPr marL="285750" indent="-285750">
              <a:buFont typeface="Arial" panose="020B0604020202020204" pitchFamily="34" charset="0"/>
              <a:buChar char="•"/>
            </a:pPr>
            <a:r>
              <a:rPr lang="en-GB" sz="2800" dirty="0"/>
              <a:t>The standard therefore covers the </a:t>
            </a:r>
            <a:r>
              <a:rPr lang="en-GB" sz="2800" b="1" dirty="0"/>
              <a:t>230 volt</a:t>
            </a:r>
            <a:r>
              <a:rPr lang="en-GB" sz="2800" dirty="0"/>
              <a:t> </a:t>
            </a:r>
            <a:r>
              <a:rPr lang="en-GB" sz="2800" b="1" dirty="0"/>
              <a:t>50 Hertz AC mains</a:t>
            </a:r>
            <a:r>
              <a:rPr lang="en-GB" sz="2800" dirty="0"/>
              <a:t> supply used in the UK for:</a:t>
            </a:r>
          </a:p>
          <a:p>
            <a:pPr marL="742950" lvl="1" indent="-285750">
              <a:buFont typeface="Arial" panose="020B0604020202020204" pitchFamily="34" charset="0"/>
              <a:buChar char="•"/>
            </a:pPr>
            <a:r>
              <a:rPr lang="en-GB" sz="2800" dirty="0"/>
              <a:t>Houses</a:t>
            </a:r>
          </a:p>
          <a:p>
            <a:pPr marL="742950" lvl="1" indent="-285750">
              <a:buFont typeface="Arial" panose="020B0604020202020204" pitchFamily="34" charset="0"/>
              <a:buChar char="•"/>
            </a:pPr>
            <a:r>
              <a:rPr lang="en-GB" sz="2800" dirty="0"/>
              <a:t>Offices and,</a:t>
            </a:r>
          </a:p>
          <a:p>
            <a:pPr marL="742950" lvl="1" indent="-285750">
              <a:buFont typeface="Arial" panose="020B0604020202020204" pitchFamily="34" charset="0"/>
              <a:buChar char="•"/>
            </a:pPr>
            <a:r>
              <a:rPr lang="en-GB" sz="2800" dirty="0"/>
              <a:t>Commerce</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8"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27221384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4093428"/>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sz="2800" b="1" dirty="0">
                <a:highlight>
                  <a:srgbClr val="FFFF00"/>
                </a:highlight>
              </a:rPr>
              <a:t>What does it cover?</a:t>
            </a:r>
          </a:p>
          <a:p>
            <a:endParaRPr lang="en-GB" sz="2800" b="1" dirty="0">
              <a:highlight>
                <a:srgbClr val="FFFF00"/>
              </a:highlight>
            </a:endParaRPr>
          </a:p>
          <a:p>
            <a:pPr marL="285750" indent="-285750">
              <a:buFont typeface="Arial" panose="020B0604020202020204" pitchFamily="34" charset="0"/>
              <a:buChar char="•"/>
            </a:pPr>
            <a:r>
              <a:rPr lang="en-GB" sz="2800" dirty="0"/>
              <a:t>Legal relationship and general requirements of BS EN 7671</a:t>
            </a:r>
          </a:p>
          <a:p>
            <a:pPr marL="285750" indent="-285750">
              <a:buFont typeface="Arial" panose="020B0604020202020204" pitchFamily="34" charset="0"/>
              <a:buChar char="•"/>
            </a:pPr>
            <a:r>
              <a:rPr lang="en-GB" sz="2800" dirty="0"/>
              <a:t>Circuitry and Related Parts</a:t>
            </a:r>
          </a:p>
          <a:p>
            <a:pPr marL="285750" indent="-285750">
              <a:buFont typeface="Arial" panose="020B0604020202020204" pitchFamily="34" charset="0"/>
              <a:buChar char="•"/>
            </a:pPr>
            <a:r>
              <a:rPr lang="en-GB" sz="2800" dirty="0"/>
              <a:t>Selection and setup of equipment</a:t>
            </a:r>
          </a:p>
          <a:p>
            <a:pPr marL="285750" indent="-285750">
              <a:buFont typeface="Arial" panose="020B0604020202020204" pitchFamily="34" charset="0"/>
              <a:buChar char="•"/>
            </a:pPr>
            <a:r>
              <a:rPr lang="en-GB" sz="2800" dirty="0"/>
              <a:t>Earthing and bonding</a:t>
            </a:r>
          </a:p>
          <a:p>
            <a:pPr marL="285750" indent="-285750">
              <a:buFont typeface="Arial" panose="020B0604020202020204" pitchFamily="34" charset="0"/>
              <a:buChar char="•"/>
            </a:pPr>
            <a:r>
              <a:rPr lang="en-GB" sz="2800" dirty="0"/>
              <a:t>Inspection, testing and  certification</a:t>
            </a:r>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369332"/>
          </a:xfrm>
          <a:prstGeom prst="rect">
            <a:avLst/>
          </a:prstGeom>
          <a:noFill/>
        </p:spPr>
        <p:txBody>
          <a:bodyPr wrap="square" rtlCol="0">
            <a:spAutoFit/>
          </a:bodyPr>
          <a:lstStyle/>
          <a:p>
            <a:r>
              <a:rPr lang="en-GB" dirty="0"/>
              <a:t>Further reading: </a:t>
            </a:r>
            <a:r>
              <a:rPr lang="en-GB" b="1" dirty="0">
                <a:solidFill>
                  <a:srgbClr val="002060"/>
                </a:solidFill>
              </a:rPr>
              <a:t>https://tinyurl.com/y9ohlg62</a:t>
            </a:r>
            <a:endParaRPr lang="en-GB" dirty="0">
              <a:solidFill>
                <a:srgbClr val="002060"/>
              </a:solidFill>
            </a:endParaRPr>
          </a:p>
        </p:txBody>
      </p:sp>
      <p:sp>
        <p:nvSpPr>
          <p:cNvPr id="8"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6028984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1200329"/>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b="1" dirty="0">
                <a:highlight>
                  <a:srgbClr val="FFFF00"/>
                </a:highlight>
              </a:rPr>
              <a:t>Legal relationship and general requirements of BS EN 7671</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369332"/>
          </a:xfrm>
          <a:prstGeom prst="rect">
            <a:avLst/>
          </a:prstGeom>
          <a:noFill/>
        </p:spPr>
        <p:txBody>
          <a:bodyPr wrap="square" rtlCol="0">
            <a:spAutoFit/>
          </a:bodyPr>
          <a:lstStyle/>
          <a:p>
            <a:r>
              <a:rPr lang="en-GB" dirty="0"/>
              <a:t>Further reading: </a:t>
            </a:r>
            <a:r>
              <a:rPr lang="en-GB" b="1" dirty="0">
                <a:solidFill>
                  <a:srgbClr val="002060"/>
                </a:solidFill>
              </a:rPr>
              <a:t>https://tinyurl.com/y9ohlg62</a:t>
            </a:r>
            <a:endParaRPr lang="en-GB" dirty="0">
              <a:solidFill>
                <a:srgbClr val="002060"/>
              </a:solidFill>
            </a:endParaRPr>
          </a:p>
        </p:txBody>
      </p:sp>
      <p:pic>
        <p:nvPicPr>
          <p:cNvPr id="4" name="Picture 3">
            <a:extLst>
              <a:ext uri="{FF2B5EF4-FFF2-40B4-BE49-F238E27FC236}">
                <a16:creationId xmlns:a16="http://schemas.microsoft.com/office/drawing/2014/main" id="{77AAA0B0-0B54-48DB-8B17-BBC7B19E3319}"/>
              </a:ext>
            </a:extLst>
          </p:cNvPr>
          <p:cNvPicPr>
            <a:picLocks noChangeAspect="1"/>
          </p:cNvPicPr>
          <p:nvPr/>
        </p:nvPicPr>
        <p:blipFill>
          <a:blip r:embed="rId3"/>
          <a:stretch>
            <a:fillRect/>
          </a:stretch>
        </p:blipFill>
        <p:spPr>
          <a:xfrm>
            <a:off x="383658" y="3074122"/>
            <a:ext cx="2473803" cy="2324522"/>
          </a:xfrm>
          <a:prstGeom prst="rect">
            <a:avLst/>
          </a:prstGeom>
        </p:spPr>
      </p:pic>
      <p:sp>
        <p:nvSpPr>
          <p:cNvPr id="5" name="TextBox 4">
            <a:extLst>
              <a:ext uri="{FF2B5EF4-FFF2-40B4-BE49-F238E27FC236}">
                <a16:creationId xmlns:a16="http://schemas.microsoft.com/office/drawing/2014/main" id="{FCAB808D-E815-4B0F-B8DB-AD256AE63F0B}"/>
              </a:ext>
            </a:extLst>
          </p:cNvPr>
          <p:cNvSpPr txBox="1"/>
          <p:nvPr/>
        </p:nvSpPr>
        <p:spPr>
          <a:xfrm>
            <a:off x="3040341" y="3074122"/>
            <a:ext cx="5582093" cy="2015936"/>
          </a:xfrm>
          <a:prstGeom prst="rect">
            <a:avLst/>
          </a:prstGeom>
          <a:noFill/>
        </p:spPr>
        <p:txBody>
          <a:bodyPr wrap="square" rtlCol="0">
            <a:spAutoFit/>
          </a:bodyPr>
          <a:lstStyle/>
          <a:p>
            <a:pPr>
              <a:spcAft>
                <a:spcPts val="600"/>
              </a:spcAft>
            </a:pPr>
            <a:r>
              <a:rPr lang="en-GB" sz="2400" dirty="0"/>
              <a:t>Covers such requirements as:</a:t>
            </a:r>
          </a:p>
          <a:p>
            <a:pPr marL="285750" indent="-285750">
              <a:buFont typeface="Arial" panose="020B0604020202020204" pitchFamily="34" charset="0"/>
              <a:buChar char="•"/>
            </a:pPr>
            <a:r>
              <a:rPr lang="en-GB" sz="2000" dirty="0"/>
              <a:t>Key UK Legislation</a:t>
            </a:r>
          </a:p>
          <a:p>
            <a:pPr marL="285750" indent="-285750">
              <a:buFont typeface="Arial" panose="020B0604020202020204" pitchFamily="34" charset="0"/>
              <a:buChar char="•"/>
            </a:pPr>
            <a:r>
              <a:rPr lang="en-GB" sz="2000" dirty="0"/>
              <a:t>The Electricity at Work Regulations 1989</a:t>
            </a:r>
          </a:p>
          <a:p>
            <a:pPr marL="285750" indent="-285750">
              <a:buFont typeface="Arial" panose="020B0604020202020204" pitchFamily="34" charset="0"/>
              <a:buChar char="•"/>
            </a:pPr>
            <a:r>
              <a:rPr lang="en-GB" sz="2000" dirty="0"/>
              <a:t>The Electricity Safety, Quality and Continuity Regulations</a:t>
            </a:r>
          </a:p>
          <a:p>
            <a:pPr marL="285750" indent="-285750">
              <a:buFont typeface="Arial" panose="020B0604020202020204" pitchFamily="34" charset="0"/>
              <a:buChar char="•"/>
            </a:pPr>
            <a:endParaRPr lang="en-GB" sz="1600" dirty="0"/>
          </a:p>
        </p:txBody>
      </p:sp>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620705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1200329"/>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b="1" dirty="0">
                <a:highlight>
                  <a:srgbClr val="FFFF00"/>
                </a:highlight>
              </a:rPr>
              <a:t>Circuitry and Related Parts</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369332"/>
          </a:xfrm>
          <a:prstGeom prst="rect">
            <a:avLst/>
          </a:prstGeom>
          <a:noFill/>
        </p:spPr>
        <p:txBody>
          <a:bodyPr wrap="square" rtlCol="0">
            <a:spAutoFit/>
          </a:bodyPr>
          <a:lstStyle/>
          <a:p>
            <a:r>
              <a:rPr lang="en-GB" dirty="0"/>
              <a:t>Further reading: </a:t>
            </a:r>
            <a:r>
              <a:rPr lang="en-GB" b="1" dirty="0">
                <a:solidFill>
                  <a:srgbClr val="002060"/>
                </a:solidFill>
              </a:rPr>
              <a:t>https://tinyurl.com/y9ohlg62</a:t>
            </a:r>
            <a:endParaRPr lang="en-GB"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3561907" y="2509483"/>
            <a:ext cx="5582093" cy="3108543"/>
          </a:xfrm>
          <a:prstGeom prst="rect">
            <a:avLst/>
          </a:prstGeom>
          <a:noFill/>
        </p:spPr>
        <p:txBody>
          <a:bodyPr wrap="square" rtlCol="0">
            <a:spAutoFit/>
          </a:bodyPr>
          <a:lstStyle/>
          <a:p>
            <a:r>
              <a:rPr lang="en-GB" sz="2400" dirty="0"/>
              <a:t>Covers such requirements as:</a:t>
            </a:r>
          </a:p>
          <a:p>
            <a:pPr marL="285750" indent="-285750">
              <a:buFont typeface="Arial" panose="020B0604020202020204" pitchFamily="34" charset="0"/>
              <a:buChar char="•"/>
            </a:pPr>
            <a:r>
              <a:rPr lang="en-GB" sz="2000" dirty="0"/>
              <a:t>Principles and definitions</a:t>
            </a:r>
          </a:p>
          <a:p>
            <a:pPr marL="285750" indent="-285750">
              <a:buFont typeface="Arial" panose="020B0604020202020204" pitchFamily="34" charset="0"/>
              <a:buChar char="•"/>
            </a:pPr>
            <a:r>
              <a:rPr lang="en-GB" sz="2000" dirty="0"/>
              <a:t>Circuit Design</a:t>
            </a:r>
          </a:p>
          <a:p>
            <a:pPr marL="742950" lvl="1" indent="-285750">
              <a:buFont typeface="Arial" panose="020B0604020202020204" pitchFamily="34" charset="0"/>
              <a:buChar char="•"/>
            </a:pPr>
            <a:r>
              <a:rPr lang="en-GB" dirty="0"/>
              <a:t>Voltage Drop</a:t>
            </a:r>
          </a:p>
          <a:p>
            <a:pPr marL="742950" lvl="1" indent="-285750">
              <a:buFont typeface="Arial" panose="020B0604020202020204" pitchFamily="34" charset="0"/>
              <a:buChar char="•"/>
            </a:pPr>
            <a:r>
              <a:rPr lang="en-GB" dirty="0"/>
              <a:t>Overload Protection</a:t>
            </a:r>
          </a:p>
          <a:p>
            <a:pPr marL="742950" lvl="1" indent="-285750">
              <a:buFont typeface="Arial" panose="020B0604020202020204" pitchFamily="34" charset="0"/>
              <a:buChar char="•"/>
            </a:pPr>
            <a:r>
              <a:rPr lang="en-GB" dirty="0"/>
              <a:t>Fault Protection</a:t>
            </a:r>
          </a:p>
          <a:p>
            <a:pPr marL="742950" lvl="1" indent="-285750">
              <a:buFont typeface="Arial" panose="020B0604020202020204" pitchFamily="34" charset="0"/>
              <a:buChar char="•"/>
            </a:pPr>
            <a:r>
              <a:rPr lang="en-GB" dirty="0"/>
              <a:t>Disconnection and electric shock</a:t>
            </a:r>
          </a:p>
          <a:p>
            <a:pPr marL="285750" indent="-285750">
              <a:buFont typeface="Arial" panose="020B0604020202020204" pitchFamily="34" charset="0"/>
              <a:buChar char="•"/>
            </a:pPr>
            <a:r>
              <a:rPr lang="en-GB" sz="2000" dirty="0"/>
              <a:t>Parallel cables</a:t>
            </a:r>
          </a:p>
          <a:p>
            <a:pPr marL="285750" indent="-285750">
              <a:buFont typeface="Arial" panose="020B0604020202020204" pitchFamily="34" charset="0"/>
              <a:buChar char="•"/>
            </a:pPr>
            <a:r>
              <a:rPr lang="en-GB" sz="2000" dirty="0"/>
              <a:t>RCDs and circuitry</a:t>
            </a:r>
          </a:p>
          <a:p>
            <a:pPr marL="285750" indent="-285750">
              <a:buFont typeface="Arial" panose="020B0604020202020204" pitchFamily="34" charset="0"/>
              <a:buChar char="•"/>
            </a:pPr>
            <a:endParaRPr lang="en-GB" sz="2000" dirty="0"/>
          </a:p>
        </p:txBody>
      </p:sp>
      <p:pic>
        <p:nvPicPr>
          <p:cNvPr id="8" name="Picture 7">
            <a:extLst>
              <a:ext uri="{FF2B5EF4-FFF2-40B4-BE49-F238E27FC236}">
                <a16:creationId xmlns:a16="http://schemas.microsoft.com/office/drawing/2014/main" id="{BAE3FB3A-0333-4A3B-80C9-D12081F0200B}"/>
              </a:ext>
            </a:extLst>
          </p:cNvPr>
          <p:cNvPicPr>
            <a:picLocks noChangeAspect="1"/>
          </p:cNvPicPr>
          <p:nvPr/>
        </p:nvPicPr>
        <p:blipFill>
          <a:blip r:embed="rId3"/>
          <a:stretch>
            <a:fillRect/>
          </a:stretch>
        </p:blipFill>
        <p:spPr>
          <a:xfrm>
            <a:off x="276446" y="2518765"/>
            <a:ext cx="2890428" cy="1734257"/>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27071153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1200329"/>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b="1" dirty="0">
                <a:highlight>
                  <a:srgbClr val="FFFF00"/>
                </a:highlight>
              </a:rPr>
              <a:t>Selection and setup of equipment</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461665"/>
          </a:xfrm>
          <a:prstGeom prst="rect">
            <a:avLst/>
          </a:prstGeom>
          <a:noFill/>
        </p:spPr>
        <p:txBody>
          <a:bodyPr wrap="square" rtlCol="0">
            <a:spAutoFit/>
          </a:bodyPr>
          <a:lstStyle/>
          <a:p>
            <a:r>
              <a:rPr lang="en-GB" sz="1200" baseline="30000" dirty="0"/>
              <a:t>1</a:t>
            </a:r>
            <a:r>
              <a:rPr lang="en-GB" sz="1200" dirty="0"/>
              <a:t> – </a:t>
            </a:r>
            <a:r>
              <a:rPr lang="en-GB" sz="1200" b="1" dirty="0"/>
              <a:t>Electromagnetic Compatibility</a:t>
            </a:r>
          </a:p>
          <a:p>
            <a:r>
              <a:rPr lang="en-GB" sz="1200" dirty="0"/>
              <a:t>Further reading: </a:t>
            </a:r>
            <a:r>
              <a:rPr lang="en-GB" sz="1200" b="1" dirty="0">
                <a:solidFill>
                  <a:srgbClr val="002060"/>
                </a:solidFill>
              </a:rPr>
              <a:t>https://tinyurl.com/y9ohlg62</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3152553" y="2518766"/>
            <a:ext cx="4788446" cy="2677656"/>
          </a:xfrm>
          <a:prstGeom prst="rect">
            <a:avLst/>
          </a:prstGeom>
          <a:noFill/>
        </p:spPr>
        <p:txBody>
          <a:bodyPr wrap="square" rtlCol="0">
            <a:spAutoFit/>
          </a:bodyPr>
          <a:lstStyle/>
          <a:p>
            <a:r>
              <a:rPr lang="en-GB" sz="2400" dirty="0"/>
              <a:t>Covers such requirements as:</a:t>
            </a:r>
          </a:p>
          <a:p>
            <a:pPr marL="285750" indent="-285750">
              <a:buFont typeface="Arial" panose="020B0604020202020204" pitchFamily="34" charset="0"/>
              <a:buChar char="•"/>
            </a:pPr>
            <a:r>
              <a:rPr lang="en-GB" dirty="0"/>
              <a:t>Compliance with standards</a:t>
            </a:r>
          </a:p>
          <a:p>
            <a:pPr marL="285750" indent="-285750">
              <a:buFont typeface="Arial" panose="020B0604020202020204" pitchFamily="34" charset="0"/>
              <a:buChar char="•"/>
            </a:pPr>
            <a:r>
              <a:rPr lang="en-GB" dirty="0"/>
              <a:t>Identification of conductors</a:t>
            </a:r>
          </a:p>
          <a:p>
            <a:pPr marL="285750" indent="-285750">
              <a:buFont typeface="Arial" panose="020B0604020202020204" pitchFamily="34" charset="0"/>
              <a:buChar char="•"/>
            </a:pPr>
            <a:r>
              <a:rPr lang="en-GB" dirty="0"/>
              <a:t>Identification by colour</a:t>
            </a:r>
          </a:p>
          <a:p>
            <a:pPr marL="285750" indent="-285750">
              <a:buFont typeface="Arial" panose="020B0604020202020204" pitchFamily="34" charset="0"/>
              <a:buChar char="•"/>
            </a:pPr>
            <a:r>
              <a:rPr lang="en-GB" dirty="0"/>
              <a:t>Wiring systems</a:t>
            </a:r>
          </a:p>
          <a:p>
            <a:pPr marL="285750" indent="-285750">
              <a:buFont typeface="Arial" panose="020B0604020202020204" pitchFamily="34" charset="0"/>
              <a:buChar char="•"/>
            </a:pPr>
            <a:r>
              <a:rPr lang="en-GB" dirty="0"/>
              <a:t>EMC</a:t>
            </a:r>
            <a:r>
              <a:rPr lang="en-GB" baseline="30000" dirty="0"/>
              <a:t>(1)</a:t>
            </a:r>
            <a:r>
              <a:rPr lang="en-GB" dirty="0"/>
              <a:t> cable separation – power, IT, data and control cables</a:t>
            </a:r>
          </a:p>
          <a:p>
            <a:pPr marL="285750" indent="-285750">
              <a:buFont typeface="Arial" panose="020B0604020202020204" pitchFamily="34" charset="0"/>
              <a:buChar char="•"/>
            </a:pPr>
            <a:r>
              <a:rPr lang="en-GB" dirty="0"/>
              <a:t>Plugs and socket outlets</a:t>
            </a:r>
          </a:p>
          <a:p>
            <a:pPr marL="285750" indent="-285750">
              <a:buFont typeface="Arial" panose="020B0604020202020204" pitchFamily="34" charset="0"/>
              <a:buChar char="•"/>
            </a:pPr>
            <a:r>
              <a:rPr lang="en-GB" dirty="0"/>
              <a:t>Ingress Protection (IP)</a:t>
            </a:r>
          </a:p>
        </p:txBody>
      </p:sp>
      <p:pic>
        <p:nvPicPr>
          <p:cNvPr id="4" name="Picture 3">
            <a:extLst>
              <a:ext uri="{FF2B5EF4-FFF2-40B4-BE49-F238E27FC236}">
                <a16:creationId xmlns:a16="http://schemas.microsoft.com/office/drawing/2014/main" id="{41FE663A-26D4-4BA6-A9F6-9167102FC62B}"/>
              </a:ext>
            </a:extLst>
          </p:cNvPr>
          <p:cNvPicPr>
            <a:picLocks noChangeAspect="1"/>
          </p:cNvPicPr>
          <p:nvPr/>
        </p:nvPicPr>
        <p:blipFill>
          <a:blip r:embed="rId3"/>
          <a:stretch>
            <a:fillRect/>
          </a:stretch>
        </p:blipFill>
        <p:spPr>
          <a:xfrm>
            <a:off x="75949" y="2403125"/>
            <a:ext cx="2923658" cy="1637248"/>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4649376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1200329"/>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b="1" dirty="0">
                <a:highlight>
                  <a:srgbClr val="FFFF00"/>
                </a:highlight>
              </a:rPr>
              <a:t>Selection and setup of equipment</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pic>
        <p:nvPicPr>
          <p:cNvPr id="2050" name="Picture 2" descr="Image result for BS EN 76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6771" y="4531294"/>
            <a:ext cx="4302377" cy="22114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BS EN 7671 wiring colo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785" y="2433663"/>
            <a:ext cx="7191375" cy="191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31829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1200329"/>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b="1" dirty="0">
                <a:highlight>
                  <a:srgbClr val="FFFF00"/>
                </a:highlight>
              </a:rPr>
              <a:t>Earthing and Bonding</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r>
              <a:rPr lang="en-GB" sz="1200" b="1" dirty="0">
                <a:solidFill>
                  <a:srgbClr val="002060"/>
                </a:solidFill>
              </a:rPr>
              <a:t>https://tinyurl.com/y9ohlg62</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3152552" y="2518766"/>
            <a:ext cx="5582093" cy="1969770"/>
          </a:xfrm>
          <a:prstGeom prst="rect">
            <a:avLst/>
          </a:prstGeom>
          <a:noFill/>
        </p:spPr>
        <p:txBody>
          <a:bodyPr wrap="square" rtlCol="0">
            <a:spAutoFit/>
          </a:bodyPr>
          <a:lstStyle/>
          <a:p>
            <a:r>
              <a:rPr lang="en-GB" sz="2400" dirty="0"/>
              <a:t>Covers such requirements as:</a:t>
            </a:r>
          </a:p>
          <a:p>
            <a:pPr marL="285750" indent="-285750">
              <a:buFont typeface="Arial" panose="020B0604020202020204" pitchFamily="34" charset="0"/>
              <a:buChar char="•"/>
            </a:pPr>
            <a:r>
              <a:rPr lang="en-GB" sz="2000" dirty="0"/>
              <a:t>Protective conductors</a:t>
            </a:r>
          </a:p>
          <a:p>
            <a:pPr marL="285750" indent="-285750">
              <a:buFont typeface="Arial" panose="020B0604020202020204" pitchFamily="34" charset="0"/>
              <a:buChar char="•"/>
            </a:pPr>
            <a:r>
              <a:rPr lang="en-GB" sz="2000" dirty="0"/>
              <a:t>Armoured cables as protective conductors</a:t>
            </a:r>
          </a:p>
          <a:p>
            <a:pPr marL="285750" indent="-285750">
              <a:buFont typeface="Arial" panose="020B0604020202020204" pitchFamily="34" charset="0"/>
              <a:buChar char="•"/>
            </a:pPr>
            <a:r>
              <a:rPr lang="en-GB" sz="2000" dirty="0"/>
              <a:t>High Earth Leakage installations</a:t>
            </a:r>
          </a:p>
          <a:p>
            <a:pPr marL="285750" indent="-285750">
              <a:buFont typeface="Arial" panose="020B0604020202020204" pitchFamily="34" charset="0"/>
              <a:buChar char="•"/>
            </a:pPr>
            <a:r>
              <a:rPr lang="en-GB" sz="2000" dirty="0"/>
              <a:t>Earthing conductors</a:t>
            </a:r>
          </a:p>
          <a:p>
            <a:endParaRPr lang="en-GB" dirty="0"/>
          </a:p>
        </p:txBody>
      </p:sp>
      <p:pic>
        <p:nvPicPr>
          <p:cNvPr id="8" name="Picture 7">
            <a:extLst>
              <a:ext uri="{FF2B5EF4-FFF2-40B4-BE49-F238E27FC236}">
                <a16:creationId xmlns:a16="http://schemas.microsoft.com/office/drawing/2014/main" id="{C4CB80D8-395F-4FE5-B6D9-6AC2CF9C88BB}"/>
              </a:ext>
            </a:extLst>
          </p:cNvPr>
          <p:cNvPicPr>
            <a:picLocks noChangeAspect="1"/>
          </p:cNvPicPr>
          <p:nvPr/>
        </p:nvPicPr>
        <p:blipFill>
          <a:blip r:embed="rId3"/>
          <a:stretch>
            <a:fillRect/>
          </a:stretch>
        </p:blipFill>
        <p:spPr>
          <a:xfrm>
            <a:off x="276446" y="2683487"/>
            <a:ext cx="2798434" cy="1421427"/>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639341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000" dirty="0">
                <a:solidFill>
                  <a:schemeClr val="bg1"/>
                </a:solidFill>
                <a:latin typeface="Arial" panose="020B0604020202020204" pitchFamily="34" charset="0"/>
                <a:cs typeface="Arial" panose="020B0604020202020204" pitchFamily="34" charset="0"/>
              </a:rPr>
              <a:t>Health and Safety at Work Act 1974</a:t>
            </a:r>
          </a:p>
        </p:txBody>
      </p:sp>
      <p:sp>
        <p:nvSpPr>
          <p:cNvPr id="3" name="TextBox 2">
            <a:extLst>
              <a:ext uri="{FF2B5EF4-FFF2-40B4-BE49-F238E27FC236}">
                <a16:creationId xmlns:a16="http://schemas.microsoft.com/office/drawing/2014/main" id="{2F1DE2DA-592E-41C8-B598-A8D8B8CF4123}"/>
              </a:ext>
            </a:extLst>
          </p:cNvPr>
          <p:cNvSpPr txBox="1"/>
          <p:nvPr/>
        </p:nvSpPr>
        <p:spPr>
          <a:xfrm>
            <a:off x="85780" y="1201480"/>
            <a:ext cx="2933917" cy="3416320"/>
          </a:xfrm>
          <a:prstGeom prst="rect">
            <a:avLst/>
          </a:prstGeom>
          <a:noFill/>
          <a:ln>
            <a:noFill/>
          </a:ln>
        </p:spPr>
        <p:txBody>
          <a:bodyPr wrap="square" rtlCol="0">
            <a:spAutoFit/>
          </a:bodyPr>
          <a:lstStyle/>
          <a:p>
            <a:r>
              <a:rPr lang="en-GB" b="1" dirty="0"/>
              <a:t>What is the Health and Safety at Work Act 1974?</a:t>
            </a:r>
          </a:p>
          <a:p>
            <a:endParaRPr lang="en-GB" dirty="0"/>
          </a:p>
          <a:p>
            <a:r>
              <a:rPr lang="en-GB" dirty="0"/>
              <a:t>Also known as </a:t>
            </a:r>
            <a:r>
              <a:rPr lang="en-GB" b="1" dirty="0"/>
              <a:t>HASAW</a:t>
            </a:r>
            <a:r>
              <a:rPr lang="en-GB" dirty="0"/>
              <a:t> or </a:t>
            </a:r>
            <a:r>
              <a:rPr lang="en-GB" b="1" dirty="0"/>
              <a:t>HSW</a:t>
            </a:r>
          </a:p>
          <a:p>
            <a:endParaRPr lang="en-GB" b="1" dirty="0"/>
          </a:p>
          <a:p>
            <a:pPr marL="285750" indent="-285750">
              <a:buFont typeface="Arial" panose="020B0604020202020204" pitchFamily="34" charset="0"/>
              <a:buChar char="•"/>
            </a:pPr>
            <a:r>
              <a:rPr lang="en-GB" dirty="0"/>
              <a:t>UK </a:t>
            </a:r>
            <a:r>
              <a:rPr lang="en-GB" b="1" dirty="0"/>
              <a:t>Health</a:t>
            </a:r>
            <a:r>
              <a:rPr lang="en-GB" dirty="0"/>
              <a:t> and </a:t>
            </a:r>
            <a:r>
              <a:rPr lang="en-GB" b="1" dirty="0"/>
              <a:t>Safety</a:t>
            </a:r>
            <a:r>
              <a:rPr lang="en-GB" dirty="0"/>
              <a:t> Legislation</a:t>
            </a:r>
          </a:p>
          <a:p>
            <a:pPr marL="285750" indent="-285750">
              <a:buFont typeface="Arial" panose="020B0604020202020204" pitchFamily="34" charset="0"/>
              <a:buChar char="•"/>
            </a:pPr>
            <a:r>
              <a:rPr lang="en-GB" b="1" dirty="0"/>
              <a:t>Employers</a:t>
            </a:r>
            <a:r>
              <a:rPr lang="en-GB" dirty="0"/>
              <a:t> need to ensure the </a:t>
            </a:r>
            <a:r>
              <a:rPr lang="en-GB" b="1" dirty="0"/>
              <a:t>health</a:t>
            </a:r>
            <a:r>
              <a:rPr lang="en-GB" dirty="0"/>
              <a:t>, </a:t>
            </a:r>
            <a:r>
              <a:rPr lang="en-GB" b="1" dirty="0"/>
              <a:t>safety</a:t>
            </a:r>
            <a:r>
              <a:rPr lang="en-GB" dirty="0"/>
              <a:t> and </a:t>
            </a:r>
            <a:r>
              <a:rPr lang="en-GB" b="1" dirty="0"/>
              <a:t>welfare</a:t>
            </a:r>
            <a:r>
              <a:rPr lang="en-GB" dirty="0"/>
              <a:t> at work of </a:t>
            </a:r>
            <a:r>
              <a:rPr lang="en-GB" b="1" dirty="0"/>
              <a:t>ALL</a:t>
            </a:r>
            <a:r>
              <a:rPr lang="en-GB" dirty="0"/>
              <a:t> their </a:t>
            </a:r>
            <a:r>
              <a:rPr lang="en-GB" b="1" dirty="0"/>
              <a:t>employees</a:t>
            </a:r>
          </a:p>
        </p:txBody>
      </p:sp>
      <p:pic>
        <p:nvPicPr>
          <p:cNvPr id="4" name="Picture 3">
            <a:extLst>
              <a:ext uri="{FF2B5EF4-FFF2-40B4-BE49-F238E27FC236}">
                <a16:creationId xmlns:a16="http://schemas.microsoft.com/office/drawing/2014/main" id="{79816041-6064-4730-8D8F-2DB5F076C561}"/>
              </a:ext>
            </a:extLst>
          </p:cNvPr>
          <p:cNvPicPr>
            <a:picLocks noChangeAspect="1"/>
          </p:cNvPicPr>
          <p:nvPr/>
        </p:nvPicPr>
        <p:blipFill>
          <a:blip r:embed="rId2"/>
          <a:stretch>
            <a:fillRect/>
          </a:stretch>
        </p:blipFill>
        <p:spPr>
          <a:xfrm>
            <a:off x="3019699" y="1088305"/>
            <a:ext cx="2428875" cy="1885950"/>
          </a:xfrm>
          <a:prstGeom prst="rect">
            <a:avLst/>
          </a:prstGeom>
        </p:spPr>
      </p:pic>
      <p:sp>
        <p:nvSpPr>
          <p:cNvPr id="5" name="TextBox 4">
            <a:extLst>
              <a:ext uri="{FF2B5EF4-FFF2-40B4-BE49-F238E27FC236}">
                <a16:creationId xmlns:a16="http://schemas.microsoft.com/office/drawing/2014/main" id="{CDBFA277-9D43-427A-B86A-6690DAC309A7}"/>
              </a:ext>
            </a:extLst>
          </p:cNvPr>
          <p:cNvSpPr txBox="1"/>
          <p:nvPr/>
        </p:nvSpPr>
        <p:spPr>
          <a:xfrm>
            <a:off x="5650672" y="1201480"/>
            <a:ext cx="2749049" cy="2308324"/>
          </a:xfrm>
          <a:prstGeom prst="rect">
            <a:avLst/>
          </a:prstGeom>
          <a:noFill/>
          <a:ln>
            <a:noFill/>
          </a:ln>
        </p:spPr>
        <p:txBody>
          <a:bodyPr wrap="square" rtlCol="0">
            <a:spAutoFit/>
          </a:bodyPr>
          <a:lstStyle/>
          <a:p>
            <a:r>
              <a:rPr lang="en-GB" b="1" dirty="0"/>
              <a:t>Why does it exist?</a:t>
            </a:r>
          </a:p>
          <a:p>
            <a:endParaRPr lang="en-GB" b="1" dirty="0"/>
          </a:p>
          <a:p>
            <a:pPr marL="285750" indent="-285750">
              <a:buFont typeface="Arial" panose="020B0604020202020204" pitchFamily="34" charset="0"/>
              <a:buChar char="•"/>
            </a:pPr>
            <a:r>
              <a:rPr lang="en-GB" dirty="0"/>
              <a:t>To address fundamental issues of </a:t>
            </a:r>
            <a:r>
              <a:rPr lang="en-GB" b="1" dirty="0"/>
              <a:t>workplace safety</a:t>
            </a:r>
          </a:p>
          <a:p>
            <a:pPr marL="285750" indent="-285750">
              <a:buFont typeface="Arial" panose="020B0604020202020204" pitchFamily="34" charset="0"/>
              <a:buChar char="•"/>
            </a:pPr>
            <a:r>
              <a:rPr lang="en-GB" dirty="0"/>
              <a:t>To </a:t>
            </a:r>
            <a:r>
              <a:rPr lang="en-GB" b="1" dirty="0"/>
              <a:t>comply</a:t>
            </a:r>
            <a:r>
              <a:rPr lang="en-GB" dirty="0"/>
              <a:t> with the </a:t>
            </a:r>
            <a:r>
              <a:rPr lang="en-GB" b="1" dirty="0"/>
              <a:t>Law</a:t>
            </a:r>
            <a:r>
              <a:rPr lang="en-GB" dirty="0"/>
              <a:t> of the </a:t>
            </a:r>
            <a:r>
              <a:rPr lang="en-GB" b="1" dirty="0"/>
              <a:t>European Union</a:t>
            </a:r>
          </a:p>
          <a:p>
            <a:endParaRPr lang="en-GB" b="1" dirty="0"/>
          </a:p>
        </p:txBody>
      </p:sp>
      <p:sp>
        <p:nvSpPr>
          <p:cNvPr id="7" name="TextBox 6">
            <a:extLst>
              <a:ext uri="{FF2B5EF4-FFF2-40B4-BE49-F238E27FC236}">
                <a16:creationId xmlns:a16="http://schemas.microsoft.com/office/drawing/2014/main" id="{46A970CA-4022-4538-B77F-742708CA73F1}"/>
              </a:ext>
            </a:extLst>
          </p:cNvPr>
          <p:cNvSpPr txBox="1"/>
          <p:nvPr/>
        </p:nvSpPr>
        <p:spPr>
          <a:xfrm>
            <a:off x="3296701" y="3717347"/>
            <a:ext cx="3728043" cy="646331"/>
          </a:xfrm>
          <a:prstGeom prst="rect">
            <a:avLst/>
          </a:prstGeom>
          <a:noFill/>
        </p:spPr>
        <p:txBody>
          <a:bodyPr wrap="square" rtlCol="0">
            <a:spAutoFit/>
          </a:bodyPr>
          <a:lstStyle/>
          <a:p>
            <a:r>
              <a:rPr lang="en-GB" dirty="0"/>
              <a:t>What responsibilities do employees have when complying with </a:t>
            </a:r>
            <a:r>
              <a:rPr lang="en-GB" b="1" dirty="0"/>
              <a:t>HASAW</a:t>
            </a:r>
            <a:r>
              <a:rPr lang="en-GB" dirty="0"/>
              <a:t>?</a:t>
            </a:r>
          </a:p>
        </p:txBody>
      </p:sp>
      <p:pic>
        <p:nvPicPr>
          <p:cNvPr id="8" name="Picture 7">
            <a:extLst>
              <a:ext uri="{FF2B5EF4-FFF2-40B4-BE49-F238E27FC236}">
                <a16:creationId xmlns:a16="http://schemas.microsoft.com/office/drawing/2014/main" id="{76FDF5CA-389D-4637-8839-7EFB472E118A}"/>
              </a:ext>
            </a:extLst>
          </p:cNvPr>
          <p:cNvPicPr>
            <a:picLocks noChangeAspect="1"/>
          </p:cNvPicPr>
          <p:nvPr/>
        </p:nvPicPr>
        <p:blipFill>
          <a:blip r:embed="rId3"/>
          <a:stretch>
            <a:fillRect/>
          </a:stretch>
        </p:blipFill>
        <p:spPr>
          <a:xfrm>
            <a:off x="3841894" y="2905299"/>
            <a:ext cx="784484" cy="784484"/>
          </a:xfrm>
          <a:prstGeom prst="rect">
            <a:avLst/>
          </a:prstGeom>
        </p:spPr>
      </p:pic>
    </p:spTree>
    <p:extLst>
      <p:ext uri="{BB962C8B-B14F-4D97-AF65-F5344CB8AC3E}">
        <p14:creationId xmlns:p14="http://schemas.microsoft.com/office/powerpoint/2010/main" val="16475231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1200329"/>
          </a:xfrm>
          <a:prstGeom prst="rect">
            <a:avLst/>
          </a:prstGeom>
          <a:noFill/>
        </p:spPr>
        <p:txBody>
          <a:bodyPr wrap="square" rtlCol="0">
            <a:spAutoFit/>
          </a:bodyPr>
          <a:lstStyle/>
          <a:p>
            <a:r>
              <a:rPr lang="en-GB" b="1" dirty="0"/>
              <a:t>BS EN 7671 - Requirements for electrical installations, IET Wiring Regulations</a:t>
            </a:r>
          </a:p>
          <a:p>
            <a:endParaRPr lang="en-GB" b="1" dirty="0"/>
          </a:p>
          <a:p>
            <a:r>
              <a:rPr lang="en-GB" b="1" dirty="0">
                <a:highlight>
                  <a:srgbClr val="FFFF00"/>
                </a:highlight>
              </a:rPr>
              <a:t>Inspection, Testing and Certification</a:t>
            </a:r>
          </a:p>
          <a:p>
            <a:endParaRPr lang="en-GB" dirty="0"/>
          </a:p>
        </p:txBody>
      </p:sp>
      <p:pic>
        <p:nvPicPr>
          <p:cNvPr id="7" name="Picture 6">
            <a:extLst>
              <a:ext uri="{FF2B5EF4-FFF2-40B4-BE49-F238E27FC236}">
                <a16:creationId xmlns:a16="http://schemas.microsoft.com/office/drawing/2014/main" id="{CF52329B-6486-4F84-A4A9-1A1687AB2D0A}"/>
              </a:ext>
            </a:extLst>
          </p:cNvPr>
          <p:cNvPicPr>
            <a:picLocks noChangeAspect="1"/>
          </p:cNvPicPr>
          <p:nvPr/>
        </p:nvPicPr>
        <p:blipFill>
          <a:blip r:embed="rId2"/>
          <a:stretch>
            <a:fillRect/>
          </a:stretch>
        </p:blipFill>
        <p:spPr>
          <a:xfrm>
            <a:off x="6895990" y="372776"/>
            <a:ext cx="1868870" cy="780940"/>
          </a:xfrm>
          <a:prstGeom prst="rect">
            <a:avLst/>
          </a:prstGeom>
        </p:spPr>
      </p:pic>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r>
              <a:rPr lang="en-GB" sz="1200" b="1" dirty="0">
                <a:solidFill>
                  <a:srgbClr val="002060"/>
                </a:solidFill>
              </a:rPr>
              <a:t>https://tinyurl.com/y9ohlg62</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3152552" y="2518766"/>
            <a:ext cx="5582093" cy="3200876"/>
          </a:xfrm>
          <a:prstGeom prst="rect">
            <a:avLst/>
          </a:prstGeom>
          <a:noFill/>
        </p:spPr>
        <p:txBody>
          <a:bodyPr wrap="square" rtlCol="0">
            <a:spAutoFit/>
          </a:bodyPr>
          <a:lstStyle/>
          <a:p>
            <a:r>
              <a:rPr lang="en-GB" sz="2400" dirty="0"/>
              <a:t>Covers such requirements as:</a:t>
            </a:r>
          </a:p>
          <a:p>
            <a:pPr marL="285750" indent="-285750">
              <a:buFont typeface="Arial" panose="020B0604020202020204" pitchFamily="34" charset="0"/>
              <a:buChar char="•"/>
            </a:pPr>
            <a:r>
              <a:rPr lang="en-GB" sz="2000" dirty="0"/>
              <a:t>Visual Inspection</a:t>
            </a:r>
          </a:p>
          <a:p>
            <a:pPr marL="285750" indent="-285750">
              <a:buFont typeface="Arial" panose="020B0604020202020204" pitchFamily="34" charset="0"/>
              <a:buChar char="•"/>
            </a:pPr>
            <a:r>
              <a:rPr lang="en-GB" sz="2000" dirty="0"/>
              <a:t>Continuity testing</a:t>
            </a:r>
          </a:p>
          <a:p>
            <a:pPr marL="285750" indent="-285750">
              <a:buFont typeface="Arial" panose="020B0604020202020204" pitchFamily="34" charset="0"/>
              <a:buChar char="•"/>
            </a:pPr>
            <a:r>
              <a:rPr lang="en-GB" sz="2000" dirty="0"/>
              <a:t>Insulation testing</a:t>
            </a:r>
          </a:p>
          <a:p>
            <a:pPr marL="285750" indent="-285750">
              <a:buFont typeface="Arial" panose="020B0604020202020204" pitchFamily="34" charset="0"/>
              <a:buChar char="•"/>
            </a:pPr>
            <a:r>
              <a:rPr lang="en-GB" sz="2000" dirty="0"/>
              <a:t>Polarity testing</a:t>
            </a:r>
          </a:p>
          <a:p>
            <a:pPr marL="285750" indent="-285750">
              <a:buFont typeface="Arial" panose="020B0604020202020204" pitchFamily="34" charset="0"/>
              <a:buChar char="•"/>
            </a:pPr>
            <a:r>
              <a:rPr lang="en-GB" sz="2000" dirty="0"/>
              <a:t>Prospective fault current testing</a:t>
            </a:r>
          </a:p>
          <a:p>
            <a:pPr marL="285750" indent="-285750">
              <a:buFont typeface="Arial" panose="020B0604020202020204" pitchFamily="34" charset="0"/>
              <a:buChar char="•"/>
            </a:pPr>
            <a:r>
              <a:rPr lang="en-GB" sz="2000" dirty="0"/>
              <a:t>Overview of certificates and schedules</a:t>
            </a:r>
          </a:p>
          <a:p>
            <a:pPr marL="285750" indent="-285750">
              <a:buFont typeface="Arial" panose="020B0604020202020204" pitchFamily="34" charset="0"/>
              <a:buChar char="•"/>
            </a:pPr>
            <a:r>
              <a:rPr lang="en-GB" sz="2000" dirty="0"/>
              <a:t>Completion of paperwork</a:t>
            </a:r>
          </a:p>
          <a:p>
            <a:pPr marL="285750" indent="-285750">
              <a:buFont typeface="Arial" panose="020B0604020202020204" pitchFamily="34" charset="0"/>
              <a:buChar char="•"/>
            </a:pPr>
            <a:endParaRPr lang="en-GB" sz="2000" dirty="0"/>
          </a:p>
          <a:p>
            <a:endParaRPr lang="en-GB" dirty="0"/>
          </a:p>
        </p:txBody>
      </p:sp>
      <p:pic>
        <p:nvPicPr>
          <p:cNvPr id="4" name="Picture 3">
            <a:extLst>
              <a:ext uri="{FF2B5EF4-FFF2-40B4-BE49-F238E27FC236}">
                <a16:creationId xmlns:a16="http://schemas.microsoft.com/office/drawing/2014/main" id="{3D2C425A-90C8-4DA3-8D13-0A257C4EB565}"/>
              </a:ext>
            </a:extLst>
          </p:cNvPr>
          <p:cNvPicPr>
            <a:picLocks noChangeAspect="1"/>
          </p:cNvPicPr>
          <p:nvPr/>
        </p:nvPicPr>
        <p:blipFill>
          <a:blip r:embed="rId3"/>
          <a:stretch>
            <a:fillRect/>
          </a:stretch>
        </p:blipFill>
        <p:spPr>
          <a:xfrm>
            <a:off x="192826" y="2543369"/>
            <a:ext cx="2850790" cy="1829950"/>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9157247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856346"/>
            <a:ext cx="7464055" cy="4647426"/>
          </a:xfrm>
          <a:prstGeom prst="rect">
            <a:avLst/>
          </a:prstGeom>
          <a:noFill/>
        </p:spPr>
        <p:txBody>
          <a:bodyPr wrap="square" rtlCol="0">
            <a:spAutoFit/>
          </a:bodyPr>
          <a:lstStyle/>
          <a:p>
            <a:r>
              <a:rPr lang="en-GB" sz="2000" b="1" dirty="0">
                <a:highlight>
                  <a:srgbClr val="FFFF00"/>
                </a:highlight>
              </a:rPr>
              <a:t>What is it?</a:t>
            </a:r>
          </a:p>
          <a:p>
            <a:endParaRPr lang="en-GB" dirty="0"/>
          </a:p>
          <a:p>
            <a:r>
              <a:rPr lang="en-GB" sz="2400" dirty="0"/>
              <a:t>It is a multi-subscribed-to standard that specifies a </a:t>
            </a:r>
            <a:r>
              <a:rPr lang="en-GB" sz="2400" b="1" dirty="0"/>
              <a:t>generic cabling </a:t>
            </a:r>
            <a:r>
              <a:rPr lang="en-GB" sz="2400" dirty="0"/>
              <a:t>for three groups of applications in </a:t>
            </a:r>
            <a:r>
              <a:rPr lang="en-GB" sz="2400" b="1" dirty="0"/>
              <a:t>homes</a:t>
            </a:r>
            <a:r>
              <a:rPr lang="en-GB" sz="2400" dirty="0"/>
              <a:t>:</a:t>
            </a:r>
          </a:p>
          <a:p>
            <a:endParaRPr lang="en-GB" sz="2400" dirty="0"/>
          </a:p>
          <a:p>
            <a:pPr marL="285750" indent="-285750">
              <a:buFont typeface="Arial" panose="020B0604020202020204" pitchFamily="34" charset="0"/>
              <a:buChar char="•"/>
            </a:pPr>
            <a:r>
              <a:rPr lang="en-GB" sz="2400" dirty="0"/>
              <a:t>Information and Communications Technologies (</a:t>
            </a:r>
            <a:r>
              <a:rPr lang="en-GB" sz="2400" b="1" dirty="0"/>
              <a:t>ICT</a:t>
            </a:r>
            <a:r>
              <a:rPr lang="en-GB" sz="2400" dirty="0"/>
              <a:t>)</a:t>
            </a:r>
          </a:p>
          <a:p>
            <a:pPr marL="285750" indent="-285750">
              <a:buFont typeface="Arial" panose="020B0604020202020204" pitchFamily="34" charset="0"/>
              <a:buChar char="•"/>
            </a:pPr>
            <a:r>
              <a:rPr lang="en-GB" sz="2400" dirty="0"/>
              <a:t>Broadcast and Communications Technologies (</a:t>
            </a:r>
            <a:r>
              <a:rPr lang="en-GB" sz="2400" b="1" dirty="0"/>
              <a:t>BCT</a:t>
            </a:r>
            <a:r>
              <a:rPr lang="en-GB" sz="2400" dirty="0"/>
              <a:t>)</a:t>
            </a:r>
          </a:p>
          <a:p>
            <a:pPr marL="285750" indent="-285750">
              <a:buFont typeface="Arial" panose="020B0604020202020204" pitchFamily="34" charset="0"/>
              <a:buChar char="•"/>
            </a:pPr>
            <a:r>
              <a:rPr lang="en-GB" sz="2400" dirty="0"/>
              <a:t>Commands, Controls and Communications in Buildings (</a:t>
            </a:r>
            <a:r>
              <a:rPr lang="en-GB" sz="2400" b="1" dirty="0"/>
              <a:t>CCCB</a:t>
            </a:r>
            <a:r>
              <a:rPr lang="en-GB" sz="2400" dirty="0"/>
              <a:t>)</a:t>
            </a:r>
          </a:p>
          <a:p>
            <a:pPr marL="285750" indent="-285750">
              <a:buFont typeface="Arial" panose="020B0604020202020204" pitchFamily="34" charset="0"/>
              <a:buChar char="•"/>
            </a:pPr>
            <a:endParaRPr lang="en-GB" sz="2400" dirty="0"/>
          </a:p>
          <a:p>
            <a:r>
              <a:rPr lang="en-GB" sz="2400" b="1" dirty="0"/>
              <a:t>If you are cabling up a new building, this standard covers everything you need to know to do it properly.</a:t>
            </a:r>
          </a:p>
          <a:p>
            <a:endParaRPr lang="en-GB" dirty="0"/>
          </a:p>
        </p:txBody>
      </p:sp>
      <p:pic>
        <p:nvPicPr>
          <p:cNvPr id="4" name="Picture 3">
            <a:extLst>
              <a:ext uri="{FF2B5EF4-FFF2-40B4-BE49-F238E27FC236}">
                <a16:creationId xmlns:a16="http://schemas.microsoft.com/office/drawing/2014/main" id="{E3C4FC45-F322-45E3-9604-5BA49BA9F889}"/>
              </a:ext>
            </a:extLst>
          </p:cNvPr>
          <p:cNvPicPr>
            <a:picLocks noChangeAspect="1"/>
          </p:cNvPicPr>
          <p:nvPr/>
        </p:nvPicPr>
        <p:blipFill>
          <a:blip r:embed="rId2"/>
          <a:stretch>
            <a:fillRect/>
          </a:stretch>
        </p:blipFill>
        <p:spPr>
          <a:xfrm>
            <a:off x="6558651" y="43820"/>
            <a:ext cx="2181311" cy="1274617"/>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6180482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856346"/>
            <a:ext cx="7464055" cy="4493538"/>
          </a:xfrm>
          <a:prstGeom prst="rect">
            <a:avLst/>
          </a:prstGeom>
          <a:noFill/>
        </p:spPr>
        <p:txBody>
          <a:bodyPr wrap="square" rtlCol="0">
            <a:spAutoFit/>
          </a:bodyPr>
          <a:lstStyle/>
          <a:p>
            <a:r>
              <a:rPr lang="en-GB" sz="2000" b="1" dirty="0">
                <a:highlight>
                  <a:srgbClr val="FFFF00"/>
                </a:highlight>
              </a:rPr>
              <a:t>What does it cover?</a:t>
            </a:r>
          </a:p>
          <a:p>
            <a:endParaRPr lang="en-GB" sz="2000" b="1" dirty="0">
              <a:highlight>
                <a:srgbClr val="FFFF00"/>
              </a:highlight>
            </a:endParaRPr>
          </a:p>
          <a:p>
            <a:r>
              <a:rPr lang="en-GB" sz="2000" b="1" dirty="0">
                <a:solidFill>
                  <a:srgbClr val="002060"/>
                </a:solidFill>
              </a:rPr>
              <a:t>Current cabling standards </a:t>
            </a:r>
            <a:r>
              <a:rPr lang="en-GB" sz="2000" dirty="0"/>
              <a:t>as proposed collaboratively by:</a:t>
            </a:r>
          </a:p>
          <a:p>
            <a:pPr marL="342900" indent="-342900">
              <a:buFont typeface="Arial" panose="020B0604020202020204" pitchFamily="34" charset="0"/>
              <a:buChar char="•"/>
            </a:pPr>
            <a:r>
              <a:rPr lang="en-GB" sz="2000" dirty="0"/>
              <a:t>The BSI (</a:t>
            </a:r>
            <a:r>
              <a:rPr lang="en-GB" sz="2000" b="1" dirty="0"/>
              <a:t>British</a:t>
            </a:r>
            <a:r>
              <a:rPr lang="en-GB" sz="2000" dirty="0"/>
              <a:t> Business Standards)</a:t>
            </a:r>
          </a:p>
          <a:p>
            <a:pPr marL="342900" indent="-342900">
              <a:buFont typeface="Arial" panose="020B0604020202020204" pitchFamily="34" charset="0"/>
              <a:buChar char="•"/>
            </a:pPr>
            <a:r>
              <a:rPr lang="en-GB" sz="2000" dirty="0"/>
              <a:t>CENELEC - </a:t>
            </a:r>
            <a:r>
              <a:rPr lang="en-GB" dirty="0"/>
              <a:t>the </a:t>
            </a:r>
            <a:r>
              <a:rPr lang="en-GB" b="1" dirty="0"/>
              <a:t>European</a:t>
            </a:r>
            <a:r>
              <a:rPr lang="en-GB" dirty="0"/>
              <a:t> Committee for Electrotechnical Standardisation that is responsible for standardisation in the electrotechnical engineering field.</a:t>
            </a:r>
          </a:p>
          <a:p>
            <a:pPr marL="342900" indent="-342900">
              <a:buFont typeface="Arial" panose="020B0604020202020204" pitchFamily="34" charset="0"/>
              <a:buChar char="•"/>
            </a:pPr>
            <a:r>
              <a:rPr lang="en-GB" dirty="0"/>
              <a:t>TIA /ANSI – Telecommunications Industry Association / </a:t>
            </a:r>
            <a:r>
              <a:rPr lang="en-GB" b="1" dirty="0"/>
              <a:t>American</a:t>
            </a:r>
            <a:r>
              <a:rPr lang="en-GB" dirty="0"/>
              <a:t> National Standards Institute</a:t>
            </a:r>
          </a:p>
          <a:p>
            <a:pPr marL="342900" indent="-342900">
              <a:buFont typeface="Arial" panose="020B0604020202020204" pitchFamily="34" charset="0"/>
              <a:buChar char="•"/>
            </a:pPr>
            <a:r>
              <a:rPr lang="en-GB" dirty="0"/>
              <a:t>ISO –</a:t>
            </a:r>
            <a:r>
              <a:rPr lang="en-GB" b="1" dirty="0"/>
              <a:t> International </a:t>
            </a:r>
            <a:r>
              <a:rPr lang="en-GB" dirty="0"/>
              <a:t>Standards Organisation</a:t>
            </a:r>
          </a:p>
          <a:p>
            <a:pPr marL="342900" indent="-342900">
              <a:buFont typeface="Arial" panose="020B0604020202020204" pitchFamily="34" charset="0"/>
              <a:buChar char="•"/>
            </a:pPr>
            <a:endParaRPr lang="en-GB" sz="2000" dirty="0"/>
          </a:p>
          <a:p>
            <a:r>
              <a:rPr lang="en-GB" sz="2000" dirty="0"/>
              <a:t>Even though these bodies have equivalent standards for cabling, </a:t>
            </a:r>
            <a:r>
              <a:rPr lang="en-GB" sz="2000" b="1" dirty="0">
                <a:solidFill>
                  <a:srgbClr val="002060"/>
                </a:solidFill>
              </a:rPr>
              <a:t>CENELEC </a:t>
            </a:r>
            <a:r>
              <a:rPr lang="en-GB" sz="2000" b="1" dirty="0"/>
              <a:t>produces the EN50173</a:t>
            </a:r>
            <a:endParaRPr lang="en-GB" sz="2000" b="1" dirty="0">
              <a:solidFill>
                <a:srgbClr val="002060"/>
              </a:solidFill>
            </a:endParaRPr>
          </a:p>
          <a:p>
            <a:endParaRPr lang="en-GB" dirty="0"/>
          </a:p>
          <a:p>
            <a:endParaRPr lang="en-GB"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410619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856346"/>
            <a:ext cx="7464055" cy="5355312"/>
          </a:xfrm>
          <a:prstGeom prst="rect">
            <a:avLst/>
          </a:prstGeom>
          <a:noFill/>
        </p:spPr>
        <p:txBody>
          <a:bodyPr wrap="square" rtlCol="0">
            <a:spAutoFit/>
          </a:bodyPr>
          <a:lstStyle/>
          <a:p>
            <a:r>
              <a:rPr lang="en-GB" sz="2000" b="1" dirty="0">
                <a:highlight>
                  <a:srgbClr val="FFFF00"/>
                </a:highlight>
              </a:rPr>
              <a:t>What does it cover?</a:t>
            </a:r>
          </a:p>
          <a:p>
            <a:endParaRPr lang="en-GB" sz="2000" b="1" dirty="0">
              <a:highlight>
                <a:srgbClr val="FFFF00"/>
              </a:highlight>
            </a:endParaRPr>
          </a:p>
          <a:p>
            <a:r>
              <a:rPr lang="en-GB" sz="1500" b="1" dirty="0">
                <a:solidFill>
                  <a:srgbClr val="002060"/>
                </a:solidFill>
              </a:rPr>
              <a:t>EN50173 – 1 </a:t>
            </a:r>
            <a:r>
              <a:rPr lang="en-GB" sz="1500" dirty="0"/>
              <a:t>: Information technology - Generic cabling systems - Part 1: </a:t>
            </a:r>
            <a:r>
              <a:rPr lang="en-GB" sz="1500" b="1" dirty="0"/>
              <a:t>General requirements</a:t>
            </a:r>
            <a:r>
              <a:rPr lang="en-GB" sz="1500" dirty="0"/>
              <a:t> </a:t>
            </a:r>
          </a:p>
          <a:p>
            <a:r>
              <a:rPr lang="en-GB" sz="1500" b="1" dirty="0">
                <a:solidFill>
                  <a:srgbClr val="002060"/>
                </a:solidFill>
              </a:rPr>
              <a:t>EN50173 – 2 </a:t>
            </a:r>
            <a:r>
              <a:rPr lang="en-GB" sz="1500" dirty="0"/>
              <a:t>: Information technology - Generic cabling systems - Part 2: </a:t>
            </a:r>
            <a:r>
              <a:rPr lang="en-GB" sz="1500" b="1" dirty="0"/>
              <a:t>Office premises</a:t>
            </a:r>
          </a:p>
          <a:p>
            <a:r>
              <a:rPr lang="en-GB" sz="1500" b="1" dirty="0">
                <a:solidFill>
                  <a:srgbClr val="002060"/>
                </a:solidFill>
              </a:rPr>
              <a:t>EN50173 – 3 </a:t>
            </a:r>
            <a:r>
              <a:rPr lang="en-GB" sz="1500" dirty="0"/>
              <a:t>:  Information technology - Generic cabling systems - Part 3: </a:t>
            </a:r>
            <a:r>
              <a:rPr lang="en-GB" sz="1500" b="1" dirty="0"/>
              <a:t>Industrial premises</a:t>
            </a:r>
          </a:p>
          <a:p>
            <a:r>
              <a:rPr lang="en-GB" sz="1500" b="1" dirty="0">
                <a:solidFill>
                  <a:srgbClr val="002060"/>
                </a:solidFill>
              </a:rPr>
              <a:t>EN50173 – 4 </a:t>
            </a:r>
            <a:r>
              <a:rPr lang="en-GB" sz="1500" dirty="0"/>
              <a:t>: Information technology - Generic cabling systems - Part 4: </a:t>
            </a:r>
            <a:r>
              <a:rPr lang="en-GB" sz="1500" b="1" dirty="0"/>
              <a:t>Homes</a:t>
            </a:r>
            <a:r>
              <a:rPr lang="en-GB" sz="1500" dirty="0"/>
              <a:t> </a:t>
            </a:r>
          </a:p>
          <a:p>
            <a:r>
              <a:rPr lang="en-GB" sz="1500" b="1" dirty="0">
                <a:solidFill>
                  <a:srgbClr val="002060"/>
                </a:solidFill>
              </a:rPr>
              <a:t>EN 50173-5</a:t>
            </a:r>
            <a:r>
              <a:rPr lang="en-GB" sz="1500" dirty="0"/>
              <a:t>, Information Technology – Generic Cabling Systems – Part 5: </a:t>
            </a:r>
            <a:r>
              <a:rPr lang="en-GB" sz="1500" b="1" dirty="0"/>
              <a:t>Data centres</a:t>
            </a:r>
            <a:r>
              <a:rPr lang="en-GB" sz="1500" dirty="0"/>
              <a:t>.  </a:t>
            </a:r>
          </a:p>
          <a:p>
            <a:r>
              <a:rPr lang="en-GB" sz="1500" b="1" dirty="0">
                <a:solidFill>
                  <a:srgbClr val="002060"/>
                </a:solidFill>
              </a:rPr>
              <a:t>EN 50173-6</a:t>
            </a:r>
            <a:r>
              <a:rPr lang="en-GB" sz="1500" dirty="0"/>
              <a:t>, Information Technology – Generic Cabling Systems – Part 6: </a:t>
            </a:r>
            <a:r>
              <a:rPr lang="en-GB" sz="1500" b="1" dirty="0"/>
              <a:t>Distributed building systems</a:t>
            </a:r>
            <a:r>
              <a:rPr lang="en-GB" sz="1500" dirty="0"/>
              <a:t>. </a:t>
            </a:r>
          </a:p>
          <a:p>
            <a:r>
              <a:rPr lang="en-GB" sz="1500" b="1" dirty="0">
                <a:solidFill>
                  <a:srgbClr val="002060"/>
                </a:solidFill>
              </a:rPr>
              <a:t>TR 50173-99-1</a:t>
            </a:r>
            <a:r>
              <a:rPr lang="en-GB" sz="1500" dirty="0"/>
              <a:t>, Cabling guidelines in support of </a:t>
            </a:r>
            <a:r>
              <a:rPr lang="en-GB" sz="1500" b="1" dirty="0"/>
              <a:t>10GBaseT</a:t>
            </a:r>
            <a:r>
              <a:rPr lang="en-GB" sz="1500" dirty="0"/>
              <a:t>. </a:t>
            </a:r>
          </a:p>
          <a:p>
            <a:r>
              <a:rPr lang="en-GB" sz="1500" b="1" dirty="0">
                <a:solidFill>
                  <a:srgbClr val="002060"/>
                </a:solidFill>
              </a:rPr>
              <a:t>TR 50173-99-2</a:t>
            </a:r>
            <a:r>
              <a:rPr lang="en-GB" sz="1500" dirty="0"/>
              <a:t>, Information Technology – Implementation of </a:t>
            </a:r>
            <a:r>
              <a:rPr lang="en-GB" sz="1500" b="1" dirty="0"/>
              <a:t>BCT applications using cabling </a:t>
            </a:r>
            <a:r>
              <a:rPr lang="en-GB" sz="1500" dirty="0"/>
              <a:t>in accordance with EN 50173-4. </a:t>
            </a:r>
          </a:p>
          <a:p>
            <a:r>
              <a:rPr lang="en-GB" sz="1500" b="1" dirty="0">
                <a:solidFill>
                  <a:srgbClr val="002060"/>
                </a:solidFill>
              </a:rPr>
              <a:t>TR 50173-99-3</a:t>
            </a:r>
            <a:r>
              <a:rPr lang="en-GB" sz="1500" dirty="0"/>
              <a:t>, Information Technology – Generic cabling systems – Part 99-3: </a:t>
            </a:r>
            <a:r>
              <a:rPr lang="en-GB" sz="1500" b="1" dirty="0"/>
              <a:t>Home cabling infrastructures up to 50m in length </a:t>
            </a:r>
            <a:r>
              <a:rPr lang="en-GB" sz="1500" dirty="0"/>
              <a:t>to support simultaneous and non simultaneous provision of applications.</a:t>
            </a:r>
          </a:p>
          <a:p>
            <a:endParaRPr lang="en-GB" sz="1600" dirty="0"/>
          </a:p>
          <a:p>
            <a:endParaRPr lang="en-GB" sz="2000" dirty="0"/>
          </a:p>
          <a:p>
            <a:endParaRPr lang="en-GB" sz="2000" b="1" dirty="0">
              <a:highlight>
                <a:srgbClr val="FFFF00"/>
              </a:highlight>
            </a:endParaRPr>
          </a:p>
          <a:p>
            <a:endParaRPr lang="en-GB" dirty="0"/>
          </a:p>
          <a:p>
            <a:endParaRPr lang="en-GB"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5487116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911658"/>
            <a:ext cx="7464055" cy="4339650"/>
          </a:xfrm>
          <a:prstGeom prst="rect">
            <a:avLst/>
          </a:prstGeom>
          <a:noFill/>
        </p:spPr>
        <p:txBody>
          <a:bodyPr wrap="square" rtlCol="0">
            <a:spAutoFit/>
          </a:bodyPr>
          <a:lstStyle/>
          <a:p>
            <a:r>
              <a:rPr lang="en-GB" sz="2000" b="1" dirty="0">
                <a:highlight>
                  <a:srgbClr val="FFFF00"/>
                </a:highlight>
              </a:rPr>
              <a:t>Environmental Classification (M.I.C.E)</a:t>
            </a:r>
          </a:p>
          <a:p>
            <a:r>
              <a:rPr lang="en-GB" sz="2000" b="1" dirty="0"/>
              <a:t>EN 50173-1 Takes into consideration the following concept of Environmental classification when </a:t>
            </a:r>
            <a:r>
              <a:rPr lang="en-GB" sz="2000" b="1" dirty="0">
                <a:solidFill>
                  <a:srgbClr val="002060"/>
                </a:solidFill>
              </a:rPr>
              <a:t>selecting cables</a:t>
            </a:r>
          </a:p>
          <a:p>
            <a:endParaRPr lang="en-GB" sz="2000" dirty="0"/>
          </a:p>
          <a:p>
            <a:r>
              <a:rPr lang="en-GB" sz="2000" dirty="0"/>
              <a:t>Whenever </a:t>
            </a:r>
            <a:r>
              <a:rPr lang="en-GB" sz="2000" b="1" dirty="0"/>
              <a:t>data cables </a:t>
            </a:r>
            <a:r>
              <a:rPr lang="en-GB" sz="2000" dirty="0"/>
              <a:t>(for example those that support 10/100BaseT traffic with a minimum cable spec of Cat 5) need to be installed, the engineer will need to take into consideration </a:t>
            </a:r>
            <a:r>
              <a:rPr lang="en-GB" sz="2000" b="1" dirty="0"/>
              <a:t>environmental factors</a:t>
            </a:r>
            <a:r>
              <a:rPr lang="en-GB" sz="2000" dirty="0"/>
              <a:t>. These factors could impact on the </a:t>
            </a:r>
            <a:r>
              <a:rPr lang="en-GB" sz="2000" b="1" dirty="0"/>
              <a:t>performance</a:t>
            </a:r>
            <a:r>
              <a:rPr lang="en-GB" sz="2000" dirty="0"/>
              <a:t> of the network.</a:t>
            </a:r>
          </a:p>
          <a:p>
            <a:endParaRPr lang="en-GB" sz="2000" dirty="0"/>
          </a:p>
          <a:p>
            <a:r>
              <a:rPr lang="en-GB" sz="2000" dirty="0"/>
              <a:t>Environmental factors to consider include the performance of the cable in </a:t>
            </a:r>
            <a:r>
              <a:rPr lang="en-GB" sz="2000" b="1" dirty="0"/>
              <a:t>a harsh high noise industrial environment</a:t>
            </a:r>
            <a:r>
              <a:rPr lang="en-GB" sz="2000" dirty="0"/>
              <a:t>.</a:t>
            </a:r>
          </a:p>
          <a:p>
            <a:endParaRPr lang="en-GB" sz="2000" b="1" dirty="0">
              <a:highlight>
                <a:srgbClr val="FFFF00"/>
              </a:highlight>
            </a:endParaRPr>
          </a:p>
          <a:p>
            <a:endParaRPr lang="en-GB" dirty="0"/>
          </a:p>
          <a:p>
            <a:endParaRPr lang="en-GB"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21280837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911658"/>
            <a:ext cx="7464055" cy="4216539"/>
          </a:xfrm>
          <a:prstGeom prst="rect">
            <a:avLst/>
          </a:prstGeom>
          <a:noFill/>
        </p:spPr>
        <p:txBody>
          <a:bodyPr wrap="square" rtlCol="0">
            <a:spAutoFit/>
          </a:bodyPr>
          <a:lstStyle/>
          <a:p>
            <a:r>
              <a:rPr lang="en-GB" sz="2000" b="1" dirty="0">
                <a:highlight>
                  <a:srgbClr val="FFFF00"/>
                </a:highlight>
              </a:rPr>
              <a:t>Environmental Classification (M.I.C.E)</a:t>
            </a:r>
          </a:p>
          <a:p>
            <a:endParaRPr lang="en-GB" sz="2000" b="1" dirty="0"/>
          </a:p>
          <a:p>
            <a:pPr marL="342900" indent="-342900">
              <a:buFont typeface="Arial" panose="020B0604020202020204" pitchFamily="34" charset="0"/>
              <a:buChar char="•"/>
            </a:pPr>
            <a:r>
              <a:rPr lang="en-GB" sz="2000" b="1" dirty="0"/>
              <a:t>M</a:t>
            </a:r>
            <a:r>
              <a:rPr lang="en-GB" sz="2000" dirty="0"/>
              <a:t>echanical</a:t>
            </a:r>
          </a:p>
          <a:p>
            <a:pPr marL="342900" indent="-342900">
              <a:buFont typeface="Arial" panose="020B0604020202020204" pitchFamily="34" charset="0"/>
              <a:buChar char="•"/>
            </a:pPr>
            <a:r>
              <a:rPr lang="en-GB" sz="2000" b="1" dirty="0"/>
              <a:t>I</a:t>
            </a:r>
            <a:r>
              <a:rPr lang="en-GB" sz="2000" dirty="0"/>
              <a:t>ngress Rating</a:t>
            </a:r>
          </a:p>
          <a:p>
            <a:pPr marL="342900" indent="-342900">
              <a:buFont typeface="Arial" panose="020B0604020202020204" pitchFamily="34" charset="0"/>
              <a:buChar char="•"/>
            </a:pPr>
            <a:r>
              <a:rPr lang="en-GB" sz="2000" b="1" dirty="0"/>
              <a:t>C</a:t>
            </a:r>
            <a:r>
              <a:rPr lang="en-GB" sz="2000" dirty="0"/>
              <a:t>limatic and Chemical rating</a:t>
            </a:r>
          </a:p>
          <a:p>
            <a:pPr marL="342900" indent="-342900">
              <a:buFont typeface="Arial" panose="020B0604020202020204" pitchFamily="34" charset="0"/>
              <a:buChar char="•"/>
            </a:pPr>
            <a:r>
              <a:rPr lang="en-GB" sz="2000" b="1" dirty="0"/>
              <a:t>E</a:t>
            </a:r>
            <a:r>
              <a:rPr lang="en-GB" sz="2000" dirty="0"/>
              <a:t>lectromagnetic Rating</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1600" dirty="0"/>
              <a:t>1 = Office, 2 = Light Industrial, 3 = Industrial</a:t>
            </a:r>
          </a:p>
          <a:p>
            <a:pPr marL="342900" indent="-342900">
              <a:buFont typeface="Arial" panose="020B0604020202020204" pitchFamily="34" charset="0"/>
              <a:buChar char="•"/>
            </a:pPr>
            <a:r>
              <a:rPr lang="en-GB" sz="1600" dirty="0"/>
              <a:t>Ingress = Preventing things getting inside the cable</a:t>
            </a:r>
          </a:p>
          <a:p>
            <a:endParaRPr lang="en-GB" sz="2000" dirty="0"/>
          </a:p>
          <a:p>
            <a:endParaRPr lang="en-GB" sz="2000" b="1" dirty="0">
              <a:highlight>
                <a:srgbClr val="FFFF00"/>
              </a:highlight>
            </a:endParaRPr>
          </a:p>
          <a:p>
            <a:endParaRPr lang="en-GB" sz="2000" b="1" dirty="0">
              <a:highlight>
                <a:srgbClr val="FFFF00"/>
              </a:highlight>
            </a:endParaRPr>
          </a:p>
          <a:p>
            <a:endParaRPr lang="en-GB" dirty="0"/>
          </a:p>
          <a:p>
            <a:endParaRPr lang="en-GB"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pic>
        <p:nvPicPr>
          <p:cNvPr id="7" name="Picture 6">
            <a:extLst>
              <a:ext uri="{FF2B5EF4-FFF2-40B4-BE49-F238E27FC236}">
                <a16:creationId xmlns:a16="http://schemas.microsoft.com/office/drawing/2014/main" id="{C20276F5-662A-4676-89DC-FC72AD194395}"/>
              </a:ext>
            </a:extLst>
          </p:cNvPr>
          <p:cNvPicPr>
            <a:picLocks noChangeAspect="1"/>
          </p:cNvPicPr>
          <p:nvPr/>
        </p:nvPicPr>
        <p:blipFill>
          <a:blip r:embed="rId3"/>
          <a:stretch>
            <a:fillRect/>
          </a:stretch>
        </p:blipFill>
        <p:spPr>
          <a:xfrm>
            <a:off x="4186566" y="2258698"/>
            <a:ext cx="4045689" cy="1854699"/>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159365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911658"/>
            <a:ext cx="7464055" cy="1877437"/>
          </a:xfrm>
          <a:prstGeom prst="rect">
            <a:avLst/>
          </a:prstGeom>
          <a:noFill/>
        </p:spPr>
        <p:txBody>
          <a:bodyPr wrap="square" rtlCol="0">
            <a:spAutoFit/>
          </a:bodyPr>
          <a:lstStyle/>
          <a:p>
            <a:r>
              <a:rPr lang="en-GB" sz="2000" b="1" dirty="0">
                <a:highlight>
                  <a:srgbClr val="FFFF00"/>
                </a:highlight>
              </a:rPr>
              <a:t>Environmental Classification (M.I.C.E)</a:t>
            </a:r>
          </a:p>
          <a:p>
            <a:r>
              <a:rPr lang="en-GB" sz="2000" b="1" dirty="0"/>
              <a:t>Analysis of M.I.C.E</a:t>
            </a:r>
          </a:p>
          <a:p>
            <a:endParaRPr lang="en-GB" sz="2000" dirty="0"/>
          </a:p>
          <a:p>
            <a:endParaRPr lang="en-GB" sz="2000" b="1" dirty="0">
              <a:highlight>
                <a:srgbClr val="FFFF00"/>
              </a:highlight>
            </a:endParaRPr>
          </a:p>
          <a:p>
            <a:endParaRPr lang="en-GB" dirty="0"/>
          </a:p>
          <a:p>
            <a:endParaRPr lang="en-GB"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graphicFrame>
        <p:nvGraphicFramePr>
          <p:cNvPr id="8" name="Table 7">
            <a:extLst>
              <a:ext uri="{FF2B5EF4-FFF2-40B4-BE49-F238E27FC236}">
                <a16:creationId xmlns:a16="http://schemas.microsoft.com/office/drawing/2014/main" id="{08EFA349-4F6E-4558-892B-4F8778918440}"/>
              </a:ext>
            </a:extLst>
          </p:cNvPr>
          <p:cNvGraphicFramePr>
            <a:graphicFrameLocks noGrp="1"/>
          </p:cNvGraphicFramePr>
          <p:nvPr>
            <p:extLst>
              <p:ext uri="{D42A27DB-BD31-4B8C-83A1-F6EECF244321}">
                <p14:modId xmlns:p14="http://schemas.microsoft.com/office/powerpoint/2010/main" val="3272377961"/>
              </p:ext>
            </p:extLst>
          </p:nvPr>
        </p:nvGraphicFramePr>
        <p:xfrm>
          <a:off x="404367" y="2669679"/>
          <a:ext cx="6096000" cy="35509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567002088"/>
                    </a:ext>
                  </a:extLst>
                </a:gridCol>
                <a:gridCol w="1524000">
                  <a:extLst>
                    <a:ext uri="{9D8B030D-6E8A-4147-A177-3AD203B41FA5}">
                      <a16:colId xmlns:a16="http://schemas.microsoft.com/office/drawing/2014/main" val="3501759317"/>
                    </a:ext>
                  </a:extLst>
                </a:gridCol>
                <a:gridCol w="1524000">
                  <a:extLst>
                    <a:ext uri="{9D8B030D-6E8A-4147-A177-3AD203B41FA5}">
                      <a16:colId xmlns:a16="http://schemas.microsoft.com/office/drawing/2014/main" val="3259774391"/>
                    </a:ext>
                  </a:extLst>
                </a:gridCol>
                <a:gridCol w="1524000">
                  <a:extLst>
                    <a:ext uri="{9D8B030D-6E8A-4147-A177-3AD203B41FA5}">
                      <a16:colId xmlns:a16="http://schemas.microsoft.com/office/drawing/2014/main" val="2093879568"/>
                    </a:ext>
                  </a:extLst>
                </a:gridCol>
              </a:tblGrid>
              <a:tr h="370840">
                <a:tc>
                  <a:txBody>
                    <a:bodyPr/>
                    <a:lstStyle/>
                    <a:p>
                      <a:pPr algn="ctr"/>
                      <a:r>
                        <a:rPr lang="en-GB" sz="2800" dirty="0">
                          <a:solidFill>
                            <a:schemeClr val="tx1"/>
                          </a:solidFill>
                        </a:rPr>
                        <a:t>M</a:t>
                      </a:r>
                    </a:p>
                  </a:txBody>
                  <a:tcPr/>
                </a:tc>
                <a:tc>
                  <a:txBody>
                    <a:bodyPr/>
                    <a:lstStyle/>
                    <a:p>
                      <a:pPr algn="ctr"/>
                      <a:r>
                        <a:rPr lang="en-GB" sz="2800" dirty="0">
                          <a:solidFill>
                            <a:schemeClr val="tx1"/>
                          </a:solidFill>
                        </a:rPr>
                        <a:t>I</a:t>
                      </a:r>
                    </a:p>
                  </a:txBody>
                  <a:tcPr/>
                </a:tc>
                <a:tc>
                  <a:txBody>
                    <a:bodyPr/>
                    <a:lstStyle/>
                    <a:p>
                      <a:pPr algn="ctr"/>
                      <a:r>
                        <a:rPr lang="en-GB" sz="2800" dirty="0">
                          <a:solidFill>
                            <a:schemeClr val="tx1"/>
                          </a:solidFill>
                        </a:rPr>
                        <a:t>C</a:t>
                      </a:r>
                    </a:p>
                  </a:txBody>
                  <a:tcPr/>
                </a:tc>
                <a:tc>
                  <a:txBody>
                    <a:bodyPr/>
                    <a:lstStyle/>
                    <a:p>
                      <a:pPr algn="ctr"/>
                      <a:r>
                        <a:rPr lang="en-GB" sz="2800" dirty="0">
                          <a:solidFill>
                            <a:schemeClr val="tx1"/>
                          </a:solidFill>
                        </a:rPr>
                        <a:t>E</a:t>
                      </a:r>
                    </a:p>
                  </a:txBody>
                  <a:tcPr/>
                </a:tc>
                <a:extLst>
                  <a:ext uri="{0D108BD9-81ED-4DB2-BD59-A6C34878D82A}">
                    <a16:rowId xmlns:a16="http://schemas.microsoft.com/office/drawing/2014/main" val="1706347193"/>
                  </a:ext>
                </a:extLst>
              </a:tr>
              <a:tr h="370840">
                <a:tc>
                  <a:txBody>
                    <a:bodyPr/>
                    <a:lstStyle/>
                    <a:p>
                      <a:r>
                        <a:rPr lang="en-GB" dirty="0"/>
                        <a:t>Shock</a:t>
                      </a:r>
                    </a:p>
                  </a:txBody>
                  <a:tcPr>
                    <a:solidFill>
                      <a:schemeClr val="accent1">
                        <a:lumMod val="60000"/>
                        <a:lumOff val="40000"/>
                      </a:schemeClr>
                    </a:solidFill>
                  </a:tcPr>
                </a:tc>
                <a:tc>
                  <a:txBody>
                    <a:bodyPr/>
                    <a:lstStyle/>
                    <a:p>
                      <a:r>
                        <a:rPr lang="en-GB" dirty="0"/>
                        <a:t>Liquid</a:t>
                      </a:r>
                    </a:p>
                  </a:txBody>
                  <a:tcPr>
                    <a:solidFill>
                      <a:schemeClr val="accent2">
                        <a:lumMod val="40000"/>
                        <a:lumOff val="60000"/>
                      </a:schemeClr>
                    </a:solidFill>
                  </a:tcPr>
                </a:tc>
                <a:tc>
                  <a:txBody>
                    <a:bodyPr/>
                    <a:lstStyle/>
                    <a:p>
                      <a:r>
                        <a:rPr lang="en-GB" dirty="0"/>
                        <a:t>Temperature</a:t>
                      </a:r>
                    </a:p>
                  </a:txBody>
                  <a:tcPr>
                    <a:solidFill>
                      <a:schemeClr val="accent4">
                        <a:lumMod val="40000"/>
                        <a:lumOff val="60000"/>
                      </a:schemeClr>
                    </a:solidFill>
                  </a:tcPr>
                </a:tc>
                <a:tc>
                  <a:txBody>
                    <a:bodyPr/>
                    <a:lstStyle/>
                    <a:p>
                      <a:r>
                        <a:rPr lang="en-GB" dirty="0"/>
                        <a:t>ESD</a:t>
                      </a:r>
                    </a:p>
                  </a:txBody>
                  <a:tcPr>
                    <a:solidFill>
                      <a:schemeClr val="accent6">
                        <a:lumMod val="40000"/>
                        <a:lumOff val="60000"/>
                      </a:schemeClr>
                    </a:solidFill>
                  </a:tcPr>
                </a:tc>
                <a:extLst>
                  <a:ext uri="{0D108BD9-81ED-4DB2-BD59-A6C34878D82A}">
                    <a16:rowId xmlns:a16="http://schemas.microsoft.com/office/drawing/2014/main" val="1156997561"/>
                  </a:ext>
                </a:extLst>
              </a:tr>
              <a:tr h="370840">
                <a:tc>
                  <a:txBody>
                    <a:bodyPr/>
                    <a:lstStyle/>
                    <a:p>
                      <a:r>
                        <a:rPr lang="en-GB" dirty="0"/>
                        <a:t>Vibration</a:t>
                      </a:r>
                    </a:p>
                  </a:txBody>
                  <a:tcPr>
                    <a:solidFill>
                      <a:schemeClr val="accent1">
                        <a:lumMod val="60000"/>
                        <a:lumOff val="40000"/>
                      </a:schemeClr>
                    </a:solidFill>
                  </a:tcPr>
                </a:tc>
                <a:tc>
                  <a:txBody>
                    <a:bodyPr/>
                    <a:lstStyle/>
                    <a:p>
                      <a:r>
                        <a:rPr lang="en-GB" dirty="0"/>
                        <a:t>Particulates (i.e. soot)</a:t>
                      </a:r>
                    </a:p>
                  </a:txBody>
                  <a:tcPr>
                    <a:solidFill>
                      <a:schemeClr val="accent2">
                        <a:lumMod val="40000"/>
                        <a:lumOff val="60000"/>
                      </a:schemeClr>
                    </a:solidFill>
                  </a:tcPr>
                </a:tc>
                <a:tc>
                  <a:txBody>
                    <a:bodyPr/>
                    <a:lstStyle/>
                    <a:p>
                      <a:r>
                        <a:rPr lang="en-GB" dirty="0"/>
                        <a:t>Humidity</a:t>
                      </a:r>
                    </a:p>
                  </a:txBody>
                  <a:tcPr>
                    <a:solidFill>
                      <a:schemeClr val="accent4">
                        <a:lumMod val="40000"/>
                        <a:lumOff val="60000"/>
                      </a:schemeClr>
                    </a:solidFill>
                  </a:tcPr>
                </a:tc>
                <a:tc>
                  <a:txBody>
                    <a:bodyPr/>
                    <a:lstStyle/>
                    <a:p>
                      <a:r>
                        <a:rPr lang="en-GB" dirty="0"/>
                        <a:t>Radiated RF</a:t>
                      </a:r>
                    </a:p>
                  </a:txBody>
                  <a:tcPr>
                    <a:solidFill>
                      <a:schemeClr val="accent6">
                        <a:lumMod val="40000"/>
                        <a:lumOff val="60000"/>
                      </a:schemeClr>
                    </a:solidFill>
                  </a:tcPr>
                </a:tc>
                <a:extLst>
                  <a:ext uri="{0D108BD9-81ED-4DB2-BD59-A6C34878D82A}">
                    <a16:rowId xmlns:a16="http://schemas.microsoft.com/office/drawing/2014/main" val="332359780"/>
                  </a:ext>
                </a:extLst>
              </a:tr>
              <a:tr h="370840">
                <a:tc>
                  <a:txBody>
                    <a:bodyPr/>
                    <a:lstStyle/>
                    <a:p>
                      <a:r>
                        <a:rPr lang="en-GB" dirty="0"/>
                        <a:t>Crush</a:t>
                      </a:r>
                    </a:p>
                  </a:txBody>
                  <a:tcPr>
                    <a:solidFill>
                      <a:schemeClr val="accent1">
                        <a:lumMod val="60000"/>
                        <a:lumOff val="40000"/>
                      </a:schemeClr>
                    </a:solidFill>
                  </a:tcPr>
                </a:tc>
                <a:tc>
                  <a:txBody>
                    <a:bodyPr/>
                    <a:lstStyle/>
                    <a:p>
                      <a:endParaRPr lang="en-GB"/>
                    </a:p>
                  </a:txBody>
                  <a:tcPr>
                    <a:solidFill>
                      <a:schemeClr val="accent2">
                        <a:lumMod val="40000"/>
                        <a:lumOff val="60000"/>
                      </a:schemeClr>
                    </a:solidFill>
                  </a:tcPr>
                </a:tc>
                <a:tc>
                  <a:txBody>
                    <a:bodyPr/>
                    <a:lstStyle/>
                    <a:p>
                      <a:r>
                        <a:rPr lang="en-GB" dirty="0"/>
                        <a:t>Contaminates</a:t>
                      </a:r>
                    </a:p>
                  </a:txBody>
                  <a:tcPr>
                    <a:solidFill>
                      <a:schemeClr val="accent4">
                        <a:lumMod val="40000"/>
                        <a:lumOff val="60000"/>
                      </a:schemeClr>
                    </a:solidFill>
                  </a:tcPr>
                </a:tc>
                <a:tc>
                  <a:txBody>
                    <a:bodyPr/>
                    <a:lstStyle/>
                    <a:p>
                      <a:r>
                        <a:rPr lang="en-GB" dirty="0"/>
                        <a:t>Conducted RF</a:t>
                      </a:r>
                    </a:p>
                  </a:txBody>
                  <a:tcPr>
                    <a:solidFill>
                      <a:schemeClr val="accent6">
                        <a:lumMod val="40000"/>
                        <a:lumOff val="60000"/>
                      </a:schemeClr>
                    </a:solidFill>
                  </a:tcPr>
                </a:tc>
                <a:extLst>
                  <a:ext uri="{0D108BD9-81ED-4DB2-BD59-A6C34878D82A}">
                    <a16:rowId xmlns:a16="http://schemas.microsoft.com/office/drawing/2014/main" val="2927578020"/>
                  </a:ext>
                </a:extLst>
              </a:tr>
              <a:tr h="370840">
                <a:tc>
                  <a:txBody>
                    <a:bodyPr/>
                    <a:lstStyle/>
                    <a:p>
                      <a:r>
                        <a:rPr lang="en-GB" dirty="0"/>
                        <a:t>Impact</a:t>
                      </a:r>
                    </a:p>
                  </a:txBody>
                  <a:tcPr>
                    <a:solidFill>
                      <a:schemeClr val="accent1">
                        <a:lumMod val="60000"/>
                        <a:lumOff val="40000"/>
                      </a:schemeClr>
                    </a:solidFill>
                  </a:tcPr>
                </a:tc>
                <a:tc>
                  <a:txBody>
                    <a:bodyPr/>
                    <a:lstStyle/>
                    <a:p>
                      <a:endParaRPr lang="en-GB" dirty="0"/>
                    </a:p>
                  </a:txBody>
                  <a:tcPr>
                    <a:solidFill>
                      <a:schemeClr val="accent2">
                        <a:lumMod val="40000"/>
                        <a:lumOff val="60000"/>
                      </a:schemeClr>
                    </a:solidFill>
                  </a:tcPr>
                </a:tc>
                <a:tc>
                  <a:txBody>
                    <a:bodyPr/>
                    <a:lstStyle/>
                    <a:p>
                      <a:r>
                        <a:rPr lang="en-GB" dirty="0"/>
                        <a:t>Solar Radiation</a:t>
                      </a:r>
                    </a:p>
                  </a:txBody>
                  <a:tcPr>
                    <a:solidFill>
                      <a:schemeClr val="accent4">
                        <a:lumMod val="40000"/>
                        <a:lumOff val="60000"/>
                      </a:schemeClr>
                    </a:solidFill>
                  </a:tcPr>
                </a:tc>
                <a:tc>
                  <a:txBody>
                    <a:bodyPr/>
                    <a:lstStyle/>
                    <a:p>
                      <a:r>
                        <a:rPr lang="en-GB" dirty="0"/>
                        <a:t>Transients</a:t>
                      </a:r>
                    </a:p>
                  </a:txBody>
                  <a:tcPr>
                    <a:solidFill>
                      <a:schemeClr val="accent6">
                        <a:lumMod val="40000"/>
                        <a:lumOff val="60000"/>
                      </a:schemeClr>
                    </a:solidFill>
                  </a:tcPr>
                </a:tc>
                <a:extLst>
                  <a:ext uri="{0D108BD9-81ED-4DB2-BD59-A6C34878D82A}">
                    <a16:rowId xmlns:a16="http://schemas.microsoft.com/office/drawing/2014/main" val="2495750701"/>
                  </a:ext>
                </a:extLst>
              </a:tr>
              <a:tr h="370840">
                <a:tc>
                  <a:txBody>
                    <a:bodyPr/>
                    <a:lstStyle/>
                    <a:p>
                      <a:endParaRPr lang="en-GB" dirty="0"/>
                    </a:p>
                  </a:txBody>
                  <a:tcPr>
                    <a:solidFill>
                      <a:schemeClr val="accent1">
                        <a:lumMod val="60000"/>
                        <a:lumOff val="40000"/>
                      </a:schemeClr>
                    </a:solidFill>
                  </a:tcPr>
                </a:tc>
                <a:tc>
                  <a:txBody>
                    <a:bodyPr/>
                    <a:lstStyle/>
                    <a:p>
                      <a:endParaRPr lang="en-GB" dirty="0"/>
                    </a:p>
                  </a:txBody>
                  <a:tcPr>
                    <a:solidFill>
                      <a:schemeClr val="accent2">
                        <a:lumMod val="40000"/>
                        <a:lumOff val="60000"/>
                      </a:schemeClr>
                    </a:solidFill>
                  </a:tcPr>
                </a:tc>
                <a:tc>
                  <a:txBody>
                    <a:bodyPr/>
                    <a:lstStyle/>
                    <a:p>
                      <a:endParaRPr lang="en-GB" dirty="0"/>
                    </a:p>
                  </a:txBody>
                  <a:tcPr>
                    <a:solidFill>
                      <a:schemeClr val="accent4">
                        <a:lumMod val="40000"/>
                        <a:lumOff val="60000"/>
                      </a:schemeClr>
                    </a:solidFill>
                  </a:tcPr>
                </a:tc>
                <a:tc>
                  <a:txBody>
                    <a:bodyPr/>
                    <a:lstStyle/>
                    <a:p>
                      <a:r>
                        <a:rPr lang="en-GB" dirty="0"/>
                        <a:t>Magnetic Fields</a:t>
                      </a:r>
                    </a:p>
                  </a:txBody>
                  <a:tcPr>
                    <a:solidFill>
                      <a:schemeClr val="accent6">
                        <a:lumMod val="40000"/>
                        <a:lumOff val="60000"/>
                      </a:schemeClr>
                    </a:solidFill>
                  </a:tcPr>
                </a:tc>
                <a:extLst>
                  <a:ext uri="{0D108BD9-81ED-4DB2-BD59-A6C34878D82A}">
                    <a16:rowId xmlns:a16="http://schemas.microsoft.com/office/drawing/2014/main" val="267774730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800269513"/>
                  </a:ext>
                </a:extLst>
              </a:tr>
            </a:tbl>
          </a:graphicData>
        </a:graphic>
      </p:graphicFrame>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1306989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50173/4 Information technology. Generic cabling systems. Homes</a:t>
            </a:r>
          </a:p>
          <a:p>
            <a:endParaRPr lang="en-GB" b="1" dirty="0"/>
          </a:p>
        </p:txBody>
      </p:sp>
      <p:sp>
        <p:nvSpPr>
          <p:cNvPr id="3" name="TextBox 2">
            <a:extLst>
              <a:ext uri="{FF2B5EF4-FFF2-40B4-BE49-F238E27FC236}">
                <a16:creationId xmlns:a16="http://schemas.microsoft.com/office/drawing/2014/main" id="{CA5B550B-0BCC-401C-8BC7-7A93FC808BD4}"/>
              </a:ext>
            </a:extLst>
          </p:cNvPr>
          <p:cNvSpPr txBox="1"/>
          <p:nvPr/>
        </p:nvSpPr>
        <p:spPr>
          <a:xfrm>
            <a:off x="467832" y="5943600"/>
            <a:ext cx="5475767" cy="276999"/>
          </a:xfrm>
          <a:prstGeom prst="rect">
            <a:avLst/>
          </a:prstGeom>
          <a:noFill/>
        </p:spPr>
        <p:txBody>
          <a:bodyPr wrap="square" rtlCol="0">
            <a:spAutoFit/>
          </a:bodyPr>
          <a:lstStyle/>
          <a:p>
            <a:r>
              <a:rPr lang="en-GB" sz="1200" dirty="0"/>
              <a:t>Further reading: </a:t>
            </a:r>
            <a:endParaRPr lang="en-GB" sz="1200"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276446" y="1911658"/>
            <a:ext cx="7464055" cy="1569660"/>
          </a:xfrm>
          <a:prstGeom prst="rect">
            <a:avLst/>
          </a:prstGeom>
          <a:noFill/>
        </p:spPr>
        <p:txBody>
          <a:bodyPr wrap="square" rtlCol="0">
            <a:spAutoFit/>
          </a:bodyPr>
          <a:lstStyle/>
          <a:p>
            <a:r>
              <a:rPr lang="en-GB" sz="2000" b="1" dirty="0">
                <a:highlight>
                  <a:srgbClr val="FFFF00"/>
                </a:highlight>
              </a:rPr>
              <a:t>Environmental Classification (M.I.C.E)</a:t>
            </a:r>
          </a:p>
          <a:p>
            <a:endParaRPr lang="en-GB" sz="2000" dirty="0"/>
          </a:p>
          <a:p>
            <a:endParaRPr lang="en-GB" sz="2000" b="1" dirty="0">
              <a:highlight>
                <a:srgbClr val="FFFF00"/>
              </a:highlight>
            </a:endParaRPr>
          </a:p>
          <a:p>
            <a:endParaRPr lang="en-GB" dirty="0"/>
          </a:p>
          <a:p>
            <a:endParaRPr lang="en-GB"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9" name="TextBox 8">
            <a:extLst>
              <a:ext uri="{FF2B5EF4-FFF2-40B4-BE49-F238E27FC236}">
                <a16:creationId xmlns:a16="http://schemas.microsoft.com/office/drawing/2014/main" id="{B6F3D425-1D6A-4270-9C9B-2F6183AED3FE}"/>
              </a:ext>
            </a:extLst>
          </p:cNvPr>
          <p:cNvSpPr txBox="1"/>
          <p:nvPr/>
        </p:nvSpPr>
        <p:spPr>
          <a:xfrm>
            <a:off x="276446" y="2362479"/>
            <a:ext cx="6794206" cy="1292662"/>
          </a:xfrm>
          <a:prstGeom prst="rect">
            <a:avLst/>
          </a:prstGeom>
          <a:noFill/>
        </p:spPr>
        <p:txBody>
          <a:bodyPr wrap="square" rtlCol="0">
            <a:spAutoFit/>
          </a:bodyPr>
          <a:lstStyle/>
          <a:p>
            <a:r>
              <a:rPr lang="en-GB" dirty="0"/>
              <a:t>The requirements of a </a:t>
            </a:r>
            <a:r>
              <a:rPr lang="en-GB" b="1" dirty="0"/>
              <a:t>higher class </a:t>
            </a:r>
            <a:r>
              <a:rPr lang="en-GB" dirty="0"/>
              <a:t>will continue to support those of a </a:t>
            </a:r>
            <a:r>
              <a:rPr lang="en-GB" b="1" dirty="0"/>
              <a:t>lower class</a:t>
            </a:r>
            <a:r>
              <a:rPr lang="en-GB" dirty="0"/>
              <a:t>. This means that </a:t>
            </a:r>
            <a:r>
              <a:rPr lang="en-GB" b="1" dirty="0"/>
              <a:t>E</a:t>
            </a:r>
            <a:r>
              <a:rPr lang="en-GB" b="1" baseline="-25000" dirty="0"/>
              <a:t>2</a:t>
            </a:r>
            <a:r>
              <a:rPr lang="en-GB" dirty="0"/>
              <a:t> shall </a:t>
            </a:r>
            <a:r>
              <a:rPr lang="en-GB" b="1" dirty="0"/>
              <a:t>continue to operate  </a:t>
            </a:r>
            <a:r>
              <a:rPr lang="en-GB" dirty="0"/>
              <a:t>under environmental conditions as </a:t>
            </a:r>
            <a:r>
              <a:rPr lang="en-GB" b="1" dirty="0"/>
              <a:t>E</a:t>
            </a:r>
            <a:r>
              <a:rPr lang="en-GB" b="1" baseline="-25000" dirty="0"/>
              <a:t>1.</a:t>
            </a:r>
          </a:p>
          <a:p>
            <a:endParaRPr lang="en-GB" b="1" baseline="-25000" dirty="0"/>
          </a:p>
          <a:p>
            <a:endParaRPr lang="en-GB" b="1" baseline="-25000" dirty="0"/>
          </a:p>
        </p:txBody>
      </p:sp>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1561409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0" y="1086485"/>
            <a:ext cx="7464055" cy="369332"/>
          </a:xfrm>
          <a:prstGeom prst="rect">
            <a:avLst/>
          </a:prstGeom>
          <a:noFill/>
        </p:spPr>
        <p:txBody>
          <a:bodyPr wrap="square" rtlCol="0">
            <a:spAutoFit/>
          </a:bodyPr>
          <a:lstStyle/>
          <a:p>
            <a:r>
              <a:rPr lang="en-GB" b="1" dirty="0"/>
              <a:t>EN 50173 Information technology. Generic cabling systems. Homes</a:t>
            </a:r>
          </a:p>
        </p:txBody>
      </p:sp>
      <p:sp>
        <p:nvSpPr>
          <p:cNvPr id="3" name="TextBox 2">
            <a:extLst>
              <a:ext uri="{FF2B5EF4-FFF2-40B4-BE49-F238E27FC236}">
                <a16:creationId xmlns:a16="http://schemas.microsoft.com/office/drawing/2014/main" id="{CA5B550B-0BCC-401C-8BC7-7A93FC808BD4}"/>
              </a:ext>
            </a:extLst>
          </p:cNvPr>
          <p:cNvSpPr txBox="1"/>
          <p:nvPr/>
        </p:nvSpPr>
        <p:spPr>
          <a:xfrm>
            <a:off x="111639" y="5538923"/>
            <a:ext cx="5932968" cy="646331"/>
          </a:xfrm>
          <a:prstGeom prst="rect">
            <a:avLst/>
          </a:prstGeom>
          <a:noFill/>
        </p:spPr>
        <p:txBody>
          <a:bodyPr wrap="square" rtlCol="0">
            <a:spAutoFit/>
          </a:bodyPr>
          <a:lstStyle/>
          <a:p>
            <a:r>
              <a:rPr lang="en-GB" sz="1200" dirty="0"/>
              <a:t>Further reading: </a:t>
            </a:r>
            <a:r>
              <a:rPr lang="en-GB" sz="1200" dirty="0">
                <a:hlinkClick r:id="rId2"/>
              </a:rPr>
              <a:t>https://www.bicsi.org/uploadedFiles/PDFs/Conferences/Greece/4-I2QS.pdf</a:t>
            </a:r>
            <a:endParaRPr lang="en-GB" sz="1200" dirty="0"/>
          </a:p>
          <a:p>
            <a:r>
              <a:rPr lang="en-GB" sz="1200" b="1" dirty="0"/>
              <a:t>Ref1: https://tinyurl.com/y7fp34ds</a:t>
            </a:r>
            <a:endParaRPr lang="en-GB" sz="1200" dirty="0"/>
          </a:p>
          <a:p>
            <a:r>
              <a:rPr lang="en-GB" sz="1200" b="1" dirty="0"/>
              <a:t>Ref2: </a:t>
            </a:r>
            <a:r>
              <a:rPr lang="en-GB" sz="1200" b="1" baseline="30000" dirty="0"/>
              <a:t>1 </a:t>
            </a:r>
            <a:r>
              <a:rPr lang="en-GB" sz="1200" b="1" dirty="0"/>
              <a:t>Two signals wires plus a separate ground wire to combat interference (RFI)</a:t>
            </a:r>
            <a:endParaRPr lang="en-GB" sz="1200" b="1" dirty="0">
              <a:solidFill>
                <a:srgbClr val="002060"/>
              </a:solidFill>
            </a:endParaRPr>
          </a:p>
        </p:txBody>
      </p:sp>
      <p:sp>
        <p:nvSpPr>
          <p:cNvPr id="5" name="TextBox 4">
            <a:extLst>
              <a:ext uri="{FF2B5EF4-FFF2-40B4-BE49-F238E27FC236}">
                <a16:creationId xmlns:a16="http://schemas.microsoft.com/office/drawing/2014/main" id="{FCAB808D-E815-4B0F-B8DB-AD256AE63F0B}"/>
              </a:ext>
            </a:extLst>
          </p:cNvPr>
          <p:cNvSpPr txBox="1"/>
          <p:nvPr/>
        </p:nvSpPr>
        <p:spPr>
          <a:xfrm>
            <a:off x="0" y="1345367"/>
            <a:ext cx="7464055" cy="400110"/>
          </a:xfrm>
          <a:prstGeom prst="rect">
            <a:avLst/>
          </a:prstGeom>
          <a:noFill/>
        </p:spPr>
        <p:txBody>
          <a:bodyPr wrap="square" rtlCol="0">
            <a:spAutoFit/>
          </a:bodyPr>
          <a:lstStyle/>
          <a:p>
            <a:r>
              <a:rPr lang="en-GB" sz="2000" b="1" u="sng" dirty="0"/>
              <a:t>Classes for Balanced cabling</a:t>
            </a:r>
            <a:r>
              <a:rPr lang="en-GB" sz="1600" baseline="30000" dirty="0"/>
              <a:t>(1)</a:t>
            </a:r>
            <a:endParaRPr lang="en-GB" sz="1600" dirty="0"/>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3"/>
          <a:stretch>
            <a:fillRect/>
          </a:stretch>
        </p:blipFill>
        <p:spPr>
          <a:xfrm>
            <a:off x="6500367" y="44263"/>
            <a:ext cx="2182557" cy="1274174"/>
          </a:xfrm>
          <a:prstGeom prst="rect">
            <a:avLst/>
          </a:prstGeom>
        </p:spPr>
      </p:pic>
      <p:graphicFrame>
        <p:nvGraphicFramePr>
          <p:cNvPr id="8" name="Table 7">
            <a:extLst>
              <a:ext uri="{FF2B5EF4-FFF2-40B4-BE49-F238E27FC236}">
                <a16:creationId xmlns:a16="http://schemas.microsoft.com/office/drawing/2014/main" id="{1EFC9251-4EA2-40A6-A053-880AAD8E93EF}"/>
              </a:ext>
            </a:extLst>
          </p:cNvPr>
          <p:cNvGraphicFramePr>
            <a:graphicFrameLocks noGrp="1"/>
          </p:cNvGraphicFramePr>
          <p:nvPr>
            <p:extLst>
              <p:ext uri="{D42A27DB-BD31-4B8C-83A1-F6EECF244321}">
                <p14:modId xmlns:p14="http://schemas.microsoft.com/office/powerpoint/2010/main" val="2501296353"/>
              </p:ext>
            </p:extLst>
          </p:nvPr>
        </p:nvGraphicFramePr>
        <p:xfrm>
          <a:off x="111639" y="1692940"/>
          <a:ext cx="7240775" cy="3845983"/>
        </p:xfrm>
        <a:graphic>
          <a:graphicData uri="http://schemas.openxmlformats.org/drawingml/2006/table">
            <a:tbl>
              <a:tblPr firstRow="1" bandRow="1">
                <a:tableStyleId>{5C22544A-7EE6-4342-B048-85BDC9FD1C3A}</a:tableStyleId>
              </a:tblPr>
              <a:tblGrid>
                <a:gridCol w="813519">
                  <a:extLst>
                    <a:ext uri="{9D8B030D-6E8A-4147-A177-3AD203B41FA5}">
                      <a16:colId xmlns:a16="http://schemas.microsoft.com/office/drawing/2014/main" val="1087990464"/>
                    </a:ext>
                  </a:extLst>
                </a:gridCol>
                <a:gridCol w="3981067">
                  <a:extLst>
                    <a:ext uri="{9D8B030D-6E8A-4147-A177-3AD203B41FA5}">
                      <a16:colId xmlns:a16="http://schemas.microsoft.com/office/drawing/2014/main" val="2129666340"/>
                    </a:ext>
                  </a:extLst>
                </a:gridCol>
                <a:gridCol w="2446189">
                  <a:extLst>
                    <a:ext uri="{9D8B030D-6E8A-4147-A177-3AD203B41FA5}">
                      <a16:colId xmlns:a16="http://schemas.microsoft.com/office/drawing/2014/main" val="119568008"/>
                    </a:ext>
                  </a:extLst>
                </a:gridCol>
              </a:tblGrid>
              <a:tr h="493183">
                <a:tc>
                  <a:txBody>
                    <a:bodyPr/>
                    <a:lstStyle/>
                    <a:p>
                      <a:r>
                        <a:rPr lang="en-GB" sz="1800" dirty="0"/>
                        <a:t>Class</a:t>
                      </a:r>
                    </a:p>
                  </a:txBody>
                  <a:tcPr/>
                </a:tc>
                <a:tc>
                  <a:txBody>
                    <a:bodyPr/>
                    <a:lstStyle/>
                    <a:p>
                      <a:r>
                        <a:rPr lang="en-GB" sz="1600" dirty="0"/>
                        <a:t>Channel Speed (Hz)</a:t>
                      </a:r>
                    </a:p>
                  </a:txBody>
                  <a:tcPr/>
                </a:tc>
                <a:tc>
                  <a:txBody>
                    <a:bodyPr/>
                    <a:lstStyle/>
                    <a:p>
                      <a:r>
                        <a:rPr lang="en-GB" sz="1600" dirty="0"/>
                        <a:t>Cable category</a:t>
                      </a:r>
                    </a:p>
                  </a:txBody>
                  <a:tcPr/>
                </a:tc>
                <a:extLst>
                  <a:ext uri="{0D108BD9-81ED-4DB2-BD59-A6C34878D82A}">
                    <a16:rowId xmlns:a16="http://schemas.microsoft.com/office/drawing/2014/main" val="436639765"/>
                  </a:ext>
                </a:extLst>
              </a:tr>
              <a:tr h="289428">
                <a:tc>
                  <a:txBody>
                    <a:bodyPr/>
                    <a:lstStyle/>
                    <a:p>
                      <a:r>
                        <a:rPr lang="en-GB" sz="1600" dirty="0"/>
                        <a:t>A</a:t>
                      </a:r>
                    </a:p>
                  </a:txBody>
                  <a:tcPr/>
                </a:tc>
                <a:tc>
                  <a:txBody>
                    <a:bodyPr/>
                    <a:lstStyle/>
                    <a:p>
                      <a:r>
                        <a:rPr lang="en-GB" sz="1600" dirty="0"/>
                        <a:t>Specified up to 0.1MHz</a:t>
                      </a:r>
                    </a:p>
                  </a:txBody>
                  <a:tcPr/>
                </a:tc>
                <a:tc>
                  <a:txBody>
                    <a:bodyPr/>
                    <a:lstStyle/>
                    <a:p>
                      <a:r>
                        <a:rPr lang="en-GB" sz="1600" dirty="0"/>
                        <a:t>Cat 1 cable / connectors</a:t>
                      </a:r>
                    </a:p>
                  </a:txBody>
                  <a:tcPr/>
                </a:tc>
                <a:extLst>
                  <a:ext uri="{0D108BD9-81ED-4DB2-BD59-A6C34878D82A}">
                    <a16:rowId xmlns:a16="http://schemas.microsoft.com/office/drawing/2014/main" val="84132353"/>
                  </a:ext>
                </a:extLst>
              </a:tr>
              <a:tr h="289428">
                <a:tc>
                  <a:txBody>
                    <a:bodyPr/>
                    <a:lstStyle/>
                    <a:p>
                      <a:r>
                        <a:rPr lang="en-GB" sz="1600" dirty="0"/>
                        <a:t>B</a:t>
                      </a:r>
                    </a:p>
                  </a:txBody>
                  <a:tcPr/>
                </a:tc>
                <a:tc>
                  <a:txBody>
                    <a:bodyPr/>
                    <a:lstStyle/>
                    <a:p>
                      <a:r>
                        <a:rPr lang="en-GB" sz="1600" dirty="0"/>
                        <a:t>Specified up to 1MHz</a:t>
                      </a:r>
                    </a:p>
                  </a:txBody>
                  <a:tcPr/>
                </a:tc>
                <a:tc>
                  <a:txBody>
                    <a:bodyPr/>
                    <a:lstStyle/>
                    <a:p>
                      <a:r>
                        <a:rPr lang="en-GB" sz="1600" dirty="0"/>
                        <a:t>Cat 2 cable / connectors</a:t>
                      </a:r>
                    </a:p>
                  </a:txBody>
                  <a:tcPr/>
                </a:tc>
                <a:extLst>
                  <a:ext uri="{0D108BD9-81ED-4DB2-BD59-A6C34878D82A}">
                    <a16:rowId xmlns:a16="http://schemas.microsoft.com/office/drawing/2014/main" val="205177820"/>
                  </a:ext>
                </a:extLst>
              </a:tr>
              <a:tr h="289428">
                <a:tc>
                  <a:txBody>
                    <a:bodyPr/>
                    <a:lstStyle/>
                    <a:p>
                      <a:r>
                        <a:rPr lang="en-GB" sz="1600" dirty="0"/>
                        <a:t>C</a:t>
                      </a:r>
                    </a:p>
                  </a:txBody>
                  <a:tcPr/>
                </a:tc>
                <a:tc>
                  <a:txBody>
                    <a:bodyPr/>
                    <a:lstStyle/>
                    <a:p>
                      <a:r>
                        <a:rPr lang="en-GB" sz="1600" dirty="0"/>
                        <a:t>Specified up to 16MHz</a:t>
                      </a:r>
                    </a:p>
                  </a:txBody>
                  <a:tcPr/>
                </a:tc>
                <a:tc>
                  <a:txBody>
                    <a:bodyPr/>
                    <a:lstStyle/>
                    <a:p>
                      <a:r>
                        <a:rPr lang="en-GB" sz="1600" dirty="0"/>
                        <a:t>Cat 3 cable / connectors</a:t>
                      </a:r>
                    </a:p>
                  </a:txBody>
                  <a:tcPr/>
                </a:tc>
                <a:extLst>
                  <a:ext uri="{0D108BD9-81ED-4DB2-BD59-A6C34878D82A}">
                    <a16:rowId xmlns:a16="http://schemas.microsoft.com/office/drawing/2014/main" val="985103112"/>
                  </a:ext>
                </a:extLst>
              </a:tr>
              <a:tr h="289428">
                <a:tc>
                  <a:txBody>
                    <a:bodyPr/>
                    <a:lstStyle/>
                    <a:p>
                      <a:r>
                        <a:rPr lang="en-GB" sz="1600" dirty="0"/>
                        <a:t>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up to 100MHz</a:t>
                      </a:r>
                    </a:p>
                  </a:txBody>
                  <a:tcPr/>
                </a:tc>
                <a:tc>
                  <a:txBody>
                    <a:bodyPr/>
                    <a:lstStyle/>
                    <a:p>
                      <a:r>
                        <a:rPr lang="en-GB" sz="1600" dirty="0"/>
                        <a:t>Cat 5e cable / connectors</a:t>
                      </a:r>
                    </a:p>
                  </a:txBody>
                  <a:tcPr/>
                </a:tc>
                <a:extLst>
                  <a:ext uri="{0D108BD9-81ED-4DB2-BD59-A6C34878D82A}">
                    <a16:rowId xmlns:a16="http://schemas.microsoft.com/office/drawing/2014/main" val="3673645637"/>
                  </a:ext>
                </a:extLst>
              </a:tr>
              <a:tr h="289428">
                <a:tc>
                  <a:txBody>
                    <a:bodyPr/>
                    <a:lstStyle/>
                    <a:p>
                      <a:r>
                        <a:rPr lang="en-GB" sz="1600" dirty="0"/>
                        <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up to 250MHz</a:t>
                      </a:r>
                    </a:p>
                  </a:txBody>
                  <a:tcPr/>
                </a:tc>
                <a:tc>
                  <a:txBody>
                    <a:bodyPr/>
                    <a:lstStyle/>
                    <a:p>
                      <a:r>
                        <a:rPr lang="en-GB" sz="1600" dirty="0"/>
                        <a:t>Cat 6 cable / connectors</a:t>
                      </a:r>
                    </a:p>
                  </a:txBody>
                  <a:tcPr/>
                </a:tc>
                <a:extLst>
                  <a:ext uri="{0D108BD9-81ED-4DB2-BD59-A6C34878D82A}">
                    <a16:rowId xmlns:a16="http://schemas.microsoft.com/office/drawing/2014/main" val="1751229948"/>
                  </a:ext>
                </a:extLst>
              </a:tr>
              <a:tr h="289428">
                <a:tc>
                  <a:txBody>
                    <a:bodyPr/>
                    <a:lstStyle/>
                    <a:p>
                      <a:r>
                        <a:rPr lang="en-GB" sz="1600" dirty="0"/>
                        <a:t>E</a:t>
                      </a:r>
                      <a:r>
                        <a:rPr lang="en-GB" sz="1600" baseline="-25000" dirty="0"/>
                        <a:t>A</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up to 500MHz</a:t>
                      </a:r>
                    </a:p>
                  </a:txBody>
                  <a:tcPr/>
                </a:tc>
                <a:tc>
                  <a:txBody>
                    <a:bodyPr/>
                    <a:lstStyle/>
                    <a:p>
                      <a:r>
                        <a:rPr lang="en-GB" sz="1600" dirty="0"/>
                        <a:t>Cat 6a cable / connectors</a:t>
                      </a:r>
                    </a:p>
                  </a:txBody>
                  <a:tcPr/>
                </a:tc>
                <a:extLst>
                  <a:ext uri="{0D108BD9-81ED-4DB2-BD59-A6C34878D82A}">
                    <a16:rowId xmlns:a16="http://schemas.microsoft.com/office/drawing/2014/main" val="3756084636"/>
                  </a:ext>
                </a:extLst>
              </a:tr>
              <a:tr h="289428">
                <a:tc>
                  <a:txBody>
                    <a:bodyPr/>
                    <a:lstStyle/>
                    <a:p>
                      <a:r>
                        <a:rPr lang="en-GB" sz="1600" dirty="0"/>
                        <a:t>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up to 600MHz</a:t>
                      </a:r>
                    </a:p>
                  </a:txBody>
                  <a:tcPr/>
                </a:tc>
                <a:tc>
                  <a:txBody>
                    <a:bodyPr/>
                    <a:lstStyle/>
                    <a:p>
                      <a:r>
                        <a:rPr lang="en-GB" sz="1600" dirty="0"/>
                        <a:t>Cat 7 cable / connectors</a:t>
                      </a:r>
                    </a:p>
                  </a:txBody>
                  <a:tcPr/>
                </a:tc>
                <a:extLst>
                  <a:ext uri="{0D108BD9-81ED-4DB2-BD59-A6C34878D82A}">
                    <a16:rowId xmlns:a16="http://schemas.microsoft.com/office/drawing/2014/main" val="3290618385"/>
                  </a:ext>
                </a:extLst>
              </a:tr>
              <a:tr h="289428">
                <a:tc>
                  <a:txBody>
                    <a:bodyPr/>
                    <a:lstStyle/>
                    <a:p>
                      <a:r>
                        <a:rPr lang="en-GB" sz="1600" dirty="0"/>
                        <a:t>F</a:t>
                      </a:r>
                      <a:r>
                        <a:rPr lang="en-GB" sz="1600" baseline="-25000" dirty="0"/>
                        <a:t>A</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up to 1GHz</a:t>
                      </a:r>
                    </a:p>
                  </a:txBody>
                  <a:tcPr/>
                </a:tc>
                <a:tc>
                  <a:txBody>
                    <a:bodyPr/>
                    <a:lstStyle/>
                    <a:p>
                      <a:r>
                        <a:rPr lang="en-GB" sz="1600" dirty="0"/>
                        <a:t>Cat 7a cable / connectors</a:t>
                      </a:r>
                    </a:p>
                  </a:txBody>
                  <a:tcPr/>
                </a:tc>
                <a:extLst>
                  <a:ext uri="{0D108BD9-81ED-4DB2-BD59-A6C34878D82A}">
                    <a16:rowId xmlns:a16="http://schemas.microsoft.com/office/drawing/2014/main" val="4042146652"/>
                  </a:ext>
                </a:extLst>
              </a:tr>
              <a:tr h="289428">
                <a:tc>
                  <a:txBody>
                    <a:bodyPr/>
                    <a:lstStyle/>
                    <a:p>
                      <a:r>
                        <a:rPr lang="en-GB" sz="1600" dirty="0"/>
                        <a:t>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between 1.6GHz and 2.0GHz</a:t>
                      </a:r>
                    </a:p>
                  </a:txBody>
                  <a:tcPr/>
                </a:tc>
                <a:tc>
                  <a:txBody>
                    <a:bodyPr/>
                    <a:lstStyle/>
                    <a:p>
                      <a:r>
                        <a:rPr lang="en-GB" sz="1600" dirty="0"/>
                        <a:t>Cat 8.1 </a:t>
                      </a:r>
                      <a:r>
                        <a:rPr lang="en-GB" sz="1200" dirty="0"/>
                        <a:t>(under development)</a:t>
                      </a:r>
                    </a:p>
                  </a:txBody>
                  <a:tcPr/>
                </a:tc>
                <a:extLst>
                  <a:ext uri="{0D108BD9-81ED-4DB2-BD59-A6C34878D82A}">
                    <a16:rowId xmlns:a16="http://schemas.microsoft.com/office/drawing/2014/main" val="4098444499"/>
                  </a:ext>
                </a:extLst>
              </a:tr>
              <a:tr h="289428">
                <a:tc>
                  <a:txBody>
                    <a:bodyPr/>
                    <a:lstStyle/>
                    <a:p>
                      <a:r>
                        <a:rPr lang="en-GB" sz="1600" dirty="0"/>
                        <a:t>II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Specified between 1.6GHz and 2.0GHz</a:t>
                      </a:r>
                    </a:p>
                  </a:txBody>
                  <a:tcPr/>
                </a:tc>
                <a:tc>
                  <a:txBody>
                    <a:bodyPr/>
                    <a:lstStyle/>
                    <a:p>
                      <a:r>
                        <a:rPr lang="en-GB" sz="1600" dirty="0"/>
                        <a:t>Cat 8.2 </a:t>
                      </a:r>
                      <a:r>
                        <a:rPr lang="en-GB" sz="1200" dirty="0"/>
                        <a:t>(under development)</a:t>
                      </a:r>
                    </a:p>
                  </a:txBody>
                  <a:tcPr/>
                </a:tc>
                <a:extLst>
                  <a:ext uri="{0D108BD9-81ED-4DB2-BD59-A6C34878D82A}">
                    <a16:rowId xmlns:a16="http://schemas.microsoft.com/office/drawing/2014/main" val="1772898880"/>
                  </a:ext>
                </a:extLst>
              </a:tr>
            </a:tbl>
          </a:graphicData>
        </a:graphic>
      </p:graphicFrame>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6761620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369332"/>
          </a:xfrm>
          <a:prstGeom prst="rect">
            <a:avLst/>
          </a:prstGeom>
          <a:noFill/>
        </p:spPr>
        <p:txBody>
          <a:bodyPr wrap="square" rtlCol="0">
            <a:spAutoFit/>
          </a:bodyPr>
          <a:lstStyle/>
          <a:p>
            <a:r>
              <a:rPr lang="en-GB" b="1" dirty="0"/>
              <a:t>EN 50173 Information technology. Generic cabling systems. Homes</a:t>
            </a:r>
          </a:p>
        </p:txBody>
      </p:sp>
      <p:sp>
        <p:nvSpPr>
          <p:cNvPr id="3" name="TextBox 2">
            <a:extLst>
              <a:ext uri="{FF2B5EF4-FFF2-40B4-BE49-F238E27FC236}">
                <a16:creationId xmlns:a16="http://schemas.microsoft.com/office/drawing/2014/main" id="{CA5B550B-0BCC-401C-8BC7-7A93FC808BD4}"/>
              </a:ext>
            </a:extLst>
          </p:cNvPr>
          <p:cNvSpPr txBox="1"/>
          <p:nvPr/>
        </p:nvSpPr>
        <p:spPr>
          <a:xfrm>
            <a:off x="276446" y="5539017"/>
            <a:ext cx="5932968" cy="830997"/>
          </a:xfrm>
          <a:prstGeom prst="rect">
            <a:avLst/>
          </a:prstGeom>
          <a:noFill/>
        </p:spPr>
        <p:txBody>
          <a:bodyPr wrap="square" rtlCol="0">
            <a:spAutoFit/>
          </a:bodyPr>
          <a:lstStyle/>
          <a:p>
            <a:r>
              <a:rPr lang="en-GB" sz="1200" b="1" dirty="0"/>
              <a:t>Ref1: </a:t>
            </a:r>
            <a:r>
              <a:rPr lang="en-GB" sz="1200" b="1" dirty="0">
                <a:hlinkClick r:id="rId2"/>
              </a:rPr>
              <a:t>https://tinyurl.com/y7fp34ds</a:t>
            </a:r>
            <a:endParaRPr lang="en-GB" sz="1200" b="1" dirty="0"/>
          </a:p>
          <a:p>
            <a:endParaRPr lang="en-GB" sz="1200" dirty="0"/>
          </a:p>
          <a:p>
            <a:r>
              <a:rPr lang="en-GB" sz="1200" dirty="0"/>
              <a:t>Further reading: </a:t>
            </a:r>
            <a:r>
              <a:rPr lang="en-GB" sz="1200" dirty="0">
                <a:hlinkClick r:id="rId3"/>
              </a:rPr>
              <a:t>https://www.bicsi.org/uploadedFiles/PDFs/Conferences/Greece/4-I2QS.pdf</a:t>
            </a:r>
            <a:endParaRPr lang="en-GB" sz="1200" dirty="0"/>
          </a:p>
          <a:p>
            <a:r>
              <a:rPr lang="en-GB" sz="1200" dirty="0"/>
              <a:t> </a:t>
            </a:r>
            <a:r>
              <a:rPr lang="en-GB" sz="1200" b="1" baseline="30000" dirty="0"/>
              <a:t>1 </a:t>
            </a:r>
            <a:r>
              <a:rPr lang="en-GB" sz="1200" b="1" dirty="0"/>
              <a:t>Two signals wires plus a separate ground wire to combat interference (RFI)</a:t>
            </a:r>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4"/>
          <a:stretch>
            <a:fillRect/>
          </a:stretch>
        </p:blipFill>
        <p:spPr>
          <a:xfrm>
            <a:off x="6500367" y="44263"/>
            <a:ext cx="2182557" cy="1274174"/>
          </a:xfrm>
          <a:prstGeom prst="rect">
            <a:avLst/>
          </a:prstGeom>
        </p:spPr>
      </p:pic>
      <p:sp>
        <p:nvSpPr>
          <p:cNvPr id="9" name="TextBox 8">
            <a:extLst>
              <a:ext uri="{FF2B5EF4-FFF2-40B4-BE49-F238E27FC236}">
                <a16:creationId xmlns:a16="http://schemas.microsoft.com/office/drawing/2014/main" id="{5A25E98C-5A2E-4E14-B504-2D9B459C4C90}"/>
              </a:ext>
            </a:extLst>
          </p:cNvPr>
          <p:cNvSpPr txBox="1"/>
          <p:nvPr/>
        </p:nvSpPr>
        <p:spPr>
          <a:xfrm>
            <a:off x="276446" y="1691810"/>
            <a:ext cx="7145078" cy="2677656"/>
          </a:xfrm>
          <a:prstGeom prst="rect">
            <a:avLst/>
          </a:prstGeom>
          <a:noFill/>
        </p:spPr>
        <p:txBody>
          <a:bodyPr wrap="square" rtlCol="0">
            <a:spAutoFit/>
          </a:bodyPr>
          <a:lstStyle/>
          <a:p>
            <a:r>
              <a:rPr lang="en-GB" b="1" dirty="0">
                <a:highlight>
                  <a:srgbClr val="FFFF00"/>
                </a:highlight>
              </a:rPr>
              <a:t>Structured Cabling architecture</a:t>
            </a:r>
          </a:p>
          <a:p>
            <a:endParaRPr lang="en-GB" dirty="0"/>
          </a:p>
          <a:p>
            <a:r>
              <a:rPr lang="en-GB" sz="1600" b="1" u="sng" dirty="0"/>
              <a:t>Distances</a:t>
            </a:r>
          </a:p>
          <a:p>
            <a:r>
              <a:rPr lang="en-GB" sz="2000" dirty="0"/>
              <a:t>The rules for the </a:t>
            </a:r>
            <a:r>
              <a:rPr lang="en-GB" sz="2000" b="1" dirty="0"/>
              <a:t>distances</a:t>
            </a:r>
            <a:r>
              <a:rPr lang="en-GB" sz="2000" dirty="0"/>
              <a:t> between the various sections of the Network channel state (in accordance with the EN 50173 standard), that the maximum horizontal channel (</a:t>
            </a:r>
            <a:r>
              <a:rPr lang="en-GB" sz="2000" b="1" dirty="0"/>
              <a:t>Service Distributor</a:t>
            </a:r>
            <a:r>
              <a:rPr lang="en-GB" sz="2000" dirty="0"/>
              <a:t> to </a:t>
            </a:r>
            <a:r>
              <a:rPr lang="en-GB" sz="2000" b="1" dirty="0"/>
              <a:t>Service Outlet</a:t>
            </a:r>
            <a:r>
              <a:rPr lang="en-GB" sz="2000" dirty="0"/>
              <a:t>) is a </a:t>
            </a:r>
            <a:r>
              <a:rPr lang="en-GB" sz="2000" b="1" u="sng" dirty="0">
                <a:solidFill>
                  <a:srgbClr val="002060"/>
                </a:solidFill>
              </a:rPr>
              <a:t>maximum of 100m </a:t>
            </a:r>
            <a:r>
              <a:rPr lang="en-GB" sz="2000" dirty="0"/>
              <a:t>(using a balanced copper cabling channel) </a:t>
            </a:r>
          </a:p>
          <a:p>
            <a:endParaRPr lang="en-GB" sz="1600" dirty="0"/>
          </a:p>
        </p:txBody>
      </p:sp>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4218331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000" dirty="0">
                <a:solidFill>
                  <a:schemeClr val="bg1"/>
                </a:solidFill>
                <a:latin typeface="Arial" panose="020B0604020202020204" pitchFamily="34" charset="0"/>
                <a:cs typeface="Arial" panose="020B0604020202020204" pitchFamily="34" charset="0"/>
              </a:rPr>
              <a:t>Health and Safety at Work Act 1974</a:t>
            </a:r>
          </a:p>
        </p:txBody>
      </p:sp>
      <p:sp>
        <p:nvSpPr>
          <p:cNvPr id="3" name="TextBox 2">
            <a:extLst>
              <a:ext uri="{FF2B5EF4-FFF2-40B4-BE49-F238E27FC236}">
                <a16:creationId xmlns:a16="http://schemas.microsoft.com/office/drawing/2014/main" id="{2F1DE2DA-592E-41C8-B598-A8D8B8CF4123}"/>
              </a:ext>
            </a:extLst>
          </p:cNvPr>
          <p:cNvSpPr txBox="1"/>
          <p:nvPr/>
        </p:nvSpPr>
        <p:spPr>
          <a:xfrm>
            <a:off x="85780" y="1201480"/>
            <a:ext cx="2933917" cy="3416320"/>
          </a:xfrm>
          <a:prstGeom prst="rect">
            <a:avLst/>
          </a:prstGeom>
          <a:noFill/>
          <a:ln>
            <a:noFill/>
          </a:ln>
        </p:spPr>
        <p:txBody>
          <a:bodyPr wrap="square" rtlCol="0">
            <a:spAutoFit/>
          </a:bodyPr>
          <a:lstStyle/>
          <a:p>
            <a:r>
              <a:rPr lang="en-GB" b="1" dirty="0"/>
              <a:t>What is the Health and Safety at Work Act 1974?</a:t>
            </a:r>
          </a:p>
          <a:p>
            <a:endParaRPr lang="en-GB" dirty="0"/>
          </a:p>
          <a:p>
            <a:r>
              <a:rPr lang="en-GB" dirty="0"/>
              <a:t>Also known as </a:t>
            </a:r>
            <a:r>
              <a:rPr lang="en-GB" b="1" dirty="0"/>
              <a:t>HASAW</a:t>
            </a:r>
            <a:r>
              <a:rPr lang="en-GB" dirty="0"/>
              <a:t> or </a:t>
            </a:r>
            <a:r>
              <a:rPr lang="en-GB" b="1" dirty="0"/>
              <a:t>HSW</a:t>
            </a:r>
          </a:p>
          <a:p>
            <a:endParaRPr lang="en-GB" b="1" dirty="0"/>
          </a:p>
          <a:p>
            <a:pPr marL="285750" indent="-285750">
              <a:buFont typeface="Arial" panose="020B0604020202020204" pitchFamily="34" charset="0"/>
              <a:buChar char="•"/>
            </a:pPr>
            <a:r>
              <a:rPr lang="en-GB" dirty="0"/>
              <a:t>UK </a:t>
            </a:r>
            <a:r>
              <a:rPr lang="en-GB" b="1" dirty="0"/>
              <a:t>Health</a:t>
            </a:r>
            <a:r>
              <a:rPr lang="en-GB" dirty="0"/>
              <a:t> and </a:t>
            </a:r>
            <a:r>
              <a:rPr lang="en-GB" b="1" dirty="0"/>
              <a:t>Safety</a:t>
            </a:r>
            <a:r>
              <a:rPr lang="en-GB" dirty="0"/>
              <a:t> Legislation</a:t>
            </a:r>
          </a:p>
          <a:p>
            <a:pPr marL="285750" indent="-285750">
              <a:buFont typeface="Arial" panose="020B0604020202020204" pitchFamily="34" charset="0"/>
              <a:buChar char="•"/>
            </a:pPr>
            <a:r>
              <a:rPr lang="en-GB" b="1" dirty="0"/>
              <a:t>Employers</a:t>
            </a:r>
            <a:r>
              <a:rPr lang="en-GB" dirty="0"/>
              <a:t> need to ensure the </a:t>
            </a:r>
            <a:r>
              <a:rPr lang="en-GB" b="1" dirty="0"/>
              <a:t>health</a:t>
            </a:r>
            <a:r>
              <a:rPr lang="en-GB" dirty="0"/>
              <a:t>, </a:t>
            </a:r>
            <a:r>
              <a:rPr lang="en-GB" b="1" dirty="0"/>
              <a:t>safety</a:t>
            </a:r>
            <a:r>
              <a:rPr lang="en-GB" dirty="0"/>
              <a:t> and </a:t>
            </a:r>
            <a:r>
              <a:rPr lang="en-GB" b="1" dirty="0"/>
              <a:t>welfare</a:t>
            </a:r>
            <a:r>
              <a:rPr lang="en-GB" dirty="0"/>
              <a:t> at work of </a:t>
            </a:r>
            <a:r>
              <a:rPr lang="en-GB" b="1" dirty="0"/>
              <a:t>ALL</a:t>
            </a:r>
            <a:r>
              <a:rPr lang="en-GB" dirty="0"/>
              <a:t> their </a:t>
            </a:r>
            <a:r>
              <a:rPr lang="en-GB" b="1" dirty="0"/>
              <a:t>employees</a:t>
            </a:r>
          </a:p>
        </p:txBody>
      </p:sp>
      <p:pic>
        <p:nvPicPr>
          <p:cNvPr id="4" name="Picture 3">
            <a:extLst>
              <a:ext uri="{FF2B5EF4-FFF2-40B4-BE49-F238E27FC236}">
                <a16:creationId xmlns:a16="http://schemas.microsoft.com/office/drawing/2014/main" id="{79816041-6064-4730-8D8F-2DB5F076C561}"/>
              </a:ext>
            </a:extLst>
          </p:cNvPr>
          <p:cNvPicPr>
            <a:picLocks noChangeAspect="1"/>
          </p:cNvPicPr>
          <p:nvPr/>
        </p:nvPicPr>
        <p:blipFill>
          <a:blip r:embed="rId2"/>
          <a:stretch>
            <a:fillRect/>
          </a:stretch>
        </p:blipFill>
        <p:spPr>
          <a:xfrm>
            <a:off x="3019699" y="1088305"/>
            <a:ext cx="2428875" cy="1885950"/>
          </a:xfrm>
          <a:prstGeom prst="rect">
            <a:avLst/>
          </a:prstGeom>
        </p:spPr>
      </p:pic>
      <p:sp>
        <p:nvSpPr>
          <p:cNvPr id="5" name="TextBox 4">
            <a:extLst>
              <a:ext uri="{FF2B5EF4-FFF2-40B4-BE49-F238E27FC236}">
                <a16:creationId xmlns:a16="http://schemas.microsoft.com/office/drawing/2014/main" id="{CDBFA277-9D43-427A-B86A-6690DAC309A7}"/>
              </a:ext>
            </a:extLst>
          </p:cNvPr>
          <p:cNvSpPr txBox="1"/>
          <p:nvPr/>
        </p:nvSpPr>
        <p:spPr>
          <a:xfrm>
            <a:off x="5650672" y="1201480"/>
            <a:ext cx="2749049" cy="2308324"/>
          </a:xfrm>
          <a:prstGeom prst="rect">
            <a:avLst/>
          </a:prstGeom>
          <a:noFill/>
          <a:ln>
            <a:noFill/>
          </a:ln>
        </p:spPr>
        <p:txBody>
          <a:bodyPr wrap="square" rtlCol="0">
            <a:spAutoFit/>
          </a:bodyPr>
          <a:lstStyle/>
          <a:p>
            <a:r>
              <a:rPr lang="en-GB" b="1" dirty="0"/>
              <a:t>Why does it exist?</a:t>
            </a:r>
          </a:p>
          <a:p>
            <a:endParaRPr lang="en-GB" b="1" dirty="0"/>
          </a:p>
          <a:p>
            <a:pPr marL="285750" indent="-285750">
              <a:buFont typeface="Arial" panose="020B0604020202020204" pitchFamily="34" charset="0"/>
              <a:buChar char="•"/>
            </a:pPr>
            <a:r>
              <a:rPr lang="en-GB" dirty="0"/>
              <a:t>To address fundamental issues of </a:t>
            </a:r>
            <a:r>
              <a:rPr lang="en-GB" b="1" dirty="0"/>
              <a:t>workplace safety</a:t>
            </a:r>
          </a:p>
          <a:p>
            <a:pPr marL="285750" indent="-285750">
              <a:buFont typeface="Arial" panose="020B0604020202020204" pitchFamily="34" charset="0"/>
              <a:buChar char="•"/>
            </a:pPr>
            <a:r>
              <a:rPr lang="en-GB" dirty="0"/>
              <a:t>To </a:t>
            </a:r>
            <a:r>
              <a:rPr lang="en-GB" b="1" dirty="0"/>
              <a:t>comply</a:t>
            </a:r>
            <a:r>
              <a:rPr lang="en-GB" dirty="0"/>
              <a:t> with the </a:t>
            </a:r>
            <a:r>
              <a:rPr lang="en-GB" b="1" dirty="0"/>
              <a:t>Law</a:t>
            </a:r>
            <a:r>
              <a:rPr lang="en-GB" dirty="0"/>
              <a:t> of the </a:t>
            </a:r>
            <a:r>
              <a:rPr lang="en-GB" b="1" dirty="0"/>
              <a:t>European Union</a:t>
            </a:r>
          </a:p>
          <a:p>
            <a:endParaRPr lang="en-GB" b="1" dirty="0"/>
          </a:p>
        </p:txBody>
      </p:sp>
      <p:sp>
        <p:nvSpPr>
          <p:cNvPr id="7" name="TextBox 6">
            <a:extLst>
              <a:ext uri="{FF2B5EF4-FFF2-40B4-BE49-F238E27FC236}">
                <a16:creationId xmlns:a16="http://schemas.microsoft.com/office/drawing/2014/main" id="{46A970CA-4022-4538-B77F-742708CA73F1}"/>
              </a:ext>
            </a:extLst>
          </p:cNvPr>
          <p:cNvSpPr txBox="1"/>
          <p:nvPr/>
        </p:nvSpPr>
        <p:spPr>
          <a:xfrm>
            <a:off x="3296701" y="3717347"/>
            <a:ext cx="3728043" cy="646331"/>
          </a:xfrm>
          <a:prstGeom prst="rect">
            <a:avLst/>
          </a:prstGeom>
          <a:noFill/>
        </p:spPr>
        <p:txBody>
          <a:bodyPr wrap="square" rtlCol="0">
            <a:spAutoFit/>
          </a:bodyPr>
          <a:lstStyle/>
          <a:p>
            <a:r>
              <a:rPr lang="en-GB" dirty="0"/>
              <a:t>What responsibilities do employees have when complying with </a:t>
            </a:r>
            <a:r>
              <a:rPr lang="en-GB" b="1" dirty="0"/>
              <a:t>HASAW</a:t>
            </a:r>
            <a:r>
              <a:rPr lang="en-GB" dirty="0"/>
              <a:t>?</a:t>
            </a:r>
          </a:p>
        </p:txBody>
      </p:sp>
      <p:pic>
        <p:nvPicPr>
          <p:cNvPr id="8" name="Picture 7">
            <a:extLst>
              <a:ext uri="{FF2B5EF4-FFF2-40B4-BE49-F238E27FC236}">
                <a16:creationId xmlns:a16="http://schemas.microsoft.com/office/drawing/2014/main" id="{76FDF5CA-389D-4637-8839-7EFB472E118A}"/>
              </a:ext>
            </a:extLst>
          </p:cNvPr>
          <p:cNvPicPr>
            <a:picLocks noChangeAspect="1"/>
          </p:cNvPicPr>
          <p:nvPr/>
        </p:nvPicPr>
        <p:blipFill>
          <a:blip r:embed="rId3"/>
          <a:stretch>
            <a:fillRect/>
          </a:stretch>
        </p:blipFill>
        <p:spPr>
          <a:xfrm>
            <a:off x="3841894" y="2905299"/>
            <a:ext cx="784484" cy="784484"/>
          </a:xfrm>
          <a:prstGeom prst="rect">
            <a:avLst/>
          </a:prstGeom>
        </p:spPr>
      </p:pic>
      <p:sp>
        <p:nvSpPr>
          <p:cNvPr id="9" name="Rectangle 8">
            <a:extLst>
              <a:ext uri="{FF2B5EF4-FFF2-40B4-BE49-F238E27FC236}">
                <a16:creationId xmlns:a16="http://schemas.microsoft.com/office/drawing/2014/main" id="{5D889E1A-1207-4748-A9C0-058271870D54}"/>
              </a:ext>
            </a:extLst>
          </p:cNvPr>
          <p:cNvSpPr/>
          <p:nvPr/>
        </p:nvSpPr>
        <p:spPr>
          <a:xfrm>
            <a:off x="258183" y="4906612"/>
            <a:ext cx="7669090" cy="1200329"/>
          </a:xfrm>
          <a:prstGeom prst="rect">
            <a:avLst/>
          </a:prstGeom>
          <a:ln>
            <a:noFill/>
          </a:ln>
        </p:spPr>
        <p:txBody>
          <a:bodyPr wrap="square">
            <a:spAutoFit/>
          </a:bodyPr>
          <a:lstStyle/>
          <a:p>
            <a:r>
              <a:rPr lang="en-GB" dirty="0"/>
              <a:t>Take </a:t>
            </a:r>
            <a:r>
              <a:rPr lang="en-GB" b="1" dirty="0"/>
              <a:t>reasonable care </a:t>
            </a:r>
            <a:r>
              <a:rPr lang="en-GB" dirty="0"/>
              <a:t>for the health and safety of </a:t>
            </a:r>
            <a:r>
              <a:rPr lang="en-GB" b="1" dirty="0"/>
              <a:t>him/herself </a:t>
            </a:r>
            <a:r>
              <a:rPr lang="en-GB" dirty="0"/>
              <a:t>and of </a:t>
            </a:r>
            <a:r>
              <a:rPr lang="en-GB" b="1" dirty="0"/>
              <a:t>other persons </a:t>
            </a:r>
            <a:r>
              <a:rPr lang="en-GB" dirty="0"/>
              <a:t>who may be affected by his/her acts or omissions at work; and</a:t>
            </a:r>
          </a:p>
          <a:p>
            <a:r>
              <a:rPr lang="en-GB" b="1" dirty="0"/>
              <a:t>Co-operate with employers </a:t>
            </a:r>
            <a:r>
              <a:rPr lang="en-GB" dirty="0"/>
              <a:t>or other persons so far as is necessary to enable them to </a:t>
            </a:r>
            <a:r>
              <a:rPr lang="en-GB" b="1" dirty="0"/>
              <a:t>perform their duties </a:t>
            </a:r>
            <a:r>
              <a:rPr lang="en-GB" dirty="0"/>
              <a:t>or requirements under the Act.</a:t>
            </a:r>
          </a:p>
        </p:txBody>
      </p:sp>
    </p:spTree>
    <p:extLst>
      <p:ext uri="{BB962C8B-B14F-4D97-AF65-F5344CB8AC3E}">
        <p14:creationId xmlns:p14="http://schemas.microsoft.com/office/powerpoint/2010/main" val="17852671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369332"/>
          </a:xfrm>
          <a:prstGeom prst="rect">
            <a:avLst/>
          </a:prstGeom>
          <a:noFill/>
        </p:spPr>
        <p:txBody>
          <a:bodyPr wrap="square" rtlCol="0">
            <a:spAutoFit/>
          </a:bodyPr>
          <a:lstStyle/>
          <a:p>
            <a:r>
              <a:rPr lang="en-GB" b="1" dirty="0"/>
              <a:t>EN 50173 Information technology. Generic cabling systems. Homes</a:t>
            </a:r>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9" name="TextBox 8">
            <a:extLst>
              <a:ext uri="{FF2B5EF4-FFF2-40B4-BE49-F238E27FC236}">
                <a16:creationId xmlns:a16="http://schemas.microsoft.com/office/drawing/2014/main" id="{5A25E98C-5A2E-4E14-B504-2D9B459C4C90}"/>
              </a:ext>
            </a:extLst>
          </p:cNvPr>
          <p:cNvSpPr txBox="1"/>
          <p:nvPr/>
        </p:nvSpPr>
        <p:spPr>
          <a:xfrm>
            <a:off x="276446" y="1687769"/>
            <a:ext cx="7145078" cy="2369880"/>
          </a:xfrm>
          <a:prstGeom prst="rect">
            <a:avLst/>
          </a:prstGeom>
          <a:noFill/>
        </p:spPr>
        <p:txBody>
          <a:bodyPr wrap="square" rtlCol="0">
            <a:spAutoFit/>
          </a:bodyPr>
          <a:lstStyle/>
          <a:p>
            <a:r>
              <a:rPr lang="en-GB" b="1" dirty="0">
                <a:highlight>
                  <a:srgbClr val="FFFF00"/>
                </a:highlight>
              </a:rPr>
              <a:t>Structured Cabling architecture</a:t>
            </a:r>
          </a:p>
          <a:p>
            <a:endParaRPr lang="en-GB" b="1" dirty="0">
              <a:highlight>
                <a:srgbClr val="FFFF00"/>
              </a:highlight>
            </a:endParaRPr>
          </a:p>
          <a:p>
            <a:r>
              <a:rPr lang="en-GB" sz="2000" dirty="0"/>
              <a:t>Imagine you are cabling up a new building.  You need to run a series of long cables from the server room to each room in the building.  What is the maximum distance of the cable you can run?</a:t>
            </a:r>
          </a:p>
          <a:p>
            <a:endParaRPr lang="en-GB" dirty="0"/>
          </a:p>
          <a:p>
            <a:endParaRPr lang="en-GB" dirty="0"/>
          </a:p>
          <a:p>
            <a:endParaRPr lang="en-GB" sz="1600" dirty="0"/>
          </a:p>
        </p:txBody>
      </p:sp>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pic>
        <p:nvPicPr>
          <p:cNvPr id="2050" name="Picture 2" descr="Image result for server cabin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446" y="3977206"/>
            <a:ext cx="1573869" cy="209849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7.iuj.ac.jp/images/mlic-cs/photos/R12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6264" y="3977206"/>
            <a:ext cx="2680576" cy="201043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utp cab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5038" y="4057649"/>
            <a:ext cx="3105634" cy="227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2668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369332"/>
          </a:xfrm>
          <a:prstGeom prst="rect">
            <a:avLst/>
          </a:prstGeom>
          <a:noFill/>
        </p:spPr>
        <p:txBody>
          <a:bodyPr wrap="square" rtlCol="0">
            <a:spAutoFit/>
          </a:bodyPr>
          <a:lstStyle/>
          <a:p>
            <a:r>
              <a:rPr lang="en-GB" b="1" dirty="0"/>
              <a:t>EN 50173 Information technology. Generic cabling systems. Homes</a:t>
            </a:r>
          </a:p>
        </p:txBody>
      </p:sp>
      <p:sp>
        <p:nvSpPr>
          <p:cNvPr id="3" name="TextBox 2">
            <a:extLst>
              <a:ext uri="{FF2B5EF4-FFF2-40B4-BE49-F238E27FC236}">
                <a16:creationId xmlns:a16="http://schemas.microsoft.com/office/drawing/2014/main" id="{CA5B550B-0BCC-401C-8BC7-7A93FC808BD4}"/>
              </a:ext>
            </a:extLst>
          </p:cNvPr>
          <p:cNvSpPr txBox="1"/>
          <p:nvPr/>
        </p:nvSpPr>
        <p:spPr>
          <a:xfrm>
            <a:off x="276446" y="5539017"/>
            <a:ext cx="5932968" cy="830997"/>
          </a:xfrm>
          <a:prstGeom prst="rect">
            <a:avLst/>
          </a:prstGeom>
          <a:noFill/>
        </p:spPr>
        <p:txBody>
          <a:bodyPr wrap="square" rtlCol="0">
            <a:spAutoFit/>
          </a:bodyPr>
          <a:lstStyle/>
          <a:p>
            <a:r>
              <a:rPr lang="en-GB" sz="1200" b="1" dirty="0"/>
              <a:t>Ref1: </a:t>
            </a:r>
            <a:r>
              <a:rPr lang="en-GB" sz="1200" b="1" dirty="0">
                <a:hlinkClick r:id="rId2"/>
              </a:rPr>
              <a:t>https://tinyurl.com/y7fp34ds</a:t>
            </a:r>
            <a:endParaRPr lang="en-GB" sz="1200" b="1" dirty="0"/>
          </a:p>
          <a:p>
            <a:endParaRPr lang="en-GB" sz="1200" dirty="0"/>
          </a:p>
          <a:p>
            <a:r>
              <a:rPr lang="en-GB" sz="1200" dirty="0"/>
              <a:t>Further reading: </a:t>
            </a:r>
            <a:r>
              <a:rPr lang="en-GB" sz="1200" dirty="0">
                <a:hlinkClick r:id="rId3"/>
              </a:rPr>
              <a:t>https://www.bicsi.org/uploadedFiles/PDFs/Conferences/Greece/4-I2QS.pdf</a:t>
            </a:r>
            <a:endParaRPr lang="en-GB" sz="1200" dirty="0"/>
          </a:p>
          <a:p>
            <a:r>
              <a:rPr lang="en-GB" sz="1200" dirty="0"/>
              <a:t> </a:t>
            </a:r>
            <a:r>
              <a:rPr lang="en-GB" sz="1200" b="1" baseline="30000" dirty="0"/>
              <a:t>1 </a:t>
            </a:r>
            <a:r>
              <a:rPr lang="en-GB" sz="1200" b="1" dirty="0"/>
              <a:t>Two signals wires plus a separate ground wire to combat interference (RFI)</a:t>
            </a:r>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4"/>
          <a:stretch>
            <a:fillRect/>
          </a:stretch>
        </p:blipFill>
        <p:spPr>
          <a:xfrm>
            <a:off x="6500367" y="44263"/>
            <a:ext cx="2182557" cy="1274174"/>
          </a:xfrm>
          <a:prstGeom prst="rect">
            <a:avLst/>
          </a:prstGeom>
        </p:spPr>
      </p:pic>
      <p:sp>
        <p:nvSpPr>
          <p:cNvPr id="5" name="TextBox 4">
            <a:extLst>
              <a:ext uri="{FF2B5EF4-FFF2-40B4-BE49-F238E27FC236}">
                <a16:creationId xmlns:a16="http://schemas.microsoft.com/office/drawing/2014/main" id="{0DE42301-941E-4D1C-8B0C-A7B7C248A202}"/>
              </a:ext>
            </a:extLst>
          </p:cNvPr>
          <p:cNvSpPr txBox="1"/>
          <p:nvPr/>
        </p:nvSpPr>
        <p:spPr>
          <a:xfrm>
            <a:off x="276446" y="1740634"/>
            <a:ext cx="7527851" cy="2308324"/>
          </a:xfrm>
          <a:prstGeom prst="rect">
            <a:avLst/>
          </a:prstGeom>
          <a:noFill/>
        </p:spPr>
        <p:txBody>
          <a:bodyPr wrap="square" rtlCol="0">
            <a:spAutoFit/>
          </a:bodyPr>
          <a:lstStyle/>
          <a:p>
            <a:r>
              <a:rPr lang="en-GB" b="1" dirty="0">
                <a:highlight>
                  <a:srgbClr val="FFFF00"/>
                </a:highlight>
              </a:rPr>
              <a:t>Distances and architectures</a:t>
            </a:r>
          </a:p>
          <a:p>
            <a:r>
              <a:rPr lang="en-GB" b="1" dirty="0"/>
              <a:t>EN 50173 </a:t>
            </a:r>
            <a:r>
              <a:rPr lang="en-GB" dirty="0"/>
              <a:t>states that the </a:t>
            </a:r>
            <a:r>
              <a:rPr lang="en-GB" b="1" dirty="0"/>
              <a:t>maximum length </a:t>
            </a:r>
            <a:r>
              <a:rPr lang="en-GB" dirty="0"/>
              <a:t>of a cable run should be </a:t>
            </a:r>
            <a:r>
              <a:rPr lang="en-GB" b="1" dirty="0"/>
              <a:t>no more than 100m </a:t>
            </a:r>
            <a:r>
              <a:rPr lang="en-GB" dirty="0"/>
              <a:t>in order to accommodate the minimum requirements of all ethernet cables.  </a:t>
            </a:r>
          </a:p>
          <a:p>
            <a:r>
              <a:rPr lang="en-GB" b="1" dirty="0"/>
              <a:t>However</a:t>
            </a:r>
            <a:r>
              <a:rPr lang="en-GB" dirty="0"/>
              <a:t>, don’t forget that the cables you route through the building </a:t>
            </a:r>
            <a:r>
              <a:rPr lang="en-GB" i="1" dirty="0"/>
              <a:t>have to be less than 100m in length</a:t>
            </a:r>
            <a:r>
              <a:rPr lang="en-GB" dirty="0"/>
              <a:t>.  This is because there will be shorter patch cables on each end.</a:t>
            </a:r>
          </a:p>
          <a:p>
            <a:endParaRPr lang="en-GB" dirty="0"/>
          </a:p>
        </p:txBody>
      </p:sp>
      <p:pic>
        <p:nvPicPr>
          <p:cNvPr id="7" name="Picture 6">
            <a:extLst>
              <a:ext uri="{FF2B5EF4-FFF2-40B4-BE49-F238E27FC236}">
                <a16:creationId xmlns:a16="http://schemas.microsoft.com/office/drawing/2014/main" id="{56981D89-8D78-4E16-9AF0-C69B0982FBE0}"/>
              </a:ext>
            </a:extLst>
          </p:cNvPr>
          <p:cNvPicPr>
            <a:picLocks noChangeAspect="1"/>
          </p:cNvPicPr>
          <p:nvPr/>
        </p:nvPicPr>
        <p:blipFill>
          <a:blip r:embed="rId5"/>
          <a:stretch>
            <a:fillRect/>
          </a:stretch>
        </p:blipFill>
        <p:spPr>
          <a:xfrm>
            <a:off x="329608" y="3687357"/>
            <a:ext cx="7060059" cy="1798795"/>
          </a:xfrm>
          <a:prstGeom prst="rect">
            <a:avLst/>
          </a:prstGeom>
        </p:spPr>
      </p:pic>
      <p:sp>
        <p:nvSpPr>
          <p:cNvPr id="10"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320298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369332"/>
          </a:xfrm>
          <a:prstGeom prst="rect">
            <a:avLst/>
          </a:prstGeom>
          <a:noFill/>
        </p:spPr>
        <p:txBody>
          <a:bodyPr wrap="square" rtlCol="0">
            <a:spAutoFit/>
          </a:bodyPr>
          <a:lstStyle/>
          <a:p>
            <a:r>
              <a:rPr lang="en-GB" b="1" dirty="0"/>
              <a:t>EN 50173 Information technology. Generic cabling systems. Homes</a:t>
            </a:r>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5" name="TextBox 4">
            <a:extLst>
              <a:ext uri="{FF2B5EF4-FFF2-40B4-BE49-F238E27FC236}">
                <a16:creationId xmlns:a16="http://schemas.microsoft.com/office/drawing/2014/main" id="{0DE42301-941E-4D1C-8B0C-A7B7C248A202}"/>
              </a:ext>
            </a:extLst>
          </p:cNvPr>
          <p:cNvSpPr txBox="1"/>
          <p:nvPr/>
        </p:nvSpPr>
        <p:spPr>
          <a:xfrm>
            <a:off x="276446" y="1740634"/>
            <a:ext cx="7527851" cy="1477328"/>
          </a:xfrm>
          <a:prstGeom prst="rect">
            <a:avLst/>
          </a:prstGeom>
          <a:noFill/>
        </p:spPr>
        <p:txBody>
          <a:bodyPr wrap="square" rtlCol="0">
            <a:spAutoFit/>
          </a:bodyPr>
          <a:lstStyle/>
          <a:p>
            <a:r>
              <a:rPr lang="en-GB" b="1" dirty="0">
                <a:highlight>
                  <a:srgbClr val="FFFF00"/>
                </a:highlight>
              </a:rPr>
              <a:t>Distances and architectures</a:t>
            </a:r>
          </a:p>
          <a:p>
            <a:r>
              <a:rPr lang="en-GB" b="1" dirty="0"/>
              <a:t>However</a:t>
            </a:r>
            <a:r>
              <a:rPr lang="en-GB" dirty="0"/>
              <a:t>, don’t forget that the cables you route through the building </a:t>
            </a:r>
            <a:r>
              <a:rPr lang="en-GB" i="1" dirty="0"/>
              <a:t>have to be less than 100m in length</a:t>
            </a:r>
            <a:r>
              <a:rPr lang="en-GB" dirty="0"/>
              <a:t>.  This is because there will be shorter patch cables on each end.</a:t>
            </a:r>
          </a:p>
          <a:p>
            <a:endParaRPr lang="en-GB" dirty="0"/>
          </a:p>
        </p:txBody>
      </p:sp>
      <p:pic>
        <p:nvPicPr>
          <p:cNvPr id="8" name="Picture 7"/>
          <p:cNvPicPr>
            <a:picLocks noChangeAspect="1"/>
          </p:cNvPicPr>
          <p:nvPr/>
        </p:nvPicPr>
        <p:blipFill>
          <a:blip r:embed="rId3"/>
          <a:stretch>
            <a:fillRect/>
          </a:stretch>
        </p:blipFill>
        <p:spPr>
          <a:xfrm>
            <a:off x="892437" y="3006399"/>
            <a:ext cx="6477000" cy="2362200"/>
          </a:xfrm>
          <a:prstGeom prst="rect">
            <a:avLst/>
          </a:prstGeom>
        </p:spPr>
      </p:pic>
      <p:cxnSp>
        <p:nvCxnSpPr>
          <p:cNvPr id="10" name="Straight Arrow Connector 9"/>
          <p:cNvCxnSpPr/>
          <p:nvPr/>
        </p:nvCxnSpPr>
        <p:spPr>
          <a:xfrm>
            <a:off x="989704" y="5637007"/>
            <a:ext cx="6185647"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785770" y="5723069"/>
            <a:ext cx="4241420" cy="646331"/>
          </a:xfrm>
          <a:prstGeom prst="rect">
            <a:avLst/>
          </a:prstGeom>
          <a:noFill/>
        </p:spPr>
        <p:txBody>
          <a:bodyPr wrap="square" rtlCol="0">
            <a:spAutoFit/>
          </a:bodyPr>
          <a:lstStyle/>
          <a:p>
            <a:pPr algn="ctr"/>
            <a:r>
              <a:rPr lang="en-GB" dirty="0"/>
              <a:t>100m in total, unless active devices such as switches are used.</a:t>
            </a:r>
          </a:p>
        </p:txBody>
      </p:sp>
      <p:sp>
        <p:nvSpPr>
          <p:cNvPr id="14"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9494050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369332"/>
          </a:xfrm>
          <a:prstGeom prst="rect">
            <a:avLst/>
          </a:prstGeom>
          <a:noFill/>
        </p:spPr>
        <p:txBody>
          <a:bodyPr wrap="square" rtlCol="0">
            <a:spAutoFit/>
          </a:bodyPr>
          <a:lstStyle/>
          <a:p>
            <a:r>
              <a:rPr lang="en-GB" b="1" dirty="0"/>
              <a:t>EN 50173 Information technology. Generic cabling systems. Homes</a:t>
            </a:r>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5" name="TextBox 4">
            <a:extLst>
              <a:ext uri="{FF2B5EF4-FFF2-40B4-BE49-F238E27FC236}">
                <a16:creationId xmlns:a16="http://schemas.microsoft.com/office/drawing/2014/main" id="{0DE42301-941E-4D1C-8B0C-A7B7C248A202}"/>
              </a:ext>
            </a:extLst>
          </p:cNvPr>
          <p:cNvSpPr txBox="1"/>
          <p:nvPr/>
        </p:nvSpPr>
        <p:spPr>
          <a:xfrm>
            <a:off x="276446" y="1740634"/>
            <a:ext cx="7527851" cy="1477328"/>
          </a:xfrm>
          <a:prstGeom prst="rect">
            <a:avLst/>
          </a:prstGeom>
          <a:noFill/>
        </p:spPr>
        <p:txBody>
          <a:bodyPr wrap="square" rtlCol="0">
            <a:spAutoFit/>
          </a:bodyPr>
          <a:lstStyle/>
          <a:p>
            <a:r>
              <a:rPr lang="en-GB" b="1" dirty="0">
                <a:highlight>
                  <a:srgbClr val="FFFF00"/>
                </a:highlight>
              </a:rPr>
              <a:t>Distances and architectures</a:t>
            </a:r>
          </a:p>
          <a:p>
            <a:r>
              <a:rPr lang="en-GB" dirty="0"/>
              <a:t>Of course, a switch could be used at any point to regenerate the signal and extend the length – but it would not be best practice to fully cable a new building and depend on powered switches at various points.</a:t>
            </a:r>
          </a:p>
          <a:p>
            <a:endParaRPr lang="en-GB" dirty="0"/>
          </a:p>
        </p:txBody>
      </p:sp>
      <p:sp>
        <p:nvSpPr>
          <p:cNvPr id="14"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pic>
        <p:nvPicPr>
          <p:cNvPr id="1026" name="Picture 2" descr="Image result for network consolidation poi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678" y="3307693"/>
            <a:ext cx="3870578" cy="25180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network consolidation poi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2501" y="3539768"/>
            <a:ext cx="30480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6077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646331"/>
          </a:xfrm>
          <a:prstGeom prst="rect">
            <a:avLst/>
          </a:prstGeom>
          <a:noFill/>
        </p:spPr>
        <p:txBody>
          <a:bodyPr wrap="square" rtlCol="0">
            <a:spAutoFit/>
          </a:bodyPr>
          <a:lstStyle/>
          <a:p>
            <a:r>
              <a:rPr lang="en-GB" b="1" dirty="0"/>
              <a:t>EN 50174 Installation technology. Cabling installation. Installation planning and practices outside buildings</a:t>
            </a:r>
          </a:p>
        </p:txBody>
      </p:sp>
      <p:pic>
        <p:nvPicPr>
          <p:cNvPr id="4" name="Picture 3">
            <a:extLst>
              <a:ext uri="{FF2B5EF4-FFF2-40B4-BE49-F238E27FC236}">
                <a16:creationId xmlns:a16="http://schemas.microsoft.com/office/drawing/2014/main" id="{395E1F8F-D6D1-478F-B438-6EE21B3D56E1}"/>
              </a:ext>
            </a:extLst>
          </p:cNvPr>
          <p:cNvPicPr>
            <a:picLocks noChangeAspect="1"/>
          </p:cNvPicPr>
          <p:nvPr/>
        </p:nvPicPr>
        <p:blipFill>
          <a:blip r:embed="rId2"/>
          <a:stretch>
            <a:fillRect/>
          </a:stretch>
        </p:blipFill>
        <p:spPr>
          <a:xfrm>
            <a:off x="6500367" y="44263"/>
            <a:ext cx="2182557" cy="1274174"/>
          </a:xfrm>
          <a:prstGeom prst="rect">
            <a:avLst/>
          </a:prstGeom>
        </p:spPr>
      </p:pic>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4355038"/>
          </a:xfrm>
          <a:prstGeom prst="rect">
            <a:avLst/>
          </a:prstGeom>
          <a:noFill/>
        </p:spPr>
        <p:txBody>
          <a:bodyPr wrap="square" rtlCol="0">
            <a:spAutoFit/>
          </a:bodyPr>
          <a:lstStyle/>
          <a:p>
            <a:pPr>
              <a:spcAft>
                <a:spcPts val="600"/>
              </a:spcAft>
            </a:pPr>
            <a:r>
              <a:rPr lang="en-GB" b="1" dirty="0">
                <a:highlight>
                  <a:srgbClr val="FFFF00"/>
                </a:highlight>
              </a:rPr>
              <a:t>What is it?</a:t>
            </a:r>
          </a:p>
          <a:p>
            <a:pPr>
              <a:spcAft>
                <a:spcPts val="600"/>
              </a:spcAft>
            </a:pPr>
            <a:r>
              <a:rPr lang="en-GB" dirty="0"/>
              <a:t>It is the European standard that specifies the basic requirements for the </a:t>
            </a:r>
            <a:r>
              <a:rPr lang="en-GB" b="1" dirty="0">
                <a:solidFill>
                  <a:srgbClr val="002060"/>
                </a:solidFill>
              </a:rPr>
              <a:t>planning</a:t>
            </a:r>
            <a:r>
              <a:rPr lang="en-GB" dirty="0"/>
              <a:t>, </a:t>
            </a:r>
            <a:r>
              <a:rPr lang="en-GB" b="1" dirty="0">
                <a:solidFill>
                  <a:srgbClr val="002060"/>
                </a:solidFill>
              </a:rPr>
              <a:t>implementation</a:t>
            </a:r>
            <a:r>
              <a:rPr lang="en-GB" dirty="0"/>
              <a:t> and </a:t>
            </a:r>
            <a:r>
              <a:rPr lang="en-GB" b="1" dirty="0">
                <a:solidFill>
                  <a:srgbClr val="002060"/>
                </a:solidFill>
              </a:rPr>
              <a:t>operation</a:t>
            </a:r>
            <a:r>
              <a:rPr lang="en-GB" dirty="0"/>
              <a:t> of cabling using </a:t>
            </a:r>
            <a:r>
              <a:rPr lang="en-GB" b="1" dirty="0">
                <a:solidFill>
                  <a:srgbClr val="002060"/>
                </a:solidFill>
              </a:rPr>
              <a:t>BALANCED (e.g. grounded)</a:t>
            </a:r>
            <a:r>
              <a:rPr lang="en-GB" dirty="0"/>
              <a:t> copper cabling and fibre optical cabling.</a:t>
            </a:r>
          </a:p>
          <a:p>
            <a:r>
              <a:rPr lang="en-GB" b="1" dirty="0">
                <a:highlight>
                  <a:srgbClr val="FFFF00"/>
                </a:highlight>
              </a:rPr>
              <a:t>What does it cover?</a:t>
            </a:r>
          </a:p>
          <a:p>
            <a:pPr>
              <a:spcAft>
                <a:spcPts val="600"/>
              </a:spcAft>
            </a:pPr>
            <a:r>
              <a:rPr lang="en-GB" dirty="0"/>
              <a:t>• </a:t>
            </a:r>
            <a:r>
              <a:rPr lang="en-GB" b="1" dirty="0"/>
              <a:t>EN 50174-1</a:t>
            </a:r>
            <a:r>
              <a:rPr lang="en-GB" dirty="0"/>
              <a:t>, Information Technology – Cabling installation – Part 1: </a:t>
            </a:r>
            <a:r>
              <a:rPr lang="en-GB" b="1" dirty="0">
                <a:solidFill>
                  <a:srgbClr val="002060"/>
                </a:solidFill>
              </a:rPr>
              <a:t>Installation specification and quality assurance</a:t>
            </a:r>
            <a:endParaRPr lang="en-GB" dirty="0"/>
          </a:p>
          <a:p>
            <a:pPr>
              <a:spcAft>
                <a:spcPts val="600"/>
              </a:spcAft>
            </a:pPr>
            <a:r>
              <a:rPr lang="en-GB" dirty="0"/>
              <a:t>• </a:t>
            </a:r>
            <a:r>
              <a:rPr lang="en-GB" b="1" dirty="0"/>
              <a:t>EN 50174-2</a:t>
            </a:r>
            <a:r>
              <a:rPr lang="en-GB" dirty="0"/>
              <a:t>, Information Technology – Cabling installation – Part 2: </a:t>
            </a:r>
            <a:r>
              <a:rPr lang="en-GB" b="1" dirty="0">
                <a:solidFill>
                  <a:srgbClr val="002060"/>
                </a:solidFill>
              </a:rPr>
              <a:t>Installation planning and practices inside buildings</a:t>
            </a:r>
            <a:endParaRPr lang="en-GB" dirty="0"/>
          </a:p>
          <a:p>
            <a:pPr>
              <a:spcAft>
                <a:spcPts val="600"/>
              </a:spcAft>
            </a:pPr>
            <a:r>
              <a:rPr lang="en-GB" dirty="0"/>
              <a:t>• </a:t>
            </a:r>
            <a:r>
              <a:rPr lang="en-GB" b="1" dirty="0"/>
              <a:t>EN 50174-3</a:t>
            </a:r>
            <a:r>
              <a:rPr lang="en-GB" dirty="0"/>
              <a:t>, Information Technology – Cabling installation – Part 3: </a:t>
            </a:r>
            <a:r>
              <a:rPr lang="en-GB" b="1" dirty="0">
                <a:solidFill>
                  <a:srgbClr val="002060"/>
                </a:solidFill>
              </a:rPr>
              <a:t>Installation planning and practices outside buildings</a:t>
            </a:r>
            <a:r>
              <a:rPr lang="en-GB" dirty="0"/>
              <a:t> </a:t>
            </a:r>
          </a:p>
          <a:p>
            <a:r>
              <a:rPr lang="en-GB" dirty="0"/>
              <a:t>• </a:t>
            </a:r>
            <a:r>
              <a:rPr lang="en-GB" b="1" dirty="0"/>
              <a:t>TR 50174-99-1</a:t>
            </a:r>
            <a:r>
              <a:rPr lang="en-GB" dirty="0"/>
              <a:t>, Information Technology – Cabling installation – </a:t>
            </a:r>
            <a:r>
              <a:rPr lang="en-GB" b="1" dirty="0">
                <a:solidFill>
                  <a:srgbClr val="002060"/>
                </a:solidFill>
              </a:rPr>
              <a:t>Remote Powering</a:t>
            </a:r>
            <a:endParaRPr lang="en-GB" dirty="0">
              <a:solidFill>
                <a:srgbClr val="002060"/>
              </a:solidFill>
            </a:endParaRPr>
          </a:p>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5177225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4801314"/>
          </a:xfrm>
          <a:prstGeom prst="rect">
            <a:avLst/>
          </a:prstGeom>
          <a:noFill/>
        </p:spPr>
        <p:txBody>
          <a:bodyPr wrap="square" rtlCol="0">
            <a:spAutoFit/>
          </a:bodyPr>
          <a:lstStyle/>
          <a:p>
            <a:r>
              <a:rPr lang="en-GB" b="1" dirty="0"/>
              <a:t>Codes of Practice – </a:t>
            </a:r>
            <a:r>
              <a:rPr lang="en-GB" b="1" dirty="0">
                <a:solidFill>
                  <a:srgbClr val="002060"/>
                </a:solidFill>
              </a:rPr>
              <a:t>ITIL</a:t>
            </a:r>
          </a:p>
          <a:p>
            <a:endParaRPr lang="en-GB" b="1" dirty="0">
              <a:solidFill>
                <a:srgbClr val="002060"/>
              </a:solidFill>
            </a:endParaRPr>
          </a:p>
          <a:p>
            <a:r>
              <a:rPr lang="en-GB" b="1" dirty="0"/>
              <a:t>Overview</a:t>
            </a:r>
          </a:p>
          <a:p>
            <a:endParaRPr lang="en-GB" b="1" dirty="0">
              <a:solidFill>
                <a:srgbClr val="002060"/>
              </a:solidFill>
            </a:endParaRPr>
          </a:p>
          <a:p>
            <a:r>
              <a:rPr lang="en-GB" dirty="0">
                <a:highlight>
                  <a:srgbClr val="FFFF00"/>
                </a:highlight>
              </a:rPr>
              <a:t>What is it?</a:t>
            </a:r>
          </a:p>
          <a:p>
            <a:endParaRPr lang="en-GB" dirty="0">
              <a:highlight>
                <a:srgbClr val="FFFF00"/>
              </a:highlight>
            </a:endParaRPr>
          </a:p>
          <a:p>
            <a:r>
              <a:rPr lang="en-GB" b="1" dirty="0"/>
              <a:t>Definition</a:t>
            </a:r>
            <a:r>
              <a:rPr lang="en-GB" dirty="0"/>
              <a:t>: ITIL stands for Information Technology Infrastructure Library. </a:t>
            </a:r>
          </a:p>
          <a:p>
            <a:r>
              <a:rPr lang="en-GB" dirty="0"/>
              <a:t>It Is essentially, a set of detailed practices for IT service management that focuses on aligning IT services with the needs of business. Put simply, ITIL is concerned with managing services within an IT environment.</a:t>
            </a:r>
          </a:p>
          <a:p>
            <a:endParaRPr lang="en-GB" dirty="0"/>
          </a:p>
          <a:p>
            <a:r>
              <a:rPr lang="en-GB" b="1" dirty="0"/>
              <a:t>Benefits to the organisation:</a:t>
            </a:r>
          </a:p>
          <a:p>
            <a:r>
              <a:rPr lang="en-GB" dirty="0"/>
              <a:t>If everyone in an organisation is ITIL certified the benefit to a company is that processes and procedures are standardised across the business. This helps in ensuring a consistent best practice service across a business and improving outputs.</a:t>
            </a:r>
          </a:p>
          <a:p>
            <a:endParaRPr lang="en-GB" dirty="0"/>
          </a:p>
        </p:txBody>
      </p:sp>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pic>
        <p:nvPicPr>
          <p:cNvPr id="3" name="Picture 2">
            <a:extLst>
              <a:ext uri="{FF2B5EF4-FFF2-40B4-BE49-F238E27FC236}">
                <a16:creationId xmlns:a16="http://schemas.microsoft.com/office/drawing/2014/main" id="{860963FC-486E-4F6B-8D72-831F4EEDF5E1}"/>
              </a:ext>
            </a:extLst>
          </p:cNvPr>
          <p:cNvPicPr>
            <a:picLocks noChangeAspect="1"/>
          </p:cNvPicPr>
          <p:nvPr/>
        </p:nvPicPr>
        <p:blipFill>
          <a:blip r:embed="rId2"/>
          <a:stretch>
            <a:fillRect/>
          </a:stretch>
        </p:blipFill>
        <p:spPr>
          <a:xfrm>
            <a:off x="6280519" y="372776"/>
            <a:ext cx="2076672" cy="730681"/>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21402375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276446" y="1318437"/>
            <a:ext cx="7464055" cy="3693319"/>
          </a:xfrm>
          <a:prstGeom prst="rect">
            <a:avLst/>
          </a:prstGeom>
          <a:noFill/>
        </p:spPr>
        <p:txBody>
          <a:bodyPr wrap="square" rtlCol="0">
            <a:spAutoFit/>
          </a:bodyPr>
          <a:lstStyle/>
          <a:p>
            <a:r>
              <a:rPr lang="en-GB" b="1" dirty="0"/>
              <a:t>Codes of Practice – </a:t>
            </a:r>
            <a:r>
              <a:rPr lang="en-GB" b="1" dirty="0">
                <a:solidFill>
                  <a:srgbClr val="002060"/>
                </a:solidFill>
              </a:rPr>
              <a:t>ITIL</a:t>
            </a:r>
          </a:p>
          <a:p>
            <a:endParaRPr lang="en-GB" b="1" dirty="0">
              <a:solidFill>
                <a:srgbClr val="002060"/>
              </a:solidFill>
            </a:endParaRPr>
          </a:p>
          <a:p>
            <a:r>
              <a:rPr lang="en-GB" b="1" dirty="0"/>
              <a:t>Overview</a:t>
            </a:r>
          </a:p>
          <a:p>
            <a:endParaRPr lang="en-GB" b="1" dirty="0">
              <a:solidFill>
                <a:srgbClr val="002060"/>
              </a:solidFill>
            </a:endParaRPr>
          </a:p>
          <a:p>
            <a:r>
              <a:rPr lang="en-GB" b="1" dirty="0"/>
              <a:t>Benefits to the industry: </a:t>
            </a:r>
          </a:p>
          <a:p>
            <a:r>
              <a:rPr lang="en-GB" dirty="0"/>
              <a:t>ITIL qualifications help to set benchmarks of quality across the IT industry. It's an adopted method across many mega-corps. </a:t>
            </a:r>
          </a:p>
          <a:p>
            <a:endParaRPr lang="en-GB" dirty="0"/>
          </a:p>
          <a:p>
            <a:r>
              <a:rPr lang="en-GB" b="1" dirty="0"/>
              <a:t>Benefits to the individual:</a:t>
            </a:r>
          </a:p>
          <a:p>
            <a:r>
              <a:rPr lang="en-GB" dirty="0"/>
              <a:t>Being ITIL certified will provide an IT professional with effective IT skills that can be utilised across many organisations. It gives an individual ‘currency’ within the industry - Some employers request ITIL certification.</a:t>
            </a:r>
          </a:p>
          <a:p>
            <a:endParaRPr lang="en-GB" dirty="0"/>
          </a:p>
        </p:txBody>
      </p:sp>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pic>
        <p:nvPicPr>
          <p:cNvPr id="3" name="Picture 2">
            <a:extLst>
              <a:ext uri="{FF2B5EF4-FFF2-40B4-BE49-F238E27FC236}">
                <a16:creationId xmlns:a16="http://schemas.microsoft.com/office/drawing/2014/main" id="{860963FC-486E-4F6B-8D72-831F4EEDF5E1}"/>
              </a:ext>
            </a:extLst>
          </p:cNvPr>
          <p:cNvPicPr>
            <a:picLocks noChangeAspect="1"/>
          </p:cNvPicPr>
          <p:nvPr/>
        </p:nvPicPr>
        <p:blipFill>
          <a:blip r:embed="rId2"/>
          <a:stretch>
            <a:fillRect/>
          </a:stretch>
        </p:blipFill>
        <p:spPr>
          <a:xfrm>
            <a:off x="6280519" y="372776"/>
            <a:ext cx="2076672" cy="730681"/>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5338113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F43E5ADC-BAAE-45CE-811B-55C8FBCFD859}"/>
              </a:ext>
            </a:extLst>
          </p:cNvPr>
          <p:cNvSpPr txBox="1"/>
          <p:nvPr/>
        </p:nvSpPr>
        <p:spPr>
          <a:xfrm>
            <a:off x="361507" y="1307679"/>
            <a:ext cx="7464055" cy="4278094"/>
          </a:xfrm>
          <a:prstGeom prst="rect">
            <a:avLst/>
          </a:prstGeom>
          <a:noFill/>
        </p:spPr>
        <p:txBody>
          <a:bodyPr wrap="square" rtlCol="0">
            <a:spAutoFit/>
          </a:bodyPr>
          <a:lstStyle/>
          <a:p>
            <a:r>
              <a:rPr lang="en-GB" b="1" dirty="0"/>
              <a:t>Codes of Practice – </a:t>
            </a:r>
            <a:r>
              <a:rPr lang="en-GB" b="1" dirty="0">
                <a:solidFill>
                  <a:srgbClr val="002060"/>
                </a:solidFill>
              </a:rPr>
              <a:t>ITIL</a:t>
            </a:r>
          </a:p>
          <a:p>
            <a:endParaRPr lang="en-GB" b="1" dirty="0">
              <a:solidFill>
                <a:srgbClr val="002060"/>
              </a:solidFill>
            </a:endParaRPr>
          </a:p>
          <a:p>
            <a:r>
              <a:rPr lang="en-GB" b="1" dirty="0"/>
              <a:t>An Example related to an IT Helpdesk using the ITIL methodology:</a:t>
            </a:r>
          </a:p>
          <a:p>
            <a:endParaRPr lang="en-GB" dirty="0"/>
          </a:p>
          <a:p>
            <a:pPr marL="342900" indent="-342900">
              <a:spcAft>
                <a:spcPts val="600"/>
              </a:spcAft>
              <a:buAutoNum type="arabicParenR"/>
            </a:pPr>
            <a:r>
              <a:rPr lang="en-GB" dirty="0"/>
              <a:t>A customer makes a call to log a fault.</a:t>
            </a:r>
          </a:p>
          <a:p>
            <a:pPr marL="342900" indent="-342900">
              <a:spcAft>
                <a:spcPts val="600"/>
              </a:spcAft>
              <a:buAutoNum type="arabicParenR"/>
            </a:pPr>
            <a:r>
              <a:rPr lang="en-GB" dirty="0"/>
              <a:t>The helpdesk agent takes the call, and records the details of the call.</a:t>
            </a:r>
          </a:p>
          <a:p>
            <a:pPr marL="342900" indent="-342900">
              <a:spcAft>
                <a:spcPts val="600"/>
              </a:spcAft>
              <a:buAutoNum type="arabicParenR"/>
            </a:pPr>
            <a:r>
              <a:rPr lang="en-GB" dirty="0"/>
              <a:t>The details and an incident number are logged.</a:t>
            </a:r>
          </a:p>
          <a:p>
            <a:pPr marL="342900" indent="-342900">
              <a:spcAft>
                <a:spcPts val="600"/>
              </a:spcAft>
              <a:buAutoNum type="arabicParenR"/>
            </a:pPr>
            <a:r>
              <a:rPr lang="en-GB" dirty="0"/>
              <a:t>A designated person who is the </a:t>
            </a:r>
            <a:r>
              <a:rPr lang="en-GB" b="1" dirty="0"/>
              <a:t>single point of entry </a:t>
            </a:r>
            <a:r>
              <a:rPr lang="en-GB" dirty="0"/>
              <a:t>reviews the log and then decides who is most suitable based on factors such as knowledge, and availability within the department.</a:t>
            </a:r>
          </a:p>
          <a:p>
            <a:pPr marL="342900" indent="-342900">
              <a:spcAft>
                <a:spcPts val="600"/>
              </a:spcAft>
              <a:buAutoNum type="arabicParenR"/>
            </a:pPr>
            <a:r>
              <a:rPr lang="en-GB" dirty="0"/>
              <a:t>Another person who is a </a:t>
            </a:r>
            <a:r>
              <a:rPr lang="en-GB" b="1" dirty="0"/>
              <a:t>single point of contact </a:t>
            </a:r>
            <a:r>
              <a:rPr lang="en-GB" dirty="0"/>
              <a:t>is then appointed to deal with that fault, and subsequently will continue to deal with that fault until it is either resolved or terminated.  The customer will not be passed around to different call centre operatives.</a:t>
            </a:r>
          </a:p>
        </p:txBody>
      </p:sp>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pic>
        <p:nvPicPr>
          <p:cNvPr id="3" name="Picture 2">
            <a:extLst>
              <a:ext uri="{FF2B5EF4-FFF2-40B4-BE49-F238E27FC236}">
                <a16:creationId xmlns:a16="http://schemas.microsoft.com/office/drawing/2014/main" id="{860963FC-486E-4F6B-8D72-831F4EEDF5E1}"/>
              </a:ext>
            </a:extLst>
          </p:cNvPr>
          <p:cNvPicPr>
            <a:picLocks noChangeAspect="1"/>
          </p:cNvPicPr>
          <p:nvPr/>
        </p:nvPicPr>
        <p:blipFill>
          <a:blip r:embed="rId2"/>
          <a:stretch>
            <a:fillRect/>
          </a:stretch>
        </p:blipFill>
        <p:spPr>
          <a:xfrm>
            <a:off x="6280519" y="372776"/>
            <a:ext cx="2076672" cy="730681"/>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spTree>
    <p:extLst>
      <p:ext uri="{BB962C8B-B14F-4D97-AF65-F5344CB8AC3E}">
        <p14:creationId xmlns:p14="http://schemas.microsoft.com/office/powerpoint/2010/main" val="16616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Standards</a:t>
            </a:r>
          </a:p>
        </p:txBody>
      </p:sp>
      <p:pic>
        <p:nvPicPr>
          <p:cNvPr id="11" name="Picture 2" descr="Image result for energy star">
            <a:extLst>
              <a:ext uri="{FF2B5EF4-FFF2-40B4-BE49-F238E27FC236}">
                <a16:creationId xmlns:a16="http://schemas.microsoft.com/office/drawing/2014/main" id="{53FFF8F2-7552-4544-B9F1-3C8F9504E0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91416" y="1440683"/>
            <a:ext cx="3164669" cy="32388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85CC0B8-6F1E-4577-9ADF-BD1FE3DB22A9}"/>
              </a:ext>
            </a:extLst>
          </p:cNvPr>
          <p:cNvSpPr txBox="1"/>
          <p:nvPr/>
        </p:nvSpPr>
        <p:spPr>
          <a:xfrm>
            <a:off x="886489" y="4901370"/>
            <a:ext cx="6722435" cy="830997"/>
          </a:xfrm>
          <a:prstGeom prst="rect">
            <a:avLst/>
          </a:prstGeom>
          <a:noFill/>
        </p:spPr>
        <p:txBody>
          <a:bodyPr wrap="square" rtlCol="0">
            <a:spAutoFit/>
          </a:bodyPr>
          <a:lstStyle/>
          <a:p>
            <a:pPr algn="ctr"/>
            <a:r>
              <a:rPr lang="en-GB" sz="2400" b="1" dirty="0"/>
              <a:t>What is Energy Star?</a:t>
            </a:r>
          </a:p>
          <a:p>
            <a:pPr algn="ctr"/>
            <a:r>
              <a:rPr lang="en-GB" sz="2400" b="1" dirty="0"/>
              <a:t>Where have you seen this logo?</a:t>
            </a:r>
            <a:endParaRPr lang="en-US" sz="2400" b="1" dirty="0"/>
          </a:p>
        </p:txBody>
      </p:sp>
    </p:spTree>
    <p:extLst>
      <p:ext uri="{BB962C8B-B14F-4D97-AF65-F5344CB8AC3E}">
        <p14:creationId xmlns:p14="http://schemas.microsoft.com/office/powerpoint/2010/main" val="34485443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energy star">
            <a:extLst>
              <a:ext uri="{FF2B5EF4-FFF2-40B4-BE49-F238E27FC236}">
                <a16:creationId xmlns:a16="http://schemas.microsoft.com/office/drawing/2014/main" id="{53FFF8F2-7552-4544-B9F1-3C8F9504E0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67423" y="1235319"/>
            <a:ext cx="2310930" cy="23651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103B284-C08A-496C-9CDF-276E865C4D6A}"/>
              </a:ext>
            </a:extLst>
          </p:cNvPr>
          <p:cNvSpPr txBox="1"/>
          <p:nvPr/>
        </p:nvSpPr>
        <p:spPr>
          <a:xfrm>
            <a:off x="281797" y="3843661"/>
            <a:ext cx="4031989" cy="2031325"/>
          </a:xfrm>
          <a:prstGeom prst="rect">
            <a:avLst/>
          </a:prstGeom>
          <a:noFill/>
        </p:spPr>
        <p:txBody>
          <a:bodyPr wrap="square" rtlCol="0">
            <a:spAutoFit/>
          </a:bodyPr>
          <a:lstStyle/>
          <a:p>
            <a:pPr marL="285750" indent="-285750">
              <a:buFont typeface="Arial" panose="020B0604020202020204" pitchFamily="34" charset="0"/>
              <a:buChar char="•"/>
            </a:pPr>
            <a:r>
              <a:rPr lang="en-GB" dirty="0"/>
              <a:t>Computers</a:t>
            </a:r>
          </a:p>
          <a:p>
            <a:pPr marL="285750" indent="-285750">
              <a:buFont typeface="Arial" panose="020B0604020202020204" pitchFamily="34" charset="0"/>
              <a:buChar char="•"/>
            </a:pPr>
            <a:r>
              <a:rPr lang="en-GB" dirty="0"/>
              <a:t>Servers</a:t>
            </a:r>
          </a:p>
          <a:p>
            <a:pPr marL="285750" indent="-285750">
              <a:buFont typeface="Arial" panose="020B0604020202020204" pitchFamily="34" charset="0"/>
              <a:buChar char="•"/>
            </a:pPr>
            <a:r>
              <a:rPr lang="en-GB" dirty="0"/>
              <a:t>Appliances</a:t>
            </a:r>
          </a:p>
          <a:p>
            <a:pPr marL="285750" indent="-285750">
              <a:buFont typeface="Arial" panose="020B0604020202020204" pitchFamily="34" charset="0"/>
              <a:buChar char="•"/>
            </a:pPr>
            <a:r>
              <a:rPr lang="en-GB" dirty="0"/>
              <a:t>Heating and cooling systems</a:t>
            </a:r>
          </a:p>
          <a:p>
            <a:pPr marL="285750" indent="-285750">
              <a:buFont typeface="Arial" panose="020B0604020202020204" pitchFamily="34" charset="0"/>
              <a:buChar char="•"/>
            </a:pPr>
            <a:r>
              <a:rPr lang="en-GB" dirty="0"/>
              <a:t>Home Electronics</a:t>
            </a:r>
          </a:p>
          <a:p>
            <a:pPr marL="285750" indent="-285750">
              <a:buFont typeface="Arial" panose="020B0604020202020204" pitchFamily="34" charset="0"/>
              <a:buChar char="•"/>
            </a:pPr>
            <a:r>
              <a:rPr lang="en-GB" dirty="0"/>
              <a:t>Imaging Equipment</a:t>
            </a:r>
          </a:p>
          <a:p>
            <a:pPr marL="285750" indent="-285750">
              <a:buFont typeface="Arial" panose="020B0604020202020204" pitchFamily="34" charset="0"/>
              <a:buChar char="•"/>
            </a:pPr>
            <a:r>
              <a:rPr lang="en-GB" dirty="0"/>
              <a:t>Lighting</a:t>
            </a:r>
            <a:endParaRPr lang="en-US" dirty="0"/>
          </a:p>
        </p:txBody>
      </p:sp>
      <p:sp>
        <p:nvSpPr>
          <p:cNvPr id="2" name="TextBox 1">
            <a:extLst>
              <a:ext uri="{FF2B5EF4-FFF2-40B4-BE49-F238E27FC236}">
                <a16:creationId xmlns:a16="http://schemas.microsoft.com/office/drawing/2014/main" id="{EA31786D-1AF9-496A-8627-52636B5E691D}"/>
              </a:ext>
            </a:extLst>
          </p:cNvPr>
          <p:cNvSpPr txBox="1"/>
          <p:nvPr/>
        </p:nvSpPr>
        <p:spPr>
          <a:xfrm>
            <a:off x="281797" y="1340501"/>
            <a:ext cx="5786360" cy="2554545"/>
          </a:xfrm>
          <a:prstGeom prst="rect">
            <a:avLst/>
          </a:prstGeom>
          <a:noFill/>
        </p:spPr>
        <p:txBody>
          <a:bodyPr wrap="square" rtlCol="0">
            <a:spAutoFit/>
          </a:bodyPr>
          <a:lstStyle/>
          <a:p>
            <a:r>
              <a:rPr lang="en-GB" sz="2000" dirty="0"/>
              <a:t>Energy Star is an international standard for energy efficient consumer products.</a:t>
            </a:r>
            <a:r>
              <a:rPr lang="en-US" sz="2000" dirty="0"/>
              <a:t>  You may have seen the logo on a computer monitor or TV.</a:t>
            </a:r>
          </a:p>
          <a:p>
            <a:endParaRPr lang="en-GB" sz="2000" dirty="0"/>
          </a:p>
          <a:p>
            <a:r>
              <a:rPr lang="en-GB" sz="2000" dirty="0"/>
              <a:t>T</a:t>
            </a:r>
            <a:r>
              <a:rPr lang="en-US" sz="2000" dirty="0"/>
              <a:t>he Environmental Protection Agency in the US estimates savings of about $14 billion in 2006 alone.</a:t>
            </a:r>
          </a:p>
          <a:p>
            <a:endParaRPr lang="en-US" sz="2000" dirty="0"/>
          </a:p>
          <a:p>
            <a:r>
              <a:rPr lang="en-US" sz="2000" dirty="0"/>
              <a:t>It covers:</a:t>
            </a:r>
            <a:endParaRPr lang="en-GB" sz="2000" dirty="0"/>
          </a:p>
        </p:txBody>
      </p:sp>
      <p:sp>
        <p:nvSpPr>
          <p:cNvPr id="5"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6" name="Title 1"/>
          <p:cNvSpPr txBox="1">
            <a:spLocks/>
          </p:cNvSpPr>
          <p:nvPr/>
        </p:nvSpPr>
        <p:spPr>
          <a:xfrm>
            <a:off x="75949" y="372776"/>
            <a:ext cx="5574723" cy="71552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base"/>
            <a:r>
              <a:rPr lang="en-GB" sz="3600" b="1" dirty="0">
                <a:solidFill>
                  <a:schemeClr val="bg1"/>
                </a:solidFill>
              </a:rPr>
              <a:t>Standards</a:t>
            </a:r>
          </a:p>
        </p:txBody>
      </p:sp>
    </p:spTree>
    <p:extLst>
      <p:ext uri="{BB962C8B-B14F-4D97-AF65-F5344CB8AC3E}">
        <p14:creationId xmlns:p14="http://schemas.microsoft.com/office/powerpoint/2010/main" val="2998646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000" dirty="0">
                <a:solidFill>
                  <a:schemeClr val="bg1"/>
                </a:solidFill>
                <a:latin typeface="Arial" panose="020B0604020202020204" pitchFamily="34" charset="0"/>
                <a:cs typeface="Arial" panose="020B0604020202020204" pitchFamily="34" charset="0"/>
              </a:rPr>
              <a:t>Health and Safety at Work Act 1974</a:t>
            </a:r>
          </a:p>
        </p:txBody>
      </p:sp>
      <p:pic>
        <p:nvPicPr>
          <p:cNvPr id="4" name="Picture 3">
            <a:extLst>
              <a:ext uri="{FF2B5EF4-FFF2-40B4-BE49-F238E27FC236}">
                <a16:creationId xmlns:a16="http://schemas.microsoft.com/office/drawing/2014/main" id="{79816041-6064-4730-8D8F-2DB5F076C561}"/>
              </a:ext>
            </a:extLst>
          </p:cNvPr>
          <p:cNvPicPr>
            <a:picLocks noChangeAspect="1"/>
          </p:cNvPicPr>
          <p:nvPr/>
        </p:nvPicPr>
        <p:blipFill>
          <a:blip r:embed="rId2"/>
          <a:stretch>
            <a:fillRect/>
          </a:stretch>
        </p:blipFill>
        <p:spPr>
          <a:xfrm>
            <a:off x="4951481" y="291634"/>
            <a:ext cx="2052031" cy="1593342"/>
          </a:xfrm>
          <a:prstGeom prst="rect">
            <a:avLst/>
          </a:prstGeom>
        </p:spPr>
      </p:pic>
      <p:sp>
        <p:nvSpPr>
          <p:cNvPr id="10" name="TextBox 9">
            <a:extLst>
              <a:ext uri="{FF2B5EF4-FFF2-40B4-BE49-F238E27FC236}">
                <a16:creationId xmlns:a16="http://schemas.microsoft.com/office/drawing/2014/main" id="{451D0691-736F-491D-9077-F66AAD843292}"/>
              </a:ext>
            </a:extLst>
          </p:cNvPr>
          <p:cNvSpPr txBox="1"/>
          <p:nvPr/>
        </p:nvSpPr>
        <p:spPr>
          <a:xfrm>
            <a:off x="467832" y="1169582"/>
            <a:ext cx="3932279" cy="2585323"/>
          </a:xfrm>
          <a:prstGeom prst="rect">
            <a:avLst/>
          </a:prstGeom>
          <a:noFill/>
          <a:ln>
            <a:noFill/>
          </a:ln>
        </p:spPr>
        <p:txBody>
          <a:bodyPr wrap="square" rtlCol="0">
            <a:spAutoFit/>
          </a:bodyPr>
          <a:lstStyle/>
          <a:p>
            <a:r>
              <a:rPr lang="en-GB" b="1" dirty="0"/>
              <a:t>Duties of persons in general</a:t>
            </a:r>
          </a:p>
          <a:p>
            <a:endParaRPr lang="en-GB" dirty="0"/>
          </a:p>
          <a:p>
            <a:pPr marL="285750" indent="-285750">
              <a:buFont typeface="Arial" panose="020B0604020202020204" pitchFamily="34" charset="0"/>
              <a:buChar char="•"/>
            </a:pPr>
            <a:r>
              <a:rPr lang="en-GB" dirty="0"/>
              <a:t>Section 8 of the Act requires that "</a:t>
            </a:r>
            <a:r>
              <a:rPr lang="en-GB" b="1" dirty="0"/>
              <a:t>no person</a:t>
            </a:r>
            <a:r>
              <a:rPr lang="en-GB" dirty="0"/>
              <a:t> shall </a:t>
            </a:r>
            <a:r>
              <a:rPr lang="en-GB" b="1" dirty="0"/>
              <a:t>intentionally</a:t>
            </a:r>
            <a:r>
              <a:rPr lang="en-GB" dirty="0"/>
              <a:t> or </a:t>
            </a:r>
            <a:r>
              <a:rPr lang="en-GB" b="1" dirty="0"/>
              <a:t>recklessly</a:t>
            </a:r>
            <a:r>
              <a:rPr lang="en-GB" dirty="0"/>
              <a:t> interfere with or </a:t>
            </a:r>
            <a:r>
              <a:rPr lang="en-GB" b="1" dirty="0"/>
              <a:t>misuse</a:t>
            </a:r>
            <a:r>
              <a:rPr lang="en-GB" dirty="0"/>
              <a:t> </a:t>
            </a:r>
            <a:r>
              <a:rPr lang="en-GB" b="1" dirty="0"/>
              <a:t>anything</a:t>
            </a:r>
            <a:r>
              <a:rPr lang="en-GB" dirty="0"/>
              <a:t> provided in the </a:t>
            </a:r>
            <a:r>
              <a:rPr lang="en-GB" b="1" dirty="0"/>
              <a:t>interests of health</a:t>
            </a:r>
            <a:r>
              <a:rPr lang="en-GB" dirty="0"/>
              <a:t>, </a:t>
            </a:r>
            <a:r>
              <a:rPr lang="en-GB" b="1" dirty="0"/>
              <a:t>safety</a:t>
            </a:r>
            <a:r>
              <a:rPr lang="en-GB" dirty="0"/>
              <a:t> or </a:t>
            </a:r>
            <a:r>
              <a:rPr lang="en-GB" b="1" dirty="0"/>
              <a:t>welfare</a:t>
            </a:r>
            <a:r>
              <a:rPr lang="en-GB" dirty="0"/>
              <a:t> in pursuance of any of the relevant statutory provisions."</a:t>
            </a:r>
          </a:p>
        </p:txBody>
      </p:sp>
      <p:pic>
        <p:nvPicPr>
          <p:cNvPr id="11" name="Picture 10">
            <a:extLst>
              <a:ext uri="{FF2B5EF4-FFF2-40B4-BE49-F238E27FC236}">
                <a16:creationId xmlns:a16="http://schemas.microsoft.com/office/drawing/2014/main" id="{EA6E5205-E8DB-453D-ACA0-5E81285865AC}"/>
              </a:ext>
            </a:extLst>
          </p:cNvPr>
          <p:cNvPicPr>
            <a:picLocks noChangeAspect="1"/>
          </p:cNvPicPr>
          <p:nvPr/>
        </p:nvPicPr>
        <p:blipFill>
          <a:blip r:embed="rId3"/>
          <a:stretch>
            <a:fillRect/>
          </a:stretch>
        </p:blipFill>
        <p:spPr>
          <a:xfrm>
            <a:off x="4752674" y="1943036"/>
            <a:ext cx="2495550" cy="1828800"/>
          </a:xfrm>
          <a:prstGeom prst="rect">
            <a:avLst/>
          </a:prstGeom>
        </p:spPr>
      </p:pic>
      <p:pic>
        <p:nvPicPr>
          <p:cNvPr id="12" name="Picture 11">
            <a:extLst>
              <a:ext uri="{FF2B5EF4-FFF2-40B4-BE49-F238E27FC236}">
                <a16:creationId xmlns:a16="http://schemas.microsoft.com/office/drawing/2014/main" id="{EAAC36D1-F4E8-4025-90D9-9AF8260A36BD}"/>
              </a:ext>
            </a:extLst>
          </p:cNvPr>
          <p:cNvPicPr>
            <a:picLocks noChangeAspect="1"/>
          </p:cNvPicPr>
          <p:nvPr/>
        </p:nvPicPr>
        <p:blipFill>
          <a:blip r:embed="rId4"/>
          <a:stretch>
            <a:fillRect/>
          </a:stretch>
        </p:blipFill>
        <p:spPr>
          <a:xfrm>
            <a:off x="5977496" y="4167323"/>
            <a:ext cx="2023935" cy="1515998"/>
          </a:xfrm>
          <a:prstGeom prst="rect">
            <a:avLst/>
          </a:prstGeom>
        </p:spPr>
      </p:pic>
      <p:pic>
        <p:nvPicPr>
          <p:cNvPr id="13" name="Picture 12">
            <a:extLst>
              <a:ext uri="{FF2B5EF4-FFF2-40B4-BE49-F238E27FC236}">
                <a16:creationId xmlns:a16="http://schemas.microsoft.com/office/drawing/2014/main" id="{F842D12F-CFFE-44C0-83FB-A9F210648F64}"/>
              </a:ext>
            </a:extLst>
          </p:cNvPr>
          <p:cNvPicPr>
            <a:picLocks noChangeAspect="1"/>
          </p:cNvPicPr>
          <p:nvPr/>
        </p:nvPicPr>
        <p:blipFill>
          <a:blip r:embed="rId5"/>
          <a:stretch>
            <a:fillRect/>
          </a:stretch>
        </p:blipFill>
        <p:spPr>
          <a:xfrm>
            <a:off x="3165755" y="4167323"/>
            <a:ext cx="2260372" cy="1504175"/>
          </a:xfrm>
          <a:prstGeom prst="rect">
            <a:avLst/>
          </a:prstGeom>
        </p:spPr>
      </p:pic>
    </p:spTree>
    <p:extLst>
      <p:ext uri="{BB962C8B-B14F-4D97-AF65-F5344CB8AC3E}">
        <p14:creationId xmlns:p14="http://schemas.microsoft.com/office/powerpoint/2010/main" val="24338910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energy star">
            <a:extLst>
              <a:ext uri="{FF2B5EF4-FFF2-40B4-BE49-F238E27FC236}">
                <a16:creationId xmlns:a16="http://schemas.microsoft.com/office/drawing/2014/main" id="{53FFF8F2-7552-4544-B9F1-3C8F9504E0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00431" y="372776"/>
            <a:ext cx="2310930" cy="23651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A31786D-1AF9-496A-8627-52636B5E691D}"/>
              </a:ext>
            </a:extLst>
          </p:cNvPr>
          <p:cNvSpPr txBox="1"/>
          <p:nvPr/>
        </p:nvSpPr>
        <p:spPr>
          <a:xfrm>
            <a:off x="179912" y="1514093"/>
            <a:ext cx="5786360" cy="1938992"/>
          </a:xfrm>
          <a:prstGeom prst="rect">
            <a:avLst/>
          </a:prstGeom>
          <a:noFill/>
        </p:spPr>
        <p:txBody>
          <a:bodyPr wrap="square" rtlCol="0">
            <a:spAutoFit/>
          </a:bodyPr>
          <a:lstStyle/>
          <a:p>
            <a:r>
              <a:rPr lang="en-GB" sz="2000" dirty="0"/>
              <a:t>Power supplies carrying the 80 Plus Bronze level or higher are Energy Star 4.0 compliant.  </a:t>
            </a:r>
          </a:p>
          <a:p>
            <a:endParaRPr lang="en-GB" sz="2000" dirty="0"/>
          </a:p>
          <a:p>
            <a:r>
              <a:rPr lang="en-GB" sz="2000" dirty="0"/>
              <a:t>This means they are at least 80% efficient in the conversion of AC power to the voltages needed for PC components.</a:t>
            </a:r>
          </a:p>
        </p:txBody>
      </p:sp>
      <p:pic>
        <p:nvPicPr>
          <p:cNvPr id="2050" name="Picture 2" descr="Image result for psu 80 bronze">
            <a:extLst>
              <a:ext uri="{FF2B5EF4-FFF2-40B4-BE49-F238E27FC236}">
                <a16:creationId xmlns:a16="http://schemas.microsoft.com/office/drawing/2014/main" id="{E1FA803B-AF0D-4053-B5C3-178FE595FD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912" y="4189262"/>
            <a:ext cx="4871428" cy="14154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psu 80 bronze">
            <a:extLst>
              <a:ext uri="{FF2B5EF4-FFF2-40B4-BE49-F238E27FC236}">
                <a16:creationId xmlns:a16="http://schemas.microsoft.com/office/drawing/2014/main" id="{E57EB43E-9459-4365-9AF8-22C5C8E759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8824" y="3750778"/>
            <a:ext cx="2471942" cy="1853956"/>
          </a:xfrm>
          <a:prstGeom prst="rect">
            <a:avLst/>
          </a:prstGeom>
          <a:noFill/>
          <a:extLst>
            <a:ext uri="{909E8E84-426E-40DD-AFC4-6F175D3DCCD1}">
              <a14:hiddenFill xmlns:a14="http://schemas.microsoft.com/office/drawing/2010/main">
                <a:solidFill>
                  <a:srgbClr val="FFFFFF"/>
                </a:solidFill>
              </a14:hiddenFill>
            </a:ext>
          </a:extLst>
        </p:spPr>
      </p:pic>
      <p:sp>
        <p:nvSpPr>
          <p:cNvPr id="6"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p:cNvSpPr txBox="1">
            <a:spLocks/>
          </p:cNvSpPr>
          <p:nvPr/>
        </p:nvSpPr>
        <p:spPr>
          <a:xfrm>
            <a:off x="75949" y="372776"/>
            <a:ext cx="5574723" cy="71552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base"/>
            <a:r>
              <a:rPr lang="en-GB" sz="3600" b="1" dirty="0">
                <a:solidFill>
                  <a:schemeClr val="bg1"/>
                </a:solidFill>
              </a:rPr>
              <a:t>Standards</a:t>
            </a:r>
          </a:p>
        </p:txBody>
      </p:sp>
    </p:spTree>
    <p:extLst>
      <p:ext uri="{BB962C8B-B14F-4D97-AF65-F5344CB8AC3E}">
        <p14:creationId xmlns:p14="http://schemas.microsoft.com/office/powerpoint/2010/main" val="20507082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31786D-1AF9-496A-8627-52636B5E691D}"/>
              </a:ext>
            </a:extLst>
          </p:cNvPr>
          <p:cNvSpPr txBox="1"/>
          <p:nvPr/>
        </p:nvSpPr>
        <p:spPr>
          <a:xfrm>
            <a:off x="75948" y="1310924"/>
            <a:ext cx="5679393" cy="1938992"/>
          </a:xfrm>
          <a:prstGeom prst="rect">
            <a:avLst/>
          </a:prstGeom>
          <a:noFill/>
        </p:spPr>
        <p:txBody>
          <a:bodyPr wrap="square" rtlCol="0">
            <a:spAutoFit/>
          </a:bodyPr>
          <a:lstStyle/>
          <a:p>
            <a:r>
              <a:rPr lang="en-GB" sz="2000" dirty="0"/>
              <a:t>When turned on, displays must draw less power than the maximum listed below.  This depends on the resolution the monitor is working at.</a:t>
            </a:r>
          </a:p>
          <a:p>
            <a:endParaRPr lang="en-GB" sz="2000" dirty="0"/>
          </a:p>
          <a:p>
            <a:r>
              <a:rPr lang="en-GB" sz="2000" dirty="0"/>
              <a:t>There are also power specifications for sleep and off-mode.</a:t>
            </a:r>
            <a:endParaRPr lang="en-GB" sz="2800" dirty="0"/>
          </a:p>
        </p:txBody>
      </p:sp>
      <p:pic>
        <p:nvPicPr>
          <p:cNvPr id="3" name="Picture 2">
            <a:extLst>
              <a:ext uri="{FF2B5EF4-FFF2-40B4-BE49-F238E27FC236}">
                <a16:creationId xmlns:a16="http://schemas.microsoft.com/office/drawing/2014/main" id="{8C5B6829-1B50-494F-9997-9DA0C846A523}"/>
              </a:ext>
            </a:extLst>
          </p:cNvPr>
          <p:cNvPicPr>
            <a:picLocks noChangeAspect="1"/>
          </p:cNvPicPr>
          <p:nvPr/>
        </p:nvPicPr>
        <p:blipFill>
          <a:blip r:embed="rId2"/>
          <a:stretch>
            <a:fillRect/>
          </a:stretch>
        </p:blipFill>
        <p:spPr>
          <a:xfrm>
            <a:off x="488466" y="3401204"/>
            <a:ext cx="4913999" cy="2002724"/>
          </a:xfrm>
          <a:prstGeom prst="rect">
            <a:avLst/>
          </a:prstGeom>
        </p:spPr>
      </p:pic>
      <p:pic>
        <p:nvPicPr>
          <p:cNvPr id="4" name="Picture 3">
            <a:extLst>
              <a:ext uri="{FF2B5EF4-FFF2-40B4-BE49-F238E27FC236}">
                <a16:creationId xmlns:a16="http://schemas.microsoft.com/office/drawing/2014/main" id="{AD8E3BA2-463C-499E-B62E-85B602F36039}"/>
              </a:ext>
            </a:extLst>
          </p:cNvPr>
          <p:cNvPicPr>
            <a:picLocks noChangeAspect="1"/>
          </p:cNvPicPr>
          <p:nvPr/>
        </p:nvPicPr>
        <p:blipFill>
          <a:blip r:embed="rId3"/>
          <a:stretch>
            <a:fillRect/>
          </a:stretch>
        </p:blipFill>
        <p:spPr>
          <a:xfrm>
            <a:off x="488466" y="5555217"/>
            <a:ext cx="4854355" cy="759161"/>
          </a:xfrm>
          <a:prstGeom prst="rect">
            <a:avLst/>
          </a:prstGeom>
        </p:spPr>
      </p:pic>
      <p:pic>
        <p:nvPicPr>
          <p:cNvPr id="4098" name="Picture 2" descr="Image result for energy star monitors">
            <a:extLst>
              <a:ext uri="{FF2B5EF4-FFF2-40B4-BE49-F238E27FC236}">
                <a16:creationId xmlns:a16="http://schemas.microsoft.com/office/drawing/2014/main" id="{461B2DDB-514E-4EB4-81DE-4AF87A9C64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3177" y="453501"/>
            <a:ext cx="1917264" cy="2293970"/>
          </a:xfrm>
          <a:prstGeom prst="rect">
            <a:avLst/>
          </a:prstGeom>
          <a:noFill/>
          <a:extLst>
            <a:ext uri="{909E8E84-426E-40DD-AFC4-6F175D3DCCD1}">
              <a14:hiddenFill xmlns:a14="http://schemas.microsoft.com/office/drawing/2010/main">
                <a:solidFill>
                  <a:srgbClr val="FFFFFF"/>
                </a:solidFill>
              </a14:hiddenFill>
            </a:ext>
          </a:extLst>
        </p:spPr>
      </p:pic>
      <p:sp>
        <p:nvSpPr>
          <p:cNvPr id="6"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p:cNvSpPr txBox="1">
            <a:spLocks/>
          </p:cNvSpPr>
          <p:nvPr/>
        </p:nvSpPr>
        <p:spPr>
          <a:xfrm>
            <a:off x="75949" y="372776"/>
            <a:ext cx="5574723" cy="71552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base"/>
            <a:r>
              <a:rPr lang="en-GB" sz="3600" b="1" dirty="0">
                <a:solidFill>
                  <a:schemeClr val="bg1"/>
                </a:solidFill>
              </a:rPr>
              <a:t>Standards</a:t>
            </a:r>
          </a:p>
        </p:txBody>
      </p:sp>
    </p:spTree>
    <p:extLst>
      <p:ext uri="{BB962C8B-B14F-4D97-AF65-F5344CB8AC3E}">
        <p14:creationId xmlns:p14="http://schemas.microsoft.com/office/powerpoint/2010/main" val="7857366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31786D-1AF9-496A-8627-52636B5E691D}"/>
              </a:ext>
            </a:extLst>
          </p:cNvPr>
          <p:cNvSpPr txBox="1"/>
          <p:nvPr/>
        </p:nvSpPr>
        <p:spPr>
          <a:xfrm>
            <a:off x="274554" y="1675175"/>
            <a:ext cx="5679393" cy="3108543"/>
          </a:xfrm>
          <a:prstGeom prst="rect">
            <a:avLst/>
          </a:prstGeom>
          <a:noFill/>
        </p:spPr>
        <p:txBody>
          <a:bodyPr wrap="square" rtlCol="0">
            <a:spAutoFit/>
          </a:bodyPr>
          <a:lstStyle/>
          <a:p>
            <a:r>
              <a:rPr lang="en-GB" sz="2800" b="1" dirty="0"/>
              <a:t>ASHRAE</a:t>
            </a:r>
            <a:r>
              <a:rPr lang="en-GB" sz="2800" dirty="0"/>
              <a:t> is the American Society of Heating, Refrigeration and Air-Conditioning Engineers.</a:t>
            </a:r>
          </a:p>
          <a:p>
            <a:endParaRPr lang="en-GB" sz="2800" dirty="0"/>
          </a:p>
          <a:p>
            <a:r>
              <a:rPr lang="en-GB" sz="2800" dirty="0"/>
              <a:t>Membership of this society means an individual is qualified to install or maintain these types of systems.</a:t>
            </a:r>
            <a:endParaRPr lang="en-GB" sz="3600" dirty="0"/>
          </a:p>
        </p:txBody>
      </p:sp>
      <p:sp>
        <p:nvSpPr>
          <p:cNvPr id="6"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7" name="Title 1"/>
          <p:cNvSpPr txBox="1">
            <a:spLocks/>
          </p:cNvSpPr>
          <p:nvPr/>
        </p:nvSpPr>
        <p:spPr>
          <a:xfrm>
            <a:off x="75949" y="372776"/>
            <a:ext cx="5574723" cy="71552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base"/>
            <a:r>
              <a:rPr lang="en-GB" sz="3600" b="1" dirty="0">
                <a:solidFill>
                  <a:schemeClr val="bg1"/>
                </a:solidFill>
              </a:rPr>
              <a:t>Standards</a:t>
            </a:r>
          </a:p>
        </p:txBody>
      </p:sp>
      <p:pic>
        <p:nvPicPr>
          <p:cNvPr id="1026" name="Picture 2" descr="Image result for ashra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3947" y="420336"/>
            <a:ext cx="2571750" cy="1781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2632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pic>
        <p:nvPicPr>
          <p:cNvPr id="3" name="Picture 2">
            <a:extLst>
              <a:ext uri="{FF2B5EF4-FFF2-40B4-BE49-F238E27FC236}">
                <a16:creationId xmlns:a16="http://schemas.microsoft.com/office/drawing/2014/main" id="{860963FC-486E-4F6B-8D72-831F4EEDF5E1}"/>
              </a:ext>
            </a:extLst>
          </p:cNvPr>
          <p:cNvPicPr>
            <a:picLocks noChangeAspect="1"/>
          </p:cNvPicPr>
          <p:nvPr/>
        </p:nvPicPr>
        <p:blipFill>
          <a:blip r:embed="rId2"/>
          <a:stretch>
            <a:fillRect/>
          </a:stretch>
        </p:blipFill>
        <p:spPr>
          <a:xfrm>
            <a:off x="6280519" y="372776"/>
            <a:ext cx="2076672" cy="730681"/>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4524315"/>
          </a:xfrm>
          <a:prstGeom prst="rect">
            <a:avLst/>
          </a:prstGeom>
        </p:spPr>
        <p:txBody>
          <a:bodyPr wrap="square">
            <a:spAutoFit/>
          </a:bodyPr>
          <a:lstStyle/>
          <a:p>
            <a:r>
              <a:rPr lang="en-GB" sz="2400" dirty="0"/>
              <a:t>What is ITIL®? </a:t>
            </a:r>
          </a:p>
          <a:p>
            <a:endParaRPr lang="en-GB" sz="2400" dirty="0"/>
          </a:p>
          <a:p>
            <a:pPr marL="342900" indent="-342900">
              <a:buFont typeface="+mj-lt"/>
              <a:buAutoNum type="alphaUcPeriod"/>
            </a:pPr>
            <a:r>
              <a:rPr lang="en-GB" sz="2400" dirty="0"/>
              <a:t>A set of practices focusing on managing IT services, processes and resources to meet the needs of a business. </a:t>
            </a:r>
          </a:p>
          <a:p>
            <a:pPr marL="342900" indent="-342900">
              <a:buFont typeface="+mj-lt"/>
              <a:buAutoNum type="alphaUcPeriod"/>
            </a:pPr>
            <a:r>
              <a:rPr lang="en-GB" sz="2400" dirty="0"/>
              <a:t>A set of practices that focuses on aligning IT services with the latest hardware software developments. </a:t>
            </a:r>
          </a:p>
          <a:p>
            <a:pPr marL="342900" indent="-342900">
              <a:buFont typeface="+mj-lt"/>
              <a:buAutoNum type="alphaUcPeriod"/>
            </a:pPr>
            <a:r>
              <a:rPr lang="en-GB" sz="2400" dirty="0"/>
              <a:t>An internationally recognised guidebook of IT terminology used by industry to avoid mistakes in communication. </a:t>
            </a:r>
          </a:p>
          <a:p>
            <a:pPr marL="342900" indent="-342900">
              <a:buFont typeface="+mj-lt"/>
              <a:buAutoNum type="alphaUcPeriod"/>
            </a:pPr>
            <a:r>
              <a:rPr lang="en-GB" sz="2400" dirty="0"/>
              <a:t>A computer programme for managing the hardware and software assets used in a business IT network.</a:t>
            </a:r>
          </a:p>
        </p:txBody>
      </p:sp>
    </p:spTree>
    <p:extLst>
      <p:ext uri="{BB962C8B-B14F-4D97-AF65-F5344CB8AC3E}">
        <p14:creationId xmlns:p14="http://schemas.microsoft.com/office/powerpoint/2010/main" val="31983559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pic>
        <p:nvPicPr>
          <p:cNvPr id="3" name="Picture 2">
            <a:extLst>
              <a:ext uri="{FF2B5EF4-FFF2-40B4-BE49-F238E27FC236}">
                <a16:creationId xmlns:a16="http://schemas.microsoft.com/office/drawing/2014/main" id="{860963FC-486E-4F6B-8D72-831F4EEDF5E1}"/>
              </a:ext>
            </a:extLst>
          </p:cNvPr>
          <p:cNvPicPr>
            <a:picLocks noChangeAspect="1"/>
          </p:cNvPicPr>
          <p:nvPr/>
        </p:nvPicPr>
        <p:blipFill>
          <a:blip r:embed="rId2"/>
          <a:stretch>
            <a:fillRect/>
          </a:stretch>
        </p:blipFill>
        <p:spPr>
          <a:xfrm>
            <a:off x="6280519" y="372776"/>
            <a:ext cx="2076672" cy="730681"/>
          </a:xfrm>
          <a:prstGeom prst="rect">
            <a:avLst/>
          </a:prstGeom>
        </p:spPr>
      </p:pic>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4524315"/>
          </a:xfrm>
          <a:prstGeom prst="rect">
            <a:avLst/>
          </a:prstGeom>
        </p:spPr>
        <p:txBody>
          <a:bodyPr wrap="square">
            <a:spAutoFit/>
          </a:bodyPr>
          <a:lstStyle/>
          <a:p>
            <a:r>
              <a:rPr lang="en-GB" sz="2400" dirty="0"/>
              <a:t>What is ITIL®? </a:t>
            </a:r>
          </a:p>
          <a:p>
            <a:endParaRPr lang="en-GB" sz="2400" dirty="0"/>
          </a:p>
          <a:p>
            <a:pPr marL="342900" indent="-342900">
              <a:buFont typeface="+mj-lt"/>
              <a:buAutoNum type="alphaUcPeriod"/>
            </a:pPr>
            <a:r>
              <a:rPr lang="en-GB" sz="2400" dirty="0">
                <a:solidFill>
                  <a:srgbClr val="FF0000"/>
                </a:solidFill>
              </a:rPr>
              <a:t>A set of practices focusing on managing IT services, processes and resources to meet the needs of a business. </a:t>
            </a:r>
          </a:p>
          <a:p>
            <a:pPr marL="342900" indent="-342900">
              <a:buFont typeface="+mj-lt"/>
              <a:buAutoNum type="alphaUcPeriod"/>
            </a:pPr>
            <a:r>
              <a:rPr lang="en-GB" sz="2400" dirty="0"/>
              <a:t>A set of practices that focuses on aligning IT services with the latest hardware software developments. </a:t>
            </a:r>
          </a:p>
          <a:p>
            <a:pPr marL="342900" indent="-342900">
              <a:buFont typeface="+mj-lt"/>
              <a:buAutoNum type="alphaUcPeriod"/>
            </a:pPr>
            <a:r>
              <a:rPr lang="en-GB" sz="2400" dirty="0"/>
              <a:t>An internationally recognised guidebook of IT terminology used by industry to avoid mistakes in communication. </a:t>
            </a:r>
          </a:p>
          <a:p>
            <a:pPr marL="342900" indent="-342900">
              <a:buFont typeface="+mj-lt"/>
              <a:buAutoNum type="alphaUcPeriod"/>
            </a:pPr>
            <a:r>
              <a:rPr lang="en-GB" sz="2400" dirty="0"/>
              <a:t>A computer programme for managing the hardware and software assets used in a business IT network.</a:t>
            </a:r>
          </a:p>
        </p:txBody>
      </p:sp>
    </p:spTree>
    <p:extLst>
      <p:ext uri="{BB962C8B-B14F-4D97-AF65-F5344CB8AC3E}">
        <p14:creationId xmlns:p14="http://schemas.microsoft.com/office/powerpoint/2010/main" val="32468056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2677656"/>
          </a:xfrm>
          <a:prstGeom prst="rect">
            <a:avLst/>
          </a:prstGeom>
        </p:spPr>
        <p:txBody>
          <a:bodyPr wrap="square">
            <a:spAutoFit/>
          </a:bodyPr>
          <a:lstStyle/>
          <a:p>
            <a:r>
              <a:rPr lang="en-GB" sz="2400" dirty="0"/>
              <a:t>Which of the following tries to eliminate hazardous substances from the manufacturing supply chain?</a:t>
            </a:r>
          </a:p>
          <a:p>
            <a:endParaRPr lang="en-GB" sz="2400" dirty="0"/>
          </a:p>
          <a:p>
            <a:pPr marL="342900" indent="-342900">
              <a:buFont typeface="+mj-lt"/>
              <a:buAutoNum type="alphaUcPeriod"/>
            </a:pPr>
            <a:r>
              <a:rPr lang="en-GB" sz="2400" dirty="0"/>
              <a:t>WEEE</a:t>
            </a:r>
          </a:p>
          <a:p>
            <a:pPr marL="342900" indent="-342900">
              <a:buFont typeface="+mj-lt"/>
              <a:buAutoNum type="alphaUcPeriod"/>
            </a:pPr>
            <a:r>
              <a:rPr lang="en-GB" sz="2400" dirty="0"/>
              <a:t>COSHH</a:t>
            </a:r>
          </a:p>
          <a:p>
            <a:pPr marL="342900" indent="-342900">
              <a:buFont typeface="+mj-lt"/>
              <a:buAutoNum type="alphaUcPeriod"/>
            </a:pPr>
            <a:r>
              <a:rPr lang="en-GB" sz="2400" dirty="0"/>
              <a:t>RoHS</a:t>
            </a:r>
          </a:p>
          <a:p>
            <a:pPr marL="342900" indent="-342900">
              <a:buFont typeface="+mj-lt"/>
              <a:buAutoNum type="alphaUcPeriod"/>
            </a:pPr>
            <a:r>
              <a:rPr lang="en-GB" sz="2400" dirty="0"/>
              <a:t>ASHRAE</a:t>
            </a:r>
          </a:p>
        </p:txBody>
      </p:sp>
    </p:spTree>
    <p:extLst>
      <p:ext uri="{BB962C8B-B14F-4D97-AF65-F5344CB8AC3E}">
        <p14:creationId xmlns:p14="http://schemas.microsoft.com/office/powerpoint/2010/main" val="256503284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2677656"/>
          </a:xfrm>
          <a:prstGeom prst="rect">
            <a:avLst/>
          </a:prstGeom>
        </p:spPr>
        <p:txBody>
          <a:bodyPr wrap="square">
            <a:spAutoFit/>
          </a:bodyPr>
          <a:lstStyle/>
          <a:p>
            <a:r>
              <a:rPr lang="en-GB" sz="2400" dirty="0"/>
              <a:t>Which of the following tries to eliminate hazardous substances from the manufacturing supply chain?</a:t>
            </a:r>
          </a:p>
          <a:p>
            <a:endParaRPr lang="en-GB" sz="2400" dirty="0"/>
          </a:p>
          <a:p>
            <a:pPr marL="342900" indent="-342900">
              <a:buFont typeface="+mj-lt"/>
              <a:buAutoNum type="alphaUcPeriod"/>
            </a:pPr>
            <a:r>
              <a:rPr lang="en-GB" sz="2400" dirty="0"/>
              <a:t>WEEE</a:t>
            </a:r>
          </a:p>
          <a:p>
            <a:pPr marL="342900" indent="-342900">
              <a:buFont typeface="+mj-lt"/>
              <a:buAutoNum type="alphaUcPeriod"/>
            </a:pPr>
            <a:r>
              <a:rPr lang="en-GB" sz="2400" dirty="0"/>
              <a:t>COSHH</a:t>
            </a:r>
          </a:p>
          <a:p>
            <a:pPr marL="342900" indent="-342900">
              <a:buFont typeface="+mj-lt"/>
              <a:buAutoNum type="alphaUcPeriod"/>
            </a:pPr>
            <a:r>
              <a:rPr lang="en-GB" sz="2400" dirty="0">
                <a:solidFill>
                  <a:srgbClr val="FF0000"/>
                </a:solidFill>
              </a:rPr>
              <a:t>RoHS</a:t>
            </a:r>
          </a:p>
          <a:p>
            <a:pPr marL="342900" indent="-342900">
              <a:buFont typeface="+mj-lt"/>
              <a:buAutoNum type="alphaUcPeriod"/>
            </a:pPr>
            <a:r>
              <a:rPr lang="en-GB" sz="2400" dirty="0"/>
              <a:t>ASHRAE</a:t>
            </a:r>
          </a:p>
        </p:txBody>
      </p:sp>
    </p:spTree>
    <p:extLst>
      <p:ext uri="{BB962C8B-B14F-4D97-AF65-F5344CB8AC3E}">
        <p14:creationId xmlns:p14="http://schemas.microsoft.com/office/powerpoint/2010/main" val="42411232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2677656"/>
          </a:xfrm>
          <a:prstGeom prst="rect">
            <a:avLst/>
          </a:prstGeom>
        </p:spPr>
        <p:txBody>
          <a:bodyPr wrap="square">
            <a:spAutoFit/>
          </a:bodyPr>
          <a:lstStyle/>
          <a:p>
            <a:r>
              <a:rPr lang="en-GB" sz="2400" dirty="0"/>
              <a:t>Which of the following deals with recycling of electronic equipment?</a:t>
            </a:r>
          </a:p>
          <a:p>
            <a:endParaRPr lang="en-GB" sz="2400" dirty="0"/>
          </a:p>
          <a:p>
            <a:pPr marL="342900" indent="-342900">
              <a:buFont typeface="+mj-lt"/>
              <a:buAutoNum type="alphaUcPeriod"/>
            </a:pPr>
            <a:r>
              <a:rPr lang="en-GB" sz="2400" dirty="0"/>
              <a:t>WEEE</a:t>
            </a:r>
          </a:p>
          <a:p>
            <a:pPr marL="342900" indent="-342900">
              <a:buFont typeface="+mj-lt"/>
              <a:buAutoNum type="alphaUcPeriod"/>
            </a:pPr>
            <a:r>
              <a:rPr lang="en-GB" sz="2400" dirty="0"/>
              <a:t>COSHH</a:t>
            </a:r>
          </a:p>
          <a:p>
            <a:pPr marL="342900" indent="-342900">
              <a:buFont typeface="+mj-lt"/>
              <a:buAutoNum type="alphaUcPeriod"/>
            </a:pPr>
            <a:r>
              <a:rPr lang="en-GB" sz="2400" dirty="0"/>
              <a:t>RoHS</a:t>
            </a:r>
          </a:p>
          <a:p>
            <a:pPr marL="342900" indent="-342900">
              <a:buFont typeface="+mj-lt"/>
              <a:buAutoNum type="alphaUcPeriod"/>
            </a:pPr>
            <a:r>
              <a:rPr lang="en-GB" sz="2400" dirty="0"/>
              <a:t>ASHRAE</a:t>
            </a:r>
          </a:p>
        </p:txBody>
      </p:sp>
    </p:spTree>
    <p:extLst>
      <p:ext uri="{BB962C8B-B14F-4D97-AF65-F5344CB8AC3E}">
        <p14:creationId xmlns:p14="http://schemas.microsoft.com/office/powerpoint/2010/main" val="337378450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2677656"/>
          </a:xfrm>
          <a:prstGeom prst="rect">
            <a:avLst/>
          </a:prstGeom>
        </p:spPr>
        <p:txBody>
          <a:bodyPr wrap="square">
            <a:spAutoFit/>
          </a:bodyPr>
          <a:lstStyle/>
          <a:p>
            <a:r>
              <a:rPr lang="en-GB" sz="2400" dirty="0"/>
              <a:t>Which of the following deals with recycling of electronic equipment?</a:t>
            </a:r>
          </a:p>
          <a:p>
            <a:endParaRPr lang="en-GB" sz="2400" dirty="0"/>
          </a:p>
          <a:p>
            <a:pPr marL="342900" indent="-342900">
              <a:buFont typeface="+mj-lt"/>
              <a:buAutoNum type="alphaUcPeriod"/>
            </a:pPr>
            <a:r>
              <a:rPr lang="en-GB" sz="2400" dirty="0">
                <a:solidFill>
                  <a:srgbClr val="FF0000"/>
                </a:solidFill>
              </a:rPr>
              <a:t>WEEE</a:t>
            </a:r>
          </a:p>
          <a:p>
            <a:pPr marL="342900" indent="-342900">
              <a:buFont typeface="+mj-lt"/>
              <a:buAutoNum type="alphaUcPeriod"/>
            </a:pPr>
            <a:r>
              <a:rPr lang="en-GB" sz="2400" dirty="0"/>
              <a:t>COSHH</a:t>
            </a:r>
          </a:p>
          <a:p>
            <a:pPr marL="342900" indent="-342900">
              <a:buFont typeface="+mj-lt"/>
              <a:buAutoNum type="alphaUcPeriod"/>
            </a:pPr>
            <a:r>
              <a:rPr lang="en-GB" sz="2400" dirty="0"/>
              <a:t>RoHS</a:t>
            </a:r>
          </a:p>
          <a:p>
            <a:pPr marL="342900" indent="-342900">
              <a:buFont typeface="+mj-lt"/>
              <a:buAutoNum type="alphaUcPeriod"/>
            </a:pPr>
            <a:r>
              <a:rPr lang="en-GB" sz="2400" dirty="0"/>
              <a:t>ASHRAE</a:t>
            </a:r>
          </a:p>
        </p:txBody>
      </p:sp>
    </p:spTree>
    <p:extLst>
      <p:ext uri="{BB962C8B-B14F-4D97-AF65-F5344CB8AC3E}">
        <p14:creationId xmlns:p14="http://schemas.microsoft.com/office/powerpoint/2010/main" val="30842310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3046988"/>
          </a:xfrm>
          <a:prstGeom prst="rect">
            <a:avLst/>
          </a:prstGeom>
        </p:spPr>
        <p:txBody>
          <a:bodyPr wrap="square">
            <a:spAutoFit/>
          </a:bodyPr>
          <a:lstStyle/>
          <a:p>
            <a:r>
              <a:rPr lang="en-GB" sz="2400" dirty="0"/>
              <a:t>Which of the following specifies how cabling should be installed in buildings?</a:t>
            </a:r>
          </a:p>
          <a:p>
            <a:endParaRPr lang="en-GB" sz="2400" dirty="0"/>
          </a:p>
          <a:p>
            <a:pPr marL="342900" indent="-342900">
              <a:buFont typeface="+mj-lt"/>
              <a:buAutoNum type="alphaUcPeriod"/>
            </a:pPr>
            <a:r>
              <a:rPr lang="en-GB" sz="2400" dirty="0"/>
              <a:t>ISO 27001</a:t>
            </a:r>
          </a:p>
          <a:p>
            <a:pPr marL="342900" indent="-342900">
              <a:buFont typeface="+mj-lt"/>
              <a:buAutoNum type="alphaUcPeriod"/>
            </a:pPr>
            <a:r>
              <a:rPr lang="en-GB" sz="2400" dirty="0"/>
              <a:t>ISO 14000</a:t>
            </a:r>
          </a:p>
          <a:p>
            <a:pPr marL="342900" indent="-342900">
              <a:buFont typeface="+mj-lt"/>
              <a:buAutoNum type="alphaUcPeriod"/>
            </a:pPr>
            <a:r>
              <a:rPr lang="en-GB" sz="2400" dirty="0"/>
              <a:t>BS 18001</a:t>
            </a:r>
          </a:p>
          <a:p>
            <a:pPr marL="342900" indent="-342900">
              <a:buFont typeface="+mj-lt"/>
              <a:buAutoNum type="alphaUcPeriod"/>
            </a:pPr>
            <a:r>
              <a:rPr lang="en-GB" sz="2400" dirty="0"/>
              <a:t>EN 50173/4</a:t>
            </a:r>
          </a:p>
          <a:p>
            <a:pPr marL="342900" indent="-342900">
              <a:buFont typeface="+mj-lt"/>
              <a:buAutoNum type="alphaUcPeriod"/>
            </a:pPr>
            <a:r>
              <a:rPr lang="en-GB" sz="2400" dirty="0"/>
              <a:t>BS EN 7671</a:t>
            </a:r>
          </a:p>
        </p:txBody>
      </p:sp>
    </p:spTree>
    <p:extLst>
      <p:ext uri="{BB962C8B-B14F-4D97-AF65-F5344CB8AC3E}">
        <p14:creationId xmlns:p14="http://schemas.microsoft.com/office/powerpoint/2010/main" val="244773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000" dirty="0">
                <a:solidFill>
                  <a:schemeClr val="bg1"/>
                </a:solidFill>
                <a:latin typeface="Arial" panose="020B0604020202020204" pitchFamily="34" charset="0"/>
                <a:cs typeface="Arial" panose="020B0604020202020204" pitchFamily="34" charset="0"/>
              </a:rPr>
              <a:t>Health and Safety at Work Act 1974</a:t>
            </a:r>
          </a:p>
        </p:txBody>
      </p:sp>
      <p:pic>
        <p:nvPicPr>
          <p:cNvPr id="4" name="Picture 3">
            <a:extLst>
              <a:ext uri="{FF2B5EF4-FFF2-40B4-BE49-F238E27FC236}">
                <a16:creationId xmlns:a16="http://schemas.microsoft.com/office/drawing/2014/main" id="{79816041-6064-4730-8D8F-2DB5F076C561}"/>
              </a:ext>
            </a:extLst>
          </p:cNvPr>
          <p:cNvPicPr>
            <a:picLocks noChangeAspect="1"/>
          </p:cNvPicPr>
          <p:nvPr/>
        </p:nvPicPr>
        <p:blipFill>
          <a:blip r:embed="rId2"/>
          <a:stretch>
            <a:fillRect/>
          </a:stretch>
        </p:blipFill>
        <p:spPr>
          <a:xfrm>
            <a:off x="5429945" y="312900"/>
            <a:ext cx="1364259" cy="1059307"/>
          </a:xfrm>
          <a:prstGeom prst="rect">
            <a:avLst/>
          </a:prstGeom>
        </p:spPr>
      </p:pic>
      <p:sp>
        <p:nvSpPr>
          <p:cNvPr id="10" name="TextBox 9">
            <a:extLst>
              <a:ext uri="{FF2B5EF4-FFF2-40B4-BE49-F238E27FC236}">
                <a16:creationId xmlns:a16="http://schemas.microsoft.com/office/drawing/2014/main" id="{451D0691-736F-491D-9077-F66AAD843292}"/>
              </a:ext>
            </a:extLst>
          </p:cNvPr>
          <p:cNvSpPr txBox="1"/>
          <p:nvPr/>
        </p:nvSpPr>
        <p:spPr>
          <a:xfrm>
            <a:off x="467833" y="1169582"/>
            <a:ext cx="2551866" cy="1754326"/>
          </a:xfrm>
          <a:prstGeom prst="rect">
            <a:avLst/>
          </a:prstGeom>
          <a:noFill/>
          <a:ln>
            <a:noFill/>
          </a:ln>
        </p:spPr>
        <p:txBody>
          <a:bodyPr wrap="square" rtlCol="0">
            <a:spAutoFit/>
          </a:bodyPr>
          <a:lstStyle/>
          <a:p>
            <a:r>
              <a:rPr lang="en-GB" b="1" dirty="0"/>
              <a:t>What does HASAW cover?</a:t>
            </a:r>
          </a:p>
          <a:p>
            <a:endParaRPr lang="en-GB" dirty="0"/>
          </a:p>
          <a:p>
            <a:r>
              <a:rPr lang="en-GB" dirty="0"/>
              <a:t>It covers </a:t>
            </a:r>
            <a:r>
              <a:rPr lang="en-GB" b="1" dirty="0"/>
              <a:t>Occupational Health</a:t>
            </a:r>
            <a:r>
              <a:rPr lang="en-GB" dirty="0"/>
              <a:t> and </a:t>
            </a:r>
            <a:r>
              <a:rPr lang="en-GB" b="1" dirty="0"/>
              <a:t>Safety</a:t>
            </a:r>
            <a:r>
              <a:rPr lang="en-GB" dirty="0"/>
              <a:t> in Great Britain</a:t>
            </a:r>
          </a:p>
        </p:txBody>
      </p:sp>
      <p:sp>
        <p:nvSpPr>
          <p:cNvPr id="3" name="Rectangle 2">
            <a:extLst>
              <a:ext uri="{FF2B5EF4-FFF2-40B4-BE49-F238E27FC236}">
                <a16:creationId xmlns:a16="http://schemas.microsoft.com/office/drawing/2014/main" id="{140E080E-6EA0-4BE9-A7D7-6D7E6E44818F}"/>
              </a:ext>
            </a:extLst>
          </p:cNvPr>
          <p:cNvSpPr/>
          <p:nvPr/>
        </p:nvSpPr>
        <p:spPr>
          <a:xfrm>
            <a:off x="3944679" y="1484978"/>
            <a:ext cx="4572000" cy="523220"/>
          </a:xfrm>
          <a:prstGeom prst="rect">
            <a:avLst/>
          </a:prstGeom>
        </p:spPr>
        <p:txBody>
          <a:bodyPr>
            <a:spAutoFit/>
          </a:bodyPr>
          <a:lstStyle/>
          <a:p>
            <a:r>
              <a:rPr lang="en-GB" sz="1400" b="1" dirty="0">
                <a:solidFill>
                  <a:srgbClr val="002060"/>
                </a:solidFill>
              </a:rPr>
              <a:t>Agriculture (safety, Health and Welfare Provisions) Act 1956</a:t>
            </a:r>
          </a:p>
        </p:txBody>
      </p:sp>
      <p:sp>
        <p:nvSpPr>
          <p:cNvPr id="5" name="Rectangle 4">
            <a:extLst>
              <a:ext uri="{FF2B5EF4-FFF2-40B4-BE49-F238E27FC236}">
                <a16:creationId xmlns:a16="http://schemas.microsoft.com/office/drawing/2014/main" id="{CC13A9A3-7776-42D4-94B4-4CCEFD87A463}"/>
              </a:ext>
            </a:extLst>
          </p:cNvPr>
          <p:cNvSpPr/>
          <p:nvPr/>
        </p:nvSpPr>
        <p:spPr>
          <a:xfrm>
            <a:off x="75949" y="3257656"/>
            <a:ext cx="4572000" cy="307777"/>
          </a:xfrm>
          <a:prstGeom prst="rect">
            <a:avLst/>
          </a:prstGeom>
        </p:spPr>
        <p:txBody>
          <a:bodyPr>
            <a:spAutoFit/>
          </a:bodyPr>
          <a:lstStyle/>
          <a:p>
            <a:r>
              <a:rPr lang="en-GB" sz="1400" b="1" dirty="0">
                <a:solidFill>
                  <a:srgbClr val="0070C0"/>
                </a:solidFill>
              </a:rPr>
              <a:t>Employment Medical Advisory Service Act 1972</a:t>
            </a:r>
          </a:p>
        </p:txBody>
      </p:sp>
      <p:sp>
        <p:nvSpPr>
          <p:cNvPr id="7" name="Rectangle 6">
            <a:extLst>
              <a:ext uri="{FF2B5EF4-FFF2-40B4-BE49-F238E27FC236}">
                <a16:creationId xmlns:a16="http://schemas.microsoft.com/office/drawing/2014/main" id="{9E402A23-B4C7-446D-BA02-8C5D56644DA4}"/>
              </a:ext>
            </a:extLst>
          </p:cNvPr>
          <p:cNvSpPr/>
          <p:nvPr/>
        </p:nvSpPr>
        <p:spPr>
          <a:xfrm>
            <a:off x="3072305" y="2148024"/>
            <a:ext cx="4572000" cy="523220"/>
          </a:xfrm>
          <a:prstGeom prst="rect">
            <a:avLst/>
          </a:prstGeom>
        </p:spPr>
        <p:txBody>
          <a:bodyPr>
            <a:spAutoFit/>
          </a:bodyPr>
          <a:lstStyle/>
          <a:p>
            <a:r>
              <a:rPr lang="en-GB" sz="1400" dirty="0">
                <a:solidFill>
                  <a:srgbClr val="0070C0"/>
                </a:solidFill>
              </a:rPr>
              <a:t>Employment of Women, Young Persons, and Children Act 1920</a:t>
            </a:r>
          </a:p>
        </p:txBody>
      </p:sp>
      <p:sp>
        <p:nvSpPr>
          <p:cNvPr id="8" name="Rectangle 7">
            <a:extLst>
              <a:ext uri="{FF2B5EF4-FFF2-40B4-BE49-F238E27FC236}">
                <a16:creationId xmlns:a16="http://schemas.microsoft.com/office/drawing/2014/main" id="{11EC3FB0-0C8C-4212-96F6-609018FB9C0A}"/>
              </a:ext>
            </a:extLst>
          </p:cNvPr>
          <p:cNvSpPr/>
          <p:nvPr/>
        </p:nvSpPr>
        <p:spPr>
          <a:xfrm>
            <a:off x="2553063" y="3899181"/>
            <a:ext cx="3586816" cy="307777"/>
          </a:xfrm>
          <a:prstGeom prst="rect">
            <a:avLst/>
          </a:prstGeom>
        </p:spPr>
        <p:txBody>
          <a:bodyPr wrap="none">
            <a:spAutoFit/>
          </a:bodyPr>
          <a:lstStyle/>
          <a:p>
            <a:r>
              <a:rPr lang="en-GB" sz="1400" b="1" dirty="0"/>
              <a:t>Environment and Safety Information Act 1988</a:t>
            </a:r>
          </a:p>
        </p:txBody>
      </p:sp>
      <p:sp>
        <p:nvSpPr>
          <p:cNvPr id="9" name="Rectangle 8">
            <a:extLst>
              <a:ext uri="{FF2B5EF4-FFF2-40B4-BE49-F238E27FC236}">
                <a16:creationId xmlns:a16="http://schemas.microsoft.com/office/drawing/2014/main" id="{67C8554A-F158-4E4E-B7FA-5F004599FDB9}"/>
              </a:ext>
            </a:extLst>
          </p:cNvPr>
          <p:cNvSpPr/>
          <p:nvPr/>
        </p:nvSpPr>
        <p:spPr>
          <a:xfrm>
            <a:off x="6790834" y="2747338"/>
            <a:ext cx="1620828" cy="307777"/>
          </a:xfrm>
          <a:prstGeom prst="rect">
            <a:avLst/>
          </a:prstGeom>
        </p:spPr>
        <p:txBody>
          <a:bodyPr wrap="none">
            <a:spAutoFit/>
          </a:bodyPr>
          <a:lstStyle/>
          <a:p>
            <a:r>
              <a:rPr lang="en-GB" sz="1400" dirty="0">
                <a:solidFill>
                  <a:srgbClr val="7030A0"/>
                </a:solidFill>
              </a:rPr>
              <a:t>Explosives Act 1875</a:t>
            </a:r>
          </a:p>
        </p:txBody>
      </p:sp>
      <p:sp>
        <p:nvSpPr>
          <p:cNvPr id="14" name="Rectangle 13">
            <a:extLst>
              <a:ext uri="{FF2B5EF4-FFF2-40B4-BE49-F238E27FC236}">
                <a16:creationId xmlns:a16="http://schemas.microsoft.com/office/drawing/2014/main" id="{20707B61-0838-4FBC-8E3B-AB9EDFE19F97}"/>
              </a:ext>
            </a:extLst>
          </p:cNvPr>
          <p:cNvSpPr/>
          <p:nvPr/>
        </p:nvSpPr>
        <p:spPr>
          <a:xfrm>
            <a:off x="4544506" y="2941800"/>
            <a:ext cx="1545359" cy="307777"/>
          </a:xfrm>
          <a:prstGeom prst="rect">
            <a:avLst/>
          </a:prstGeom>
        </p:spPr>
        <p:txBody>
          <a:bodyPr wrap="none">
            <a:spAutoFit/>
          </a:bodyPr>
          <a:lstStyle/>
          <a:p>
            <a:r>
              <a:rPr lang="en-GB" sz="1400" b="1" dirty="0"/>
              <a:t>Factories Act 1961</a:t>
            </a:r>
          </a:p>
        </p:txBody>
      </p:sp>
      <p:sp>
        <p:nvSpPr>
          <p:cNvPr id="15" name="Rectangle 14">
            <a:extLst>
              <a:ext uri="{FF2B5EF4-FFF2-40B4-BE49-F238E27FC236}">
                <a16:creationId xmlns:a16="http://schemas.microsoft.com/office/drawing/2014/main" id="{5979F432-E6D3-474D-B1D3-E6A9DE5709AE}"/>
              </a:ext>
            </a:extLst>
          </p:cNvPr>
          <p:cNvSpPr/>
          <p:nvPr/>
        </p:nvSpPr>
        <p:spPr>
          <a:xfrm>
            <a:off x="180674" y="4610885"/>
            <a:ext cx="3090974" cy="307777"/>
          </a:xfrm>
          <a:prstGeom prst="rect">
            <a:avLst/>
          </a:prstGeom>
        </p:spPr>
        <p:txBody>
          <a:bodyPr wrap="none">
            <a:spAutoFit/>
          </a:bodyPr>
          <a:lstStyle/>
          <a:p>
            <a:r>
              <a:rPr lang="en-GB" sz="1400" b="1" dirty="0"/>
              <a:t>Health and Safety at Work etc Act 1974</a:t>
            </a:r>
          </a:p>
        </p:txBody>
      </p:sp>
      <p:sp>
        <p:nvSpPr>
          <p:cNvPr id="16" name="Rectangle 15">
            <a:extLst>
              <a:ext uri="{FF2B5EF4-FFF2-40B4-BE49-F238E27FC236}">
                <a16:creationId xmlns:a16="http://schemas.microsoft.com/office/drawing/2014/main" id="{1DF46843-B2C8-4770-8D56-83BB8CCC71AA}"/>
              </a:ext>
            </a:extLst>
          </p:cNvPr>
          <p:cNvSpPr/>
          <p:nvPr/>
        </p:nvSpPr>
        <p:spPr>
          <a:xfrm>
            <a:off x="5174414" y="3491695"/>
            <a:ext cx="3000693" cy="307777"/>
          </a:xfrm>
          <a:prstGeom prst="rect">
            <a:avLst/>
          </a:prstGeom>
        </p:spPr>
        <p:txBody>
          <a:bodyPr wrap="none">
            <a:spAutoFit/>
          </a:bodyPr>
          <a:lstStyle/>
          <a:p>
            <a:r>
              <a:rPr lang="en-GB" sz="1400" b="1" dirty="0">
                <a:solidFill>
                  <a:srgbClr val="002060"/>
                </a:solidFill>
              </a:rPr>
              <a:t>Health and Safety (Offences) Act 2008</a:t>
            </a:r>
          </a:p>
        </p:txBody>
      </p:sp>
      <p:sp>
        <p:nvSpPr>
          <p:cNvPr id="17" name="Rectangle 16">
            <a:extLst>
              <a:ext uri="{FF2B5EF4-FFF2-40B4-BE49-F238E27FC236}">
                <a16:creationId xmlns:a16="http://schemas.microsoft.com/office/drawing/2014/main" id="{087AE6DB-3109-4533-B49B-DEF1A3DC8D28}"/>
              </a:ext>
            </a:extLst>
          </p:cNvPr>
          <p:cNvSpPr/>
          <p:nvPr/>
        </p:nvSpPr>
        <p:spPr>
          <a:xfrm>
            <a:off x="3691496" y="4533396"/>
            <a:ext cx="4572000" cy="307777"/>
          </a:xfrm>
          <a:prstGeom prst="rect">
            <a:avLst/>
          </a:prstGeom>
        </p:spPr>
        <p:txBody>
          <a:bodyPr>
            <a:spAutoFit/>
          </a:bodyPr>
          <a:lstStyle/>
          <a:p>
            <a:r>
              <a:rPr lang="en-GB" sz="1400" dirty="0">
                <a:solidFill>
                  <a:srgbClr val="7030A0"/>
                </a:solidFill>
              </a:rPr>
              <a:t>Mineral Workings Offshore Installations Act 1971</a:t>
            </a:r>
          </a:p>
        </p:txBody>
      </p:sp>
      <p:sp>
        <p:nvSpPr>
          <p:cNvPr id="18" name="Rectangle 17">
            <a:extLst>
              <a:ext uri="{FF2B5EF4-FFF2-40B4-BE49-F238E27FC236}">
                <a16:creationId xmlns:a16="http://schemas.microsoft.com/office/drawing/2014/main" id="{05857DB2-2015-4D83-9248-50E38FA0BC8B}"/>
              </a:ext>
            </a:extLst>
          </p:cNvPr>
          <p:cNvSpPr/>
          <p:nvPr/>
        </p:nvSpPr>
        <p:spPr>
          <a:xfrm>
            <a:off x="212210" y="5437143"/>
            <a:ext cx="2793457" cy="307777"/>
          </a:xfrm>
          <a:prstGeom prst="rect">
            <a:avLst/>
          </a:prstGeom>
        </p:spPr>
        <p:txBody>
          <a:bodyPr wrap="none">
            <a:spAutoFit/>
          </a:bodyPr>
          <a:lstStyle/>
          <a:p>
            <a:r>
              <a:rPr lang="en-GB" sz="1400" b="1" dirty="0">
                <a:solidFill>
                  <a:srgbClr val="0070C0"/>
                </a:solidFill>
              </a:rPr>
              <a:t>Mines and Quarries (Tips) Act 1969</a:t>
            </a:r>
          </a:p>
        </p:txBody>
      </p:sp>
      <p:sp>
        <p:nvSpPr>
          <p:cNvPr id="19" name="Rectangle 18">
            <a:extLst>
              <a:ext uri="{FF2B5EF4-FFF2-40B4-BE49-F238E27FC236}">
                <a16:creationId xmlns:a16="http://schemas.microsoft.com/office/drawing/2014/main" id="{F737C438-0A05-4C8C-8C20-CC7ED0D7CF31}"/>
              </a:ext>
            </a:extLst>
          </p:cNvPr>
          <p:cNvSpPr/>
          <p:nvPr/>
        </p:nvSpPr>
        <p:spPr>
          <a:xfrm>
            <a:off x="109928" y="3592074"/>
            <a:ext cx="2340705" cy="307777"/>
          </a:xfrm>
          <a:prstGeom prst="rect">
            <a:avLst/>
          </a:prstGeom>
        </p:spPr>
        <p:txBody>
          <a:bodyPr wrap="none">
            <a:spAutoFit/>
          </a:bodyPr>
          <a:lstStyle/>
          <a:p>
            <a:r>
              <a:rPr lang="en-GB" sz="1400" b="1" dirty="0">
                <a:solidFill>
                  <a:srgbClr val="7030A0"/>
                </a:solidFill>
              </a:rPr>
              <a:t>Mines and Quarries Act 1954</a:t>
            </a:r>
          </a:p>
        </p:txBody>
      </p:sp>
      <p:sp>
        <p:nvSpPr>
          <p:cNvPr id="20" name="Rectangle 19">
            <a:extLst>
              <a:ext uri="{FF2B5EF4-FFF2-40B4-BE49-F238E27FC236}">
                <a16:creationId xmlns:a16="http://schemas.microsoft.com/office/drawing/2014/main" id="{095935C7-D673-4977-8284-7E1D330F0DAA}"/>
              </a:ext>
            </a:extLst>
          </p:cNvPr>
          <p:cNvSpPr/>
          <p:nvPr/>
        </p:nvSpPr>
        <p:spPr>
          <a:xfrm>
            <a:off x="3203797" y="5106979"/>
            <a:ext cx="3506986" cy="307777"/>
          </a:xfrm>
          <a:prstGeom prst="rect">
            <a:avLst/>
          </a:prstGeom>
        </p:spPr>
        <p:txBody>
          <a:bodyPr wrap="none">
            <a:spAutoFit/>
          </a:bodyPr>
          <a:lstStyle/>
          <a:p>
            <a:r>
              <a:rPr lang="en-GB" sz="1400" dirty="0">
                <a:solidFill>
                  <a:srgbClr val="002060"/>
                </a:solidFill>
              </a:rPr>
              <a:t>Offices, Shops and Railway Premises Act 1963</a:t>
            </a:r>
          </a:p>
        </p:txBody>
      </p:sp>
      <p:sp>
        <p:nvSpPr>
          <p:cNvPr id="21" name="Rectangle 20">
            <a:extLst>
              <a:ext uri="{FF2B5EF4-FFF2-40B4-BE49-F238E27FC236}">
                <a16:creationId xmlns:a16="http://schemas.microsoft.com/office/drawing/2014/main" id="{5AF36013-3228-4A9E-8AAE-9CC776A3E4CD}"/>
              </a:ext>
            </a:extLst>
          </p:cNvPr>
          <p:cNvSpPr/>
          <p:nvPr/>
        </p:nvSpPr>
        <p:spPr>
          <a:xfrm>
            <a:off x="4752674" y="5575097"/>
            <a:ext cx="2555058" cy="369332"/>
          </a:xfrm>
          <a:prstGeom prst="rect">
            <a:avLst/>
          </a:prstGeom>
        </p:spPr>
        <p:txBody>
          <a:bodyPr wrap="none">
            <a:spAutoFit/>
          </a:bodyPr>
          <a:lstStyle/>
          <a:p>
            <a:r>
              <a:rPr lang="en-GB" b="1" dirty="0">
                <a:solidFill>
                  <a:srgbClr val="00B050"/>
                </a:solidFill>
              </a:rPr>
              <a:t>Offshore Safety Act 1992</a:t>
            </a:r>
          </a:p>
        </p:txBody>
      </p:sp>
      <p:sp>
        <p:nvSpPr>
          <p:cNvPr id="22" name="Rectangle 21">
            <a:extLst>
              <a:ext uri="{FF2B5EF4-FFF2-40B4-BE49-F238E27FC236}">
                <a16:creationId xmlns:a16="http://schemas.microsoft.com/office/drawing/2014/main" id="{7792F690-DBAA-4B78-B80A-557B3A8793EA}"/>
              </a:ext>
            </a:extLst>
          </p:cNvPr>
          <p:cNvSpPr/>
          <p:nvPr/>
        </p:nvSpPr>
        <p:spPr>
          <a:xfrm>
            <a:off x="574636" y="4102970"/>
            <a:ext cx="1978427" cy="369332"/>
          </a:xfrm>
          <a:prstGeom prst="rect">
            <a:avLst/>
          </a:prstGeom>
        </p:spPr>
        <p:txBody>
          <a:bodyPr wrap="none">
            <a:spAutoFit/>
          </a:bodyPr>
          <a:lstStyle/>
          <a:p>
            <a:r>
              <a:rPr lang="en-GB" dirty="0">
                <a:solidFill>
                  <a:srgbClr val="00B0F0"/>
                </a:solidFill>
              </a:rPr>
              <a:t>Pipe-lines Act 1962</a:t>
            </a:r>
          </a:p>
        </p:txBody>
      </p:sp>
    </p:spTree>
    <p:extLst>
      <p:ext uri="{BB962C8B-B14F-4D97-AF65-F5344CB8AC3E}">
        <p14:creationId xmlns:p14="http://schemas.microsoft.com/office/powerpoint/2010/main" val="5386612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3046988"/>
          </a:xfrm>
          <a:prstGeom prst="rect">
            <a:avLst/>
          </a:prstGeom>
        </p:spPr>
        <p:txBody>
          <a:bodyPr wrap="square">
            <a:spAutoFit/>
          </a:bodyPr>
          <a:lstStyle/>
          <a:p>
            <a:r>
              <a:rPr lang="en-GB" sz="2400" dirty="0"/>
              <a:t>Which of the following specifies how cabling should be installed in buildings?</a:t>
            </a:r>
          </a:p>
          <a:p>
            <a:endParaRPr lang="en-GB" sz="2400" dirty="0"/>
          </a:p>
          <a:p>
            <a:pPr marL="342900" indent="-342900">
              <a:buFont typeface="+mj-lt"/>
              <a:buAutoNum type="alphaUcPeriod"/>
            </a:pPr>
            <a:r>
              <a:rPr lang="en-GB" sz="2400" dirty="0"/>
              <a:t>ISO 27001</a:t>
            </a:r>
          </a:p>
          <a:p>
            <a:pPr marL="342900" indent="-342900">
              <a:buFont typeface="+mj-lt"/>
              <a:buAutoNum type="alphaUcPeriod"/>
            </a:pPr>
            <a:r>
              <a:rPr lang="en-GB" sz="2400" dirty="0"/>
              <a:t>ISO 14000</a:t>
            </a:r>
          </a:p>
          <a:p>
            <a:pPr marL="342900" indent="-342900">
              <a:buFont typeface="+mj-lt"/>
              <a:buAutoNum type="alphaUcPeriod"/>
            </a:pPr>
            <a:r>
              <a:rPr lang="en-GB" sz="2400" dirty="0"/>
              <a:t>BS 18001</a:t>
            </a:r>
          </a:p>
          <a:p>
            <a:pPr marL="342900" indent="-342900">
              <a:buFont typeface="+mj-lt"/>
              <a:buAutoNum type="alphaUcPeriod"/>
            </a:pPr>
            <a:r>
              <a:rPr lang="en-GB" sz="2400" dirty="0">
                <a:solidFill>
                  <a:srgbClr val="FF0000"/>
                </a:solidFill>
              </a:rPr>
              <a:t>EN 50173/4</a:t>
            </a:r>
          </a:p>
          <a:p>
            <a:pPr marL="342900" indent="-342900">
              <a:buFont typeface="+mj-lt"/>
              <a:buAutoNum type="alphaUcPeriod"/>
            </a:pPr>
            <a:r>
              <a:rPr lang="en-GB" sz="2400" dirty="0"/>
              <a:t>BS EN 7671</a:t>
            </a:r>
          </a:p>
        </p:txBody>
      </p:sp>
    </p:spTree>
    <p:extLst>
      <p:ext uri="{BB962C8B-B14F-4D97-AF65-F5344CB8AC3E}">
        <p14:creationId xmlns:p14="http://schemas.microsoft.com/office/powerpoint/2010/main" val="4246007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3046988"/>
          </a:xfrm>
          <a:prstGeom prst="rect">
            <a:avLst/>
          </a:prstGeom>
        </p:spPr>
        <p:txBody>
          <a:bodyPr wrap="square">
            <a:spAutoFit/>
          </a:bodyPr>
          <a:lstStyle/>
          <a:p>
            <a:r>
              <a:rPr lang="en-GB" sz="2400" dirty="0"/>
              <a:t>Which of the following specifies the colour of wires in electrical plugs?</a:t>
            </a:r>
          </a:p>
          <a:p>
            <a:endParaRPr lang="en-GB" sz="2400" dirty="0"/>
          </a:p>
          <a:p>
            <a:pPr marL="342900" indent="-342900">
              <a:buFont typeface="+mj-lt"/>
              <a:buAutoNum type="alphaUcPeriod"/>
            </a:pPr>
            <a:r>
              <a:rPr lang="en-GB" sz="2400" dirty="0"/>
              <a:t>ISO 27001</a:t>
            </a:r>
          </a:p>
          <a:p>
            <a:pPr marL="342900" indent="-342900">
              <a:buFont typeface="+mj-lt"/>
              <a:buAutoNum type="alphaUcPeriod"/>
            </a:pPr>
            <a:r>
              <a:rPr lang="en-GB" sz="2400" dirty="0"/>
              <a:t>ISO 14000</a:t>
            </a:r>
          </a:p>
          <a:p>
            <a:pPr marL="342900" indent="-342900">
              <a:buFont typeface="+mj-lt"/>
              <a:buAutoNum type="alphaUcPeriod"/>
            </a:pPr>
            <a:r>
              <a:rPr lang="en-GB" sz="2400" dirty="0"/>
              <a:t>BS 18001</a:t>
            </a:r>
          </a:p>
          <a:p>
            <a:pPr marL="342900" indent="-342900">
              <a:buFont typeface="+mj-lt"/>
              <a:buAutoNum type="alphaUcPeriod"/>
            </a:pPr>
            <a:r>
              <a:rPr lang="en-GB" sz="2400" dirty="0"/>
              <a:t>EN 50173/4</a:t>
            </a:r>
          </a:p>
          <a:p>
            <a:pPr marL="342900" indent="-342900">
              <a:buFont typeface="+mj-lt"/>
              <a:buAutoNum type="alphaUcPeriod"/>
            </a:pPr>
            <a:r>
              <a:rPr lang="en-GB" sz="2400" dirty="0"/>
              <a:t>BS EN 7671</a:t>
            </a:r>
            <a:endParaRPr lang="en-GB" sz="2400" dirty="0">
              <a:solidFill>
                <a:srgbClr val="FF0000"/>
              </a:solidFill>
            </a:endParaRPr>
          </a:p>
        </p:txBody>
      </p:sp>
    </p:spTree>
    <p:extLst>
      <p:ext uri="{BB962C8B-B14F-4D97-AF65-F5344CB8AC3E}">
        <p14:creationId xmlns:p14="http://schemas.microsoft.com/office/powerpoint/2010/main" val="9188951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F4D254A-F7FD-4336-B712-708A3666D7CD}"/>
              </a:ext>
            </a:extLst>
          </p:cNvPr>
          <p:cNvSpPr txBox="1"/>
          <p:nvPr/>
        </p:nvSpPr>
        <p:spPr>
          <a:xfrm>
            <a:off x="361507" y="2158409"/>
            <a:ext cx="7772400" cy="369332"/>
          </a:xfrm>
          <a:prstGeom prst="rect">
            <a:avLst/>
          </a:prstGeom>
          <a:noFill/>
        </p:spPr>
        <p:txBody>
          <a:bodyPr wrap="square" rtlCol="0">
            <a:spAutoFit/>
          </a:bodyPr>
          <a:lstStyle/>
          <a:p>
            <a:endParaRPr lang="en-GB" b="1" dirty="0">
              <a:highlight>
                <a:srgbClr val="FFFF00"/>
              </a:highlight>
            </a:endParaRPr>
          </a:p>
        </p:txBody>
      </p:sp>
      <p:sp>
        <p:nvSpPr>
          <p:cNvPr id="9" name="Snip Single Corner Rectangle 5"/>
          <p:cNvSpPr/>
          <p:nvPr/>
        </p:nvSpPr>
        <p:spPr>
          <a:xfrm flipH="1">
            <a:off x="75948" y="372777"/>
            <a:ext cx="4900088"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Title 1"/>
          <p:cNvSpPr>
            <a:spLocks noGrp="1"/>
          </p:cNvSpPr>
          <p:nvPr>
            <p:ph type="title"/>
          </p:nvPr>
        </p:nvSpPr>
        <p:spPr>
          <a:xfrm>
            <a:off x="75949" y="372776"/>
            <a:ext cx="5574723" cy="715529"/>
          </a:xfrm>
        </p:spPr>
        <p:txBody>
          <a:bodyPr>
            <a:normAutofit/>
          </a:bodyPr>
          <a:lstStyle/>
          <a:p>
            <a:pPr fontAlgn="base"/>
            <a:r>
              <a:rPr lang="en-GB" sz="3600" b="1" dirty="0">
                <a:solidFill>
                  <a:schemeClr val="bg1"/>
                </a:solidFill>
              </a:rPr>
              <a:t>Review</a:t>
            </a:r>
          </a:p>
        </p:txBody>
      </p:sp>
      <p:sp>
        <p:nvSpPr>
          <p:cNvPr id="11" name="Rectangle 10"/>
          <p:cNvSpPr/>
          <p:nvPr/>
        </p:nvSpPr>
        <p:spPr>
          <a:xfrm>
            <a:off x="577310" y="1547368"/>
            <a:ext cx="7394106" cy="3046988"/>
          </a:xfrm>
          <a:prstGeom prst="rect">
            <a:avLst/>
          </a:prstGeom>
        </p:spPr>
        <p:txBody>
          <a:bodyPr wrap="square">
            <a:spAutoFit/>
          </a:bodyPr>
          <a:lstStyle/>
          <a:p>
            <a:r>
              <a:rPr lang="en-GB" sz="2400" dirty="0"/>
              <a:t>Which of the following specifies the colour of wires in electrical plugs?</a:t>
            </a:r>
          </a:p>
          <a:p>
            <a:endParaRPr lang="en-GB" sz="2400" dirty="0"/>
          </a:p>
          <a:p>
            <a:pPr marL="342900" indent="-342900">
              <a:buFont typeface="+mj-lt"/>
              <a:buAutoNum type="alphaUcPeriod"/>
            </a:pPr>
            <a:r>
              <a:rPr lang="en-GB" sz="2400" dirty="0"/>
              <a:t>ISO 27001</a:t>
            </a:r>
          </a:p>
          <a:p>
            <a:pPr marL="342900" indent="-342900">
              <a:buFont typeface="+mj-lt"/>
              <a:buAutoNum type="alphaUcPeriod"/>
            </a:pPr>
            <a:r>
              <a:rPr lang="en-GB" sz="2400" dirty="0"/>
              <a:t>ISO 14000</a:t>
            </a:r>
          </a:p>
          <a:p>
            <a:pPr marL="342900" indent="-342900">
              <a:buFont typeface="+mj-lt"/>
              <a:buAutoNum type="alphaUcPeriod"/>
            </a:pPr>
            <a:r>
              <a:rPr lang="en-GB" sz="2400" dirty="0"/>
              <a:t>BS 18001</a:t>
            </a:r>
          </a:p>
          <a:p>
            <a:pPr marL="342900" indent="-342900">
              <a:buFont typeface="+mj-lt"/>
              <a:buAutoNum type="alphaUcPeriod"/>
            </a:pPr>
            <a:r>
              <a:rPr lang="en-GB" sz="2400" dirty="0"/>
              <a:t>EN 50173/4</a:t>
            </a:r>
          </a:p>
          <a:p>
            <a:pPr marL="342900" indent="-342900">
              <a:buFont typeface="+mj-lt"/>
              <a:buAutoNum type="alphaUcPeriod"/>
            </a:pPr>
            <a:r>
              <a:rPr lang="en-GB" sz="2400" dirty="0">
                <a:solidFill>
                  <a:srgbClr val="FF0000"/>
                </a:solidFill>
              </a:rPr>
              <a:t>BS EN 7671</a:t>
            </a:r>
          </a:p>
        </p:txBody>
      </p:sp>
    </p:spTree>
    <p:extLst>
      <p:ext uri="{BB962C8B-B14F-4D97-AF65-F5344CB8AC3E}">
        <p14:creationId xmlns:p14="http://schemas.microsoft.com/office/powerpoint/2010/main" val="630381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000" dirty="0">
                <a:solidFill>
                  <a:schemeClr val="bg1"/>
                </a:solidFill>
                <a:latin typeface="Arial" panose="020B0604020202020204" pitchFamily="34" charset="0"/>
                <a:cs typeface="Arial" panose="020B0604020202020204" pitchFamily="34" charset="0"/>
              </a:rPr>
              <a:t>Health and Safety at Work Act 1974</a:t>
            </a:r>
          </a:p>
        </p:txBody>
      </p:sp>
      <p:pic>
        <p:nvPicPr>
          <p:cNvPr id="4" name="Picture 3">
            <a:extLst>
              <a:ext uri="{FF2B5EF4-FFF2-40B4-BE49-F238E27FC236}">
                <a16:creationId xmlns:a16="http://schemas.microsoft.com/office/drawing/2014/main" id="{79816041-6064-4730-8D8F-2DB5F076C561}"/>
              </a:ext>
            </a:extLst>
          </p:cNvPr>
          <p:cNvPicPr>
            <a:picLocks noChangeAspect="1"/>
          </p:cNvPicPr>
          <p:nvPr/>
        </p:nvPicPr>
        <p:blipFill>
          <a:blip r:embed="rId2"/>
          <a:stretch>
            <a:fillRect/>
          </a:stretch>
        </p:blipFill>
        <p:spPr>
          <a:xfrm>
            <a:off x="3435062" y="2472825"/>
            <a:ext cx="1364259" cy="1059307"/>
          </a:xfrm>
          <a:prstGeom prst="rect">
            <a:avLst/>
          </a:prstGeom>
        </p:spPr>
      </p:pic>
      <p:sp>
        <p:nvSpPr>
          <p:cNvPr id="13" name="TextBox 12">
            <a:extLst>
              <a:ext uri="{FF2B5EF4-FFF2-40B4-BE49-F238E27FC236}">
                <a16:creationId xmlns:a16="http://schemas.microsoft.com/office/drawing/2014/main" id="{96F63ADA-7EAD-4A32-965E-21CA00FF9AD1}"/>
              </a:ext>
            </a:extLst>
          </p:cNvPr>
          <p:cNvSpPr txBox="1"/>
          <p:nvPr/>
        </p:nvSpPr>
        <p:spPr>
          <a:xfrm>
            <a:off x="520994" y="1265562"/>
            <a:ext cx="7592675" cy="830997"/>
          </a:xfrm>
          <a:prstGeom prst="rect">
            <a:avLst/>
          </a:prstGeom>
          <a:noFill/>
        </p:spPr>
        <p:txBody>
          <a:bodyPr wrap="square" rtlCol="0">
            <a:spAutoFit/>
          </a:bodyPr>
          <a:lstStyle/>
          <a:p>
            <a:r>
              <a:rPr lang="en-GB" sz="2400" dirty="0">
                <a:highlight>
                  <a:srgbClr val="FFFF00"/>
                </a:highlight>
              </a:rPr>
              <a:t>What is the difference between an </a:t>
            </a:r>
            <a:r>
              <a:rPr lang="en-GB" sz="2400" b="1" dirty="0">
                <a:highlight>
                  <a:srgbClr val="FFFF00"/>
                </a:highlight>
              </a:rPr>
              <a:t>Act</a:t>
            </a:r>
            <a:r>
              <a:rPr lang="en-GB" sz="2400" dirty="0">
                <a:highlight>
                  <a:srgbClr val="FFFF00"/>
                </a:highlight>
              </a:rPr>
              <a:t>, a </a:t>
            </a:r>
            <a:r>
              <a:rPr lang="en-GB" sz="2400" b="1" dirty="0">
                <a:highlight>
                  <a:srgbClr val="FFFF00"/>
                </a:highlight>
              </a:rPr>
              <a:t>Regulation</a:t>
            </a:r>
            <a:r>
              <a:rPr lang="en-GB" sz="2400" dirty="0">
                <a:highlight>
                  <a:srgbClr val="FFFF00"/>
                </a:highlight>
              </a:rPr>
              <a:t>, a </a:t>
            </a:r>
            <a:r>
              <a:rPr lang="en-GB" sz="2400" b="1" dirty="0">
                <a:highlight>
                  <a:srgbClr val="FFFF00"/>
                </a:highlight>
              </a:rPr>
              <a:t>Standard</a:t>
            </a:r>
            <a:r>
              <a:rPr lang="en-GB" sz="2400" dirty="0">
                <a:highlight>
                  <a:srgbClr val="FFFF00"/>
                </a:highlight>
              </a:rPr>
              <a:t>, a </a:t>
            </a:r>
            <a:r>
              <a:rPr lang="en-GB" sz="2400" b="1" dirty="0">
                <a:highlight>
                  <a:srgbClr val="FFFF00"/>
                </a:highlight>
              </a:rPr>
              <a:t>Code</a:t>
            </a:r>
            <a:r>
              <a:rPr lang="en-GB" sz="2400" dirty="0">
                <a:highlight>
                  <a:srgbClr val="FFFF00"/>
                </a:highlight>
              </a:rPr>
              <a:t> of </a:t>
            </a:r>
            <a:r>
              <a:rPr lang="en-GB" sz="2400" b="1" dirty="0">
                <a:highlight>
                  <a:srgbClr val="FFFF00"/>
                </a:highlight>
              </a:rPr>
              <a:t>Practice</a:t>
            </a:r>
            <a:r>
              <a:rPr lang="en-GB" sz="2400" dirty="0">
                <a:highlight>
                  <a:srgbClr val="FFFF00"/>
                </a:highlight>
              </a:rPr>
              <a:t>, and a </a:t>
            </a:r>
            <a:r>
              <a:rPr lang="en-GB" sz="2400" b="1" dirty="0">
                <a:highlight>
                  <a:srgbClr val="FFFF00"/>
                </a:highlight>
              </a:rPr>
              <a:t>Directive</a:t>
            </a:r>
            <a:r>
              <a:rPr lang="en-GB" sz="2400" dirty="0">
                <a:highlight>
                  <a:srgbClr val="FFFF00"/>
                </a:highlight>
              </a:rPr>
              <a:t>?</a:t>
            </a:r>
          </a:p>
        </p:txBody>
      </p:sp>
      <p:sp>
        <p:nvSpPr>
          <p:cNvPr id="23" name="TextBox 22">
            <a:extLst>
              <a:ext uri="{FF2B5EF4-FFF2-40B4-BE49-F238E27FC236}">
                <a16:creationId xmlns:a16="http://schemas.microsoft.com/office/drawing/2014/main" id="{CBC00890-4C3B-4EDF-A102-74453C3FFA9C}"/>
              </a:ext>
            </a:extLst>
          </p:cNvPr>
          <p:cNvSpPr txBox="1"/>
          <p:nvPr/>
        </p:nvSpPr>
        <p:spPr>
          <a:xfrm>
            <a:off x="520995" y="2519916"/>
            <a:ext cx="2062717" cy="1477328"/>
          </a:xfrm>
          <a:prstGeom prst="rect">
            <a:avLst/>
          </a:prstGeom>
          <a:noFill/>
          <a:ln>
            <a:solidFill>
              <a:schemeClr val="bg1"/>
            </a:solidFill>
          </a:ln>
        </p:spPr>
        <p:txBody>
          <a:bodyPr wrap="square" rtlCol="0">
            <a:spAutoFit/>
          </a:bodyPr>
          <a:lstStyle/>
          <a:p>
            <a:r>
              <a:rPr lang="en-GB" dirty="0"/>
              <a:t>An</a:t>
            </a:r>
            <a:r>
              <a:rPr lang="en-GB" b="1" dirty="0"/>
              <a:t> Act </a:t>
            </a:r>
            <a:r>
              <a:rPr lang="en-GB" dirty="0"/>
              <a:t>is Law passed by a higher </a:t>
            </a:r>
            <a:r>
              <a:rPr lang="en-GB" b="1" dirty="0"/>
              <a:t>official body </a:t>
            </a:r>
            <a:r>
              <a:rPr lang="en-GB" dirty="0"/>
              <a:t>such as the House of Lords</a:t>
            </a:r>
          </a:p>
        </p:txBody>
      </p:sp>
      <p:sp>
        <p:nvSpPr>
          <p:cNvPr id="24" name="TextBox 23">
            <a:extLst>
              <a:ext uri="{FF2B5EF4-FFF2-40B4-BE49-F238E27FC236}">
                <a16:creationId xmlns:a16="http://schemas.microsoft.com/office/drawing/2014/main" id="{E120ECF9-D9A1-41E6-B808-0353586131FA}"/>
              </a:ext>
            </a:extLst>
          </p:cNvPr>
          <p:cNvSpPr txBox="1"/>
          <p:nvPr/>
        </p:nvSpPr>
        <p:spPr>
          <a:xfrm>
            <a:off x="5981253" y="2131496"/>
            <a:ext cx="2280244" cy="1200329"/>
          </a:xfrm>
          <a:prstGeom prst="rect">
            <a:avLst/>
          </a:prstGeom>
          <a:noFill/>
        </p:spPr>
        <p:txBody>
          <a:bodyPr wrap="square" rtlCol="0">
            <a:spAutoFit/>
          </a:bodyPr>
          <a:lstStyle/>
          <a:p>
            <a:r>
              <a:rPr lang="en-GB" dirty="0"/>
              <a:t>A </a:t>
            </a:r>
            <a:r>
              <a:rPr lang="en-GB" b="1" dirty="0"/>
              <a:t>Regulation</a:t>
            </a:r>
            <a:r>
              <a:rPr lang="en-GB" dirty="0"/>
              <a:t> is a </a:t>
            </a:r>
            <a:r>
              <a:rPr lang="en-GB" b="1" dirty="0"/>
              <a:t>rule</a:t>
            </a:r>
            <a:r>
              <a:rPr lang="en-GB" dirty="0"/>
              <a:t> or </a:t>
            </a:r>
            <a:r>
              <a:rPr lang="en-GB" b="1" dirty="0"/>
              <a:t>directive</a:t>
            </a:r>
            <a:r>
              <a:rPr lang="en-GB" dirty="0"/>
              <a:t> made and maintained by an </a:t>
            </a:r>
            <a:r>
              <a:rPr lang="en-GB" b="1" dirty="0"/>
              <a:t>authority</a:t>
            </a:r>
            <a:r>
              <a:rPr lang="en-GB" dirty="0"/>
              <a:t>.</a:t>
            </a:r>
          </a:p>
        </p:txBody>
      </p:sp>
      <p:sp>
        <p:nvSpPr>
          <p:cNvPr id="25" name="TextBox 24">
            <a:extLst>
              <a:ext uri="{FF2B5EF4-FFF2-40B4-BE49-F238E27FC236}">
                <a16:creationId xmlns:a16="http://schemas.microsoft.com/office/drawing/2014/main" id="{5F24B95A-8433-45AC-AE91-B3DAB1125EB1}"/>
              </a:ext>
            </a:extLst>
          </p:cNvPr>
          <p:cNvSpPr txBox="1"/>
          <p:nvPr/>
        </p:nvSpPr>
        <p:spPr>
          <a:xfrm>
            <a:off x="520994" y="4659292"/>
            <a:ext cx="2062717" cy="1200329"/>
          </a:xfrm>
          <a:prstGeom prst="rect">
            <a:avLst/>
          </a:prstGeom>
          <a:noFill/>
          <a:ln>
            <a:solidFill>
              <a:schemeClr val="bg1"/>
            </a:solidFill>
          </a:ln>
        </p:spPr>
        <p:txBody>
          <a:bodyPr wrap="square" rtlCol="0">
            <a:spAutoFit/>
          </a:bodyPr>
          <a:lstStyle/>
          <a:p>
            <a:r>
              <a:rPr lang="en-GB" dirty="0"/>
              <a:t>A </a:t>
            </a:r>
            <a:r>
              <a:rPr lang="en-GB" b="1" dirty="0"/>
              <a:t>Directive</a:t>
            </a:r>
            <a:r>
              <a:rPr lang="en-GB" dirty="0"/>
              <a:t> is an </a:t>
            </a:r>
            <a:r>
              <a:rPr lang="en-GB" b="1" dirty="0"/>
              <a:t>official</a:t>
            </a:r>
            <a:r>
              <a:rPr lang="en-GB" dirty="0"/>
              <a:t> or </a:t>
            </a:r>
            <a:r>
              <a:rPr lang="en-GB" b="1" dirty="0"/>
              <a:t>authoritative</a:t>
            </a:r>
            <a:r>
              <a:rPr lang="en-GB" dirty="0"/>
              <a:t> instruction</a:t>
            </a:r>
          </a:p>
        </p:txBody>
      </p:sp>
      <p:pic>
        <p:nvPicPr>
          <p:cNvPr id="26" name="Picture 25">
            <a:extLst>
              <a:ext uri="{FF2B5EF4-FFF2-40B4-BE49-F238E27FC236}">
                <a16:creationId xmlns:a16="http://schemas.microsoft.com/office/drawing/2014/main" id="{307B4F9F-72C9-48FF-A4A2-2E5A735CDC80}"/>
              </a:ext>
            </a:extLst>
          </p:cNvPr>
          <p:cNvPicPr>
            <a:picLocks noChangeAspect="1"/>
          </p:cNvPicPr>
          <p:nvPr/>
        </p:nvPicPr>
        <p:blipFill>
          <a:blip r:embed="rId3"/>
          <a:stretch>
            <a:fillRect/>
          </a:stretch>
        </p:blipFill>
        <p:spPr>
          <a:xfrm>
            <a:off x="5650672" y="4875374"/>
            <a:ext cx="2462997" cy="768163"/>
          </a:xfrm>
          <a:prstGeom prst="rect">
            <a:avLst/>
          </a:prstGeom>
        </p:spPr>
      </p:pic>
      <p:sp>
        <p:nvSpPr>
          <p:cNvPr id="27" name="Rectangle 26">
            <a:extLst>
              <a:ext uri="{FF2B5EF4-FFF2-40B4-BE49-F238E27FC236}">
                <a16:creationId xmlns:a16="http://schemas.microsoft.com/office/drawing/2014/main" id="{EE38C926-B108-48AA-B86A-F7DDFE919C2E}"/>
              </a:ext>
            </a:extLst>
          </p:cNvPr>
          <p:cNvSpPr/>
          <p:nvPr/>
        </p:nvSpPr>
        <p:spPr>
          <a:xfrm>
            <a:off x="2757002" y="3701268"/>
            <a:ext cx="3120657" cy="1477328"/>
          </a:xfrm>
          <a:prstGeom prst="rect">
            <a:avLst/>
          </a:prstGeom>
        </p:spPr>
        <p:txBody>
          <a:bodyPr wrap="square">
            <a:spAutoFit/>
          </a:bodyPr>
          <a:lstStyle/>
          <a:p>
            <a:r>
              <a:rPr lang="en-GB" dirty="0">
                <a:solidFill>
                  <a:srgbClr val="222222"/>
                </a:solidFill>
              </a:rPr>
              <a:t>A </a:t>
            </a:r>
            <a:r>
              <a:rPr lang="en-GB" b="1" dirty="0">
                <a:solidFill>
                  <a:srgbClr val="222222"/>
                </a:solidFill>
              </a:rPr>
              <a:t>code of practice</a:t>
            </a:r>
            <a:r>
              <a:rPr lang="en-GB" dirty="0">
                <a:solidFill>
                  <a:srgbClr val="222222"/>
                </a:solidFill>
              </a:rPr>
              <a:t> is a set of </a:t>
            </a:r>
            <a:r>
              <a:rPr lang="en-GB" b="1" dirty="0">
                <a:solidFill>
                  <a:srgbClr val="222222"/>
                </a:solidFill>
              </a:rPr>
              <a:t>written rules </a:t>
            </a:r>
            <a:r>
              <a:rPr lang="en-GB" dirty="0">
                <a:solidFill>
                  <a:srgbClr val="222222"/>
                </a:solidFill>
              </a:rPr>
              <a:t>which explains how people working in a particular profession should </a:t>
            </a:r>
            <a:r>
              <a:rPr lang="en-GB" b="1" dirty="0">
                <a:solidFill>
                  <a:srgbClr val="222222"/>
                </a:solidFill>
              </a:rPr>
              <a:t>behave</a:t>
            </a:r>
            <a:endParaRPr lang="en-GB" b="1" dirty="0"/>
          </a:p>
        </p:txBody>
      </p:sp>
    </p:spTree>
    <p:extLst>
      <p:ext uri="{BB962C8B-B14F-4D97-AF65-F5344CB8AC3E}">
        <p14:creationId xmlns:p14="http://schemas.microsoft.com/office/powerpoint/2010/main" val="267187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2400" dirty="0">
                <a:solidFill>
                  <a:schemeClr val="bg1"/>
                </a:solidFill>
              </a:rPr>
              <a:t>Electricity at Work Regulations 1989</a:t>
            </a:r>
            <a:endParaRPr lang="en-GB" sz="2400" b="1" dirty="0">
              <a:solidFill>
                <a:schemeClr val="bg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F2A3BF2-73BA-47EB-88FE-92E774BB794E}"/>
              </a:ext>
            </a:extLst>
          </p:cNvPr>
          <p:cNvSpPr txBox="1"/>
          <p:nvPr/>
        </p:nvSpPr>
        <p:spPr>
          <a:xfrm>
            <a:off x="552893" y="1446028"/>
            <a:ext cx="3561907" cy="4985980"/>
          </a:xfrm>
          <a:prstGeom prst="rect">
            <a:avLst/>
          </a:prstGeom>
          <a:noFill/>
        </p:spPr>
        <p:txBody>
          <a:bodyPr wrap="square" rtlCol="0">
            <a:spAutoFit/>
          </a:bodyPr>
          <a:lstStyle/>
          <a:p>
            <a:r>
              <a:rPr lang="en-GB" b="1" dirty="0"/>
              <a:t>Electricity at Work Regulations 1989</a:t>
            </a:r>
          </a:p>
          <a:p>
            <a:endParaRPr lang="en-GB" b="1" dirty="0"/>
          </a:p>
          <a:p>
            <a:r>
              <a:rPr lang="en-GB" b="1" dirty="0">
                <a:highlight>
                  <a:srgbClr val="FFFF00"/>
                </a:highlight>
              </a:rPr>
              <a:t>What is it?</a:t>
            </a:r>
          </a:p>
          <a:p>
            <a:endParaRPr lang="en-GB" b="1" dirty="0"/>
          </a:p>
          <a:p>
            <a:r>
              <a:rPr lang="en-GB" dirty="0"/>
              <a:t>It aims to highlight what can be done by </a:t>
            </a:r>
            <a:r>
              <a:rPr lang="en-GB" b="1" dirty="0"/>
              <a:t>duty-holders</a:t>
            </a:r>
            <a:r>
              <a:rPr lang="en-GB" baseline="30000" dirty="0"/>
              <a:t>(1)  </a:t>
            </a:r>
            <a:r>
              <a:rPr lang="en-GB" dirty="0"/>
              <a:t>to achieve </a:t>
            </a:r>
            <a:r>
              <a:rPr lang="en-GB" b="1" dirty="0"/>
              <a:t>electrical safety compliance</a:t>
            </a:r>
            <a:r>
              <a:rPr lang="en-GB" dirty="0"/>
              <a:t>.</a:t>
            </a:r>
          </a:p>
          <a:p>
            <a:endParaRPr lang="en-GB" baseline="30000" dirty="0"/>
          </a:p>
          <a:p>
            <a:r>
              <a:rPr lang="en-GB" dirty="0"/>
              <a:t>It is relevant to </a:t>
            </a:r>
            <a:r>
              <a:rPr lang="en-GB" b="1" dirty="0"/>
              <a:t>all</a:t>
            </a:r>
            <a:r>
              <a:rPr lang="en-GB" dirty="0"/>
              <a:t> work </a:t>
            </a:r>
            <a:r>
              <a:rPr lang="en-GB" b="1" dirty="0"/>
              <a:t>activities</a:t>
            </a:r>
            <a:r>
              <a:rPr lang="en-GB" dirty="0"/>
              <a:t> and </a:t>
            </a:r>
            <a:r>
              <a:rPr lang="en-GB" b="1" dirty="0"/>
              <a:t>premises</a:t>
            </a:r>
          </a:p>
          <a:p>
            <a:endParaRPr lang="en-GB" dirty="0"/>
          </a:p>
          <a:p>
            <a:r>
              <a:rPr lang="en-GB" dirty="0"/>
              <a:t>It is also of interest and help to engineers, technicians and their managers</a:t>
            </a:r>
          </a:p>
          <a:p>
            <a:endParaRPr lang="en-GB" dirty="0"/>
          </a:p>
          <a:p>
            <a:r>
              <a:rPr lang="en-GB" baseline="30000" dirty="0"/>
              <a:t>1 </a:t>
            </a:r>
            <a:r>
              <a:rPr lang="en-GB" sz="1200" dirty="0"/>
              <a:t>owner of the non-domestic premises or the person or organisation that has clear responsibility for the maintenance or repair of non-domestic premise</a:t>
            </a:r>
            <a:endParaRPr lang="en-GB" sz="1200" baseline="30000" dirty="0"/>
          </a:p>
        </p:txBody>
      </p:sp>
      <p:sp>
        <p:nvSpPr>
          <p:cNvPr id="7" name="TextBox 6">
            <a:extLst>
              <a:ext uri="{FF2B5EF4-FFF2-40B4-BE49-F238E27FC236}">
                <a16:creationId xmlns:a16="http://schemas.microsoft.com/office/drawing/2014/main" id="{947DEC30-09C1-4155-B580-B8620498228F}"/>
              </a:ext>
            </a:extLst>
          </p:cNvPr>
          <p:cNvSpPr txBox="1"/>
          <p:nvPr/>
        </p:nvSpPr>
        <p:spPr>
          <a:xfrm>
            <a:off x="4465675" y="2317898"/>
            <a:ext cx="3561907" cy="2585323"/>
          </a:xfrm>
          <a:prstGeom prst="rect">
            <a:avLst/>
          </a:prstGeom>
          <a:noFill/>
        </p:spPr>
        <p:txBody>
          <a:bodyPr wrap="square" rtlCol="0">
            <a:spAutoFit/>
          </a:bodyPr>
          <a:lstStyle/>
          <a:p>
            <a:r>
              <a:rPr lang="en-GB" b="1" dirty="0">
                <a:highlight>
                  <a:srgbClr val="FFFF00"/>
                </a:highlight>
              </a:rPr>
              <a:t>What is its purpose?</a:t>
            </a:r>
          </a:p>
          <a:p>
            <a:endParaRPr lang="en-GB" b="1" dirty="0">
              <a:highlight>
                <a:srgbClr val="FFFF00"/>
              </a:highlight>
            </a:endParaRPr>
          </a:p>
          <a:p>
            <a:r>
              <a:rPr lang="en-GB" dirty="0"/>
              <a:t>The purpose of the </a:t>
            </a:r>
            <a:r>
              <a:rPr lang="en-GB" b="1" dirty="0"/>
              <a:t>Regulations</a:t>
            </a:r>
            <a:r>
              <a:rPr lang="en-GB" dirty="0"/>
              <a:t> is to require </a:t>
            </a:r>
            <a:r>
              <a:rPr lang="en-GB" b="1" dirty="0"/>
              <a:t>precautions</a:t>
            </a:r>
            <a:r>
              <a:rPr lang="en-GB" dirty="0"/>
              <a:t> to be taken against the </a:t>
            </a:r>
            <a:r>
              <a:rPr lang="en-GB" b="1" dirty="0"/>
              <a:t>risk of death </a:t>
            </a:r>
            <a:r>
              <a:rPr lang="en-GB" dirty="0"/>
              <a:t>or </a:t>
            </a:r>
            <a:r>
              <a:rPr lang="en-GB" b="1" dirty="0"/>
              <a:t>personal injury </a:t>
            </a:r>
            <a:r>
              <a:rPr lang="en-GB" dirty="0"/>
              <a:t>from </a:t>
            </a:r>
            <a:r>
              <a:rPr lang="en-GB" b="1" dirty="0"/>
              <a:t>electricity</a:t>
            </a:r>
            <a:r>
              <a:rPr lang="en-GB" dirty="0"/>
              <a:t> in </a:t>
            </a:r>
            <a:r>
              <a:rPr lang="en-GB" b="1" dirty="0"/>
              <a:t>work</a:t>
            </a:r>
            <a:r>
              <a:rPr lang="en-GB" dirty="0"/>
              <a:t> activities.</a:t>
            </a:r>
            <a:endParaRPr lang="en-GB" b="1" dirty="0"/>
          </a:p>
          <a:p>
            <a:endParaRPr lang="en-GB" b="1" dirty="0"/>
          </a:p>
          <a:p>
            <a:endParaRPr lang="en-GB" dirty="0"/>
          </a:p>
        </p:txBody>
      </p:sp>
      <p:pic>
        <p:nvPicPr>
          <p:cNvPr id="3" name="Picture 2">
            <a:extLst>
              <a:ext uri="{FF2B5EF4-FFF2-40B4-BE49-F238E27FC236}">
                <a16:creationId xmlns:a16="http://schemas.microsoft.com/office/drawing/2014/main" id="{6EAE22CD-5AD1-43C7-890A-29D2389DAA6A}"/>
              </a:ext>
            </a:extLst>
          </p:cNvPr>
          <p:cNvPicPr>
            <a:picLocks noChangeAspect="1"/>
          </p:cNvPicPr>
          <p:nvPr/>
        </p:nvPicPr>
        <p:blipFill>
          <a:blip r:embed="rId2"/>
          <a:stretch>
            <a:fillRect/>
          </a:stretch>
        </p:blipFill>
        <p:spPr>
          <a:xfrm>
            <a:off x="5404778" y="372776"/>
            <a:ext cx="2438611" cy="1572904"/>
          </a:xfrm>
          <a:prstGeom prst="rect">
            <a:avLst/>
          </a:prstGeom>
        </p:spPr>
      </p:pic>
    </p:spTree>
    <p:extLst>
      <p:ext uri="{BB962C8B-B14F-4D97-AF65-F5344CB8AC3E}">
        <p14:creationId xmlns:p14="http://schemas.microsoft.com/office/powerpoint/2010/main" val="9000695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2260</TotalTime>
  <Words>4856</Words>
  <Application>Microsoft Office PowerPoint</Application>
  <PresentationFormat>On-screen Show (4:3)</PresentationFormat>
  <Paragraphs>756</Paragraphs>
  <Slides>72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Arial</vt:lpstr>
      <vt:lpstr>Calibri</vt:lpstr>
      <vt:lpstr>Calibri Light</vt:lpstr>
      <vt:lpstr>Wingdings</vt:lpstr>
      <vt:lpstr>Office Theme</vt:lpstr>
      <vt:lpstr>KM5 Business Processes – 2 Day Overview</vt:lpstr>
      <vt:lpstr>Legislation, Regulations, Standards and Codes of Practice</vt:lpstr>
      <vt:lpstr>Contents</vt:lpstr>
      <vt:lpstr>Health and Safety at Work Act 1974</vt:lpstr>
      <vt:lpstr>Health and Safety at Work Act 1974</vt:lpstr>
      <vt:lpstr>Health and Safety at Work Act 1974</vt:lpstr>
      <vt:lpstr>Health and Safety at Work Act 1974</vt:lpstr>
      <vt:lpstr>Health and Safety at Work Act 1974</vt:lpstr>
      <vt:lpstr>Electricity at Work Regulations 1989</vt:lpstr>
      <vt:lpstr>Electricity at Work Regulations 1989</vt:lpstr>
      <vt:lpstr>Control of Substances Hazardous to Health 2002 (COSHH)</vt:lpstr>
      <vt:lpstr>PowerPoint Presentation</vt:lpstr>
      <vt:lpstr>Waste Electrical and Electronic Equipment Directive (WEEE)</vt:lpstr>
      <vt:lpstr>Waste Electrical and Electronic Equipment Directive (WEEE)</vt:lpstr>
      <vt:lpstr>Restriction of Hazardous Substances Directive RoHS</vt:lpstr>
      <vt:lpstr>Restriction of Hazardous Substances Directive RoHS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Standards</vt:lpstr>
      <vt:lpstr>PowerPoint Presentation</vt:lpstr>
      <vt:lpstr>PowerPoint Presentation</vt:lpstr>
      <vt:lpstr>PowerPoint Presentation</vt:lpstr>
      <vt:lpstr>PowerPoint Presentation</vt:lpstr>
      <vt:lpstr>Review</vt:lpstr>
      <vt:lpstr>Review</vt:lpstr>
      <vt:lpstr>Review</vt:lpstr>
      <vt:lpstr>Review</vt:lpstr>
      <vt:lpstr>Review</vt:lpstr>
      <vt:lpstr>Review</vt:lpstr>
      <vt:lpstr>Review</vt:lpstr>
      <vt:lpstr>Review</vt:lpstr>
      <vt:lpstr>Review</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Coakes</dc:creator>
  <cp:lastModifiedBy>Matthew Brown</cp:lastModifiedBy>
  <cp:revision>317</cp:revision>
  <dcterms:created xsi:type="dcterms:W3CDTF">2014-09-25T09:01:48Z</dcterms:created>
  <dcterms:modified xsi:type="dcterms:W3CDTF">2017-07-12T07:40:59Z</dcterms:modified>
</cp:coreProperties>
</file>