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257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50" autoAdjust="0"/>
    <p:restoredTop sz="94660"/>
  </p:normalViewPr>
  <p:slideViewPr>
    <p:cSldViewPr snapToGrid="0">
      <p:cViewPr varScale="1">
        <p:scale>
          <a:sx n="72" d="100"/>
          <a:sy n="72" d="100"/>
        </p:scale>
        <p:origin x="2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46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79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987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05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206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48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494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23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09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5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794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63EE3-F3AD-4420-B863-56687C55A199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E4DD5-38DF-4418-BD24-010F4D832B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thehigheredcio.com/it-sla-model-for-tiered-it-support-services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nip Single Corner Rectangle 2"/>
          <p:cNvSpPr/>
          <p:nvPr/>
        </p:nvSpPr>
        <p:spPr>
          <a:xfrm flipH="1">
            <a:off x="3317358" y="737754"/>
            <a:ext cx="5826642" cy="708274"/>
          </a:xfrm>
          <a:custGeom>
            <a:avLst/>
            <a:gdLst>
              <a:gd name="connsiteX0" fmla="*/ 0 w 5569525"/>
              <a:gd name="connsiteY0" fmla="*/ 0 h 1267691"/>
              <a:gd name="connsiteX1" fmla="*/ 5569525 w 5569525"/>
              <a:gd name="connsiteY1" fmla="*/ 0 h 1267691"/>
              <a:gd name="connsiteX2" fmla="*/ 5569525 w 5569525"/>
              <a:gd name="connsiteY2" fmla="*/ 0 h 1267691"/>
              <a:gd name="connsiteX3" fmla="*/ 5569525 w 5569525"/>
              <a:gd name="connsiteY3" fmla="*/ 1267691 h 1267691"/>
              <a:gd name="connsiteX4" fmla="*/ 0 w 5569525"/>
              <a:gd name="connsiteY4" fmla="*/ 1267691 h 1267691"/>
              <a:gd name="connsiteX5" fmla="*/ 0 w 5569525"/>
              <a:gd name="connsiteY5" fmla="*/ 0 h 1267691"/>
              <a:gd name="connsiteX0" fmla="*/ 0 w 5569525"/>
              <a:gd name="connsiteY0" fmla="*/ 0 h 1267691"/>
              <a:gd name="connsiteX1" fmla="*/ 5569525 w 5569525"/>
              <a:gd name="connsiteY1" fmla="*/ 0 h 1267691"/>
              <a:gd name="connsiteX2" fmla="*/ 5569525 w 5569525"/>
              <a:gd name="connsiteY2" fmla="*/ 0 h 1267691"/>
              <a:gd name="connsiteX3" fmla="*/ 5075957 w 5569525"/>
              <a:gd name="connsiteY3" fmla="*/ 1262496 h 1267691"/>
              <a:gd name="connsiteX4" fmla="*/ 0 w 5569525"/>
              <a:gd name="connsiteY4" fmla="*/ 1267691 h 1267691"/>
              <a:gd name="connsiteX5" fmla="*/ 0 w 5569525"/>
              <a:gd name="connsiteY5" fmla="*/ 0 h 1267691"/>
              <a:gd name="connsiteX0" fmla="*/ 0 w 5569525"/>
              <a:gd name="connsiteY0" fmla="*/ 0 h 1267691"/>
              <a:gd name="connsiteX1" fmla="*/ 5569525 w 5569525"/>
              <a:gd name="connsiteY1" fmla="*/ 0 h 1267691"/>
              <a:gd name="connsiteX2" fmla="*/ 5569525 w 5569525"/>
              <a:gd name="connsiteY2" fmla="*/ 0 h 1267691"/>
              <a:gd name="connsiteX3" fmla="*/ 5340925 w 5569525"/>
              <a:gd name="connsiteY3" fmla="*/ 1262496 h 1267691"/>
              <a:gd name="connsiteX4" fmla="*/ 0 w 5569525"/>
              <a:gd name="connsiteY4" fmla="*/ 1267691 h 1267691"/>
              <a:gd name="connsiteX5" fmla="*/ 0 w 5569525"/>
              <a:gd name="connsiteY5" fmla="*/ 0 h 126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69525" h="1267691">
                <a:moveTo>
                  <a:pt x="0" y="0"/>
                </a:moveTo>
                <a:lnTo>
                  <a:pt x="5569525" y="0"/>
                </a:lnTo>
                <a:lnTo>
                  <a:pt x="5569525" y="0"/>
                </a:lnTo>
                <a:lnTo>
                  <a:pt x="5340925" y="1262496"/>
                </a:lnTo>
                <a:lnTo>
                  <a:pt x="0" y="1267691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4473" y="737753"/>
            <a:ext cx="5569527" cy="708275"/>
          </a:xfrm>
        </p:spPr>
        <p:txBody>
          <a:bodyPr anchor="ctr">
            <a:norm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IT Systems and Platforms</a:t>
            </a:r>
          </a:p>
        </p:txBody>
      </p:sp>
    </p:spTree>
    <p:extLst>
      <p:ext uri="{BB962C8B-B14F-4D97-AF65-F5344CB8AC3E}">
        <p14:creationId xmlns:p14="http://schemas.microsoft.com/office/powerpoint/2010/main" val="984911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Registers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911" y="1473798"/>
            <a:ext cx="77024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purpose of an IT asset register is to document all of the </a:t>
            </a:r>
            <a:r>
              <a:rPr lang="en-GB" sz="2400" i="1" dirty="0"/>
              <a:t>assets</a:t>
            </a:r>
            <a:r>
              <a:rPr lang="en-GB" sz="2400" dirty="0"/>
              <a:t> an organisation has.  This includes hardware, software, and network devices.</a:t>
            </a:r>
          </a:p>
          <a:p>
            <a:endParaRPr lang="en-GB" sz="2400" dirty="0"/>
          </a:p>
          <a:p>
            <a:r>
              <a:rPr lang="en-GB" sz="2400" b="1" dirty="0"/>
              <a:t>What key information do you think an asset register should contain?</a:t>
            </a:r>
          </a:p>
        </p:txBody>
      </p:sp>
    </p:spTree>
    <p:extLst>
      <p:ext uri="{BB962C8B-B14F-4D97-AF65-F5344CB8AC3E}">
        <p14:creationId xmlns:p14="http://schemas.microsoft.com/office/powerpoint/2010/main" val="3763615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Registers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911" y="1473798"/>
            <a:ext cx="7702475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/>
              <a:t>What key information do you think an asset register should contain?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Description of item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Manufacturer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Model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Asset tag, ID or serial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Date or purchase/install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Owner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Value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b="1" dirty="0"/>
              <a:t>What are the benefits of having access to this information?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4721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Registers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911" y="1473798"/>
            <a:ext cx="77024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What are the benefits of having access to this information?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Knowing all of the IT assets help </a:t>
            </a:r>
            <a:r>
              <a:rPr lang="en-GB" sz="2400" i="1" dirty="0"/>
              <a:t>assess the risks associated with certain incidents</a:t>
            </a:r>
            <a:r>
              <a:rPr lang="en-GB" sz="2400" dirty="0"/>
              <a:t>, e.g. fire, flood, security breach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Knowing who owns the asset, or who it is assigned to, allows easier tracking of it, e.g.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when assigned to someone new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if it is used in a way which breaches company policy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Having centrally recorded asset tags / serial numbers makes support requests easier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82608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Registers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911" y="1473798"/>
            <a:ext cx="77024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What are the benefits of having access to this information?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Knowing all of the IT assets help </a:t>
            </a:r>
            <a:r>
              <a:rPr lang="en-GB" sz="2400" i="1" dirty="0"/>
              <a:t>assess the risks associated with certain incidents</a:t>
            </a:r>
            <a:r>
              <a:rPr lang="en-GB" sz="2400" dirty="0"/>
              <a:t>, e.g. fire, flood, security breach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Knowing who owns the asset, or who it is assigned to, allows easier tracking of it, e.g.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when assigned to someone new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if it is used in a way which breaches company policy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Having centrally recorded asset tags / serial numbers makes support requests easier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225910" y="5614165"/>
            <a:ext cx="7702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https://advisera.com/27001academy/knowledgebase/how-to-handle-asset-register-asset-inventory-according-to-iso-27001/</a:t>
            </a:r>
          </a:p>
        </p:txBody>
      </p:sp>
    </p:spTree>
    <p:extLst>
      <p:ext uri="{BB962C8B-B14F-4D97-AF65-F5344CB8AC3E}">
        <p14:creationId xmlns:p14="http://schemas.microsoft.com/office/powerpoint/2010/main" val="3089497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Incident Logs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4573" y="1417814"/>
            <a:ext cx="770247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Incident logs </a:t>
            </a:r>
            <a:r>
              <a:rPr lang="en-GB" sz="2400" dirty="0"/>
              <a:t>are used to record issues that have occurred.  In the general sense, this could be related to Health &amp; Safety or COSHH.</a:t>
            </a:r>
          </a:p>
          <a:p>
            <a:endParaRPr lang="en-GB" sz="2400" dirty="0"/>
          </a:p>
          <a:p>
            <a:r>
              <a:rPr lang="en-GB" sz="2400" dirty="0"/>
              <a:t>With regards to IT, it is usually a record of </a:t>
            </a:r>
            <a:r>
              <a:rPr lang="en-GB" sz="2400" b="1" dirty="0"/>
              <a:t>issues of some severity</a:t>
            </a:r>
            <a:r>
              <a:rPr lang="en-GB" sz="2400" dirty="0"/>
              <a:t> that have been logged with an IT helpdesk.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Security breaches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Hardware failures in critical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Issues where the root cause was not identified</a:t>
            </a:r>
          </a:p>
          <a:p>
            <a:endParaRPr lang="en-GB" sz="24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67914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5668635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Recycle/Disposal Logs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4573" y="1417814"/>
            <a:ext cx="770247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As we saw yesterday, organisations must be able to demonstrate they are compliant with regulations such as WEEE.  This may involve the services of a specialist third-party IT disposal company.</a:t>
            </a:r>
          </a:p>
          <a:p>
            <a:endParaRPr lang="en-GB" sz="2400" dirty="0"/>
          </a:p>
          <a:p>
            <a:r>
              <a:rPr lang="en-GB" sz="2400" dirty="0"/>
              <a:t>However, an IT helpdesk should centrally managed and log this process to ensure: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Assets are removed from the asset register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All data is securely wiped before disposal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Details of the asset such as serial number are added to the recycle/disposal log, along with details of its disposal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07384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9" y="372777"/>
            <a:ext cx="4676725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9" y="372776"/>
            <a:ext cx="557472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28946F-94ED-46F4-8ECF-6FD19655BA71}"/>
              </a:ext>
            </a:extLst>
          </p:cNvPr>
          <p:cNvSpPr txBox="1"/>
          <p:nvPr/>
        </p:nvSpPr>
        <p:spPr>
          <a:xfrm>
            <a:off x="409291" y="1316935"/>
            <a:ext cx="7465307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Network and Topology Diagrams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Network Management Systems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SNMP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Help Desk systems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Job ticketing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Tiered support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Asset registers, Incident logs, Recycle/Disposal logs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Configuration management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/>
              <a:t>Change control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8045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8" y="372777"/>
            <a:ext cx="5765453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9" y="372776"/>
            <a:ext cx="557472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Topology Diagrams</a:t>
            </a:r>
          </a:p>
        </p:txBody>
      </p:sp>
      <p:pic>
        <p:nvPicPr>
          <p:cNvPr id="2050" name="Picture 1" descr="unit &#10;Text &#10;unit &#10;p83 &#10;unit &#10;unit &#10;unit &#10;unit &#10;SLT &#10;unit &#10;unit &#10;unit &#10;Switch &#10;ports &#10;357 &#10;Switch &#10;port 13 &#10;Patch &#10;Panel &#10;ports &#10;1-96 &#10;Patch panel &#10;Patch panel &#10;Patch Panel &#10;Patch Panel &#10;Switch &#10;HP2510G-48 &#10;J9280A &#10;48 port &#10;Switch &#10;HP2510G-48 &#10;J9280A &#10;48 port &#10;Samsung &#10;Switch &#10;HP2510G-24 &#10;J9279A &#10;24 port &#10;Patch Panel &#10;Patch Panel &#10;Panel &#10;ports 97- &#10;Switch &#10;ports &#10;12 &#10;M/B' APL23-081 &#10;SIN 0017C500FA11 &#10;Auth Code: NVUN-4VH3 &#10;Router &#10;OreyTek (white) &#10;Vigor2760n &#10;OT Phone Line &#10;Sonicwall NSA 250 &#10;Netgear (black) &#10;Internet Failover &#10;(Chess) &#10;OSL &#10;aox &#10;020 3471 0036 &#10;p:131 &#10;OSL &#10;APL23-081 &#10;SIN 0017895280 &#10;Auth Code: U8XP-UR56 &#10;aox &#10;020 3730 2548 &#10;21cn &#10;FSP150CP &#10;FBT-ORNT-11-a &#10;No: ONEA 221288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11403"/>
            <a:ext cx="3600864" cy="50465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3525" y="1290918"/>
            <a:ext cx="438847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Physical </a:t>
            </a:r>
            <a:r>
              <a:rPr lang="en-GB" sz="2000" dirty="0"/>
              <a:t>network topology diagrams show how individual components are connected together.</a:t>
            </a:r>
          </a:p>
          <a:p>
            <a:endParaRPr lang="en-GB" sz="2000" b="1" dirty="0"/>
          </a:p>
          <a:p>
            <a:r>
              <a:rPr lang="en-GB" sz="2000" dirty="0"/>
              <a:t>For example: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Where is each device located in a cabinet?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What is each device connected to?  What switch/</a:t>
            </a:r>
            <a:r>
              <a:rPr lang="en-GB" sz="2000" dirty="0" err="1"/>
              <a:t>patchpanel</a:t>
            </a:r>
            <a:r>
              <a:rPr lang="en-GB" sz="2000" dirty="0"/>
              <a:t> ports are used?</a:t>
            </a:r>
          </a:p>
        </p:txBody>
      </p:sp>
    </p:spTree>
    <p:extLst>
      <p:ext uri="{BB962C8B-B14F-4D97-AF65-F5344CB8AC3E}">
        <p14:creationId xmlns:p14="http://schemas.microsoft.com/office/powerpoint/2010/main" val="3081830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8" y="372777"/>
            <a:ext cx="5668635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6389397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Topology Diagrams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604" y="2372958"/>
            <a:ext cx="56673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25" y="1290918"/>
            <a:ext cx="768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Logical </a:t>
            </a:r>
            <a:r>
              <a:rPr lang="en-GB" sz="2000" dirty="0"/>
              <a:t>network topology diagrams show how different networks (e.g. subnets) are connected together.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435077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7" y="372777"/>
            <a:ext cx="638939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6389397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Management Systems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525" y="1290918"/>
            <a:ext cx="76803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Network Management Systems (NMS)</a:t>
            </a:r>
            <a:r>
              <a:rPr lang="en-GB" sz="2000" dirty="0"/>
              <a:t> are software packages that allow you to control and manage IT resources.  </a:t>
            </a:r>
            <a:r>
              <a:rPr lang="en-GB" sz="2000" dirty="0" err="1"/>
              <a:t>Spiceworks</a:t>
            </a:r>
            <a:r>
              <a:rPr lang="en-GB" sz="2000" dirty="0"/>
              <a:t> and the Asset Management software packages covered previously are also examples of these.</a:t>
            </a:r>
          </a:p>
          <a:p>
            <a:endParaRPr lang="en-GB" sz="2000" b="1" dirty="0"/>
          </a:p>
          <a:p>
            <a:r>
              <a:rPr lang="en-GB" sz="2000" dirty="0"/>
              <a:t>Typically, these software packages require the installation of a </a:t>
            </a:r>
            <a:r>
              <a:rPr lang="en-GB" sz="2000" i="1" dirty="0"/>
              <a:t>client application</a:t>
            </a:r>
            <a:r>
              <a:rPr lang="en-GB" sz="2000" dirty="0"/>
              <a:t> on each PC, which can then communicate with the server application, allowing IT staff remote-access control.</a:t>
            </a:r>
          </a:p>
        </p:txBody>
      </p:sp>
    </p:spTree>
    <p:extLst>
      <p:ext uri="{BB962C8B-B14F-4D97-AF65-F5344CB8AC3E}">
        <p14:creationId xmlns:p14="http://schemas.microsoft.com/office/powerpoint/2010/main" val="325289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7" y="372777"/>
            <a:ext cx="638939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6389397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Management Systems</a:t>
            </a:r>
          </a:p>
        </p:txBody>
      </p:sp>
      <p:pic>
        <p:nvPicPr>
          <p:cNvPr id="3074" name="Pictur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2" y="1873976"/>
            <a:ext cx="8273803" cy="488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5911" y="1215614"/>
            <a:ext cx="7949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NMS used by Just IT allows our IT staff to take control over computers, search for files, add/change software and licenses, etc…</a:t>
            </a:r>
          </a:p>
        </p:txBody>
      </p:sp>
    </p:spTree>
    <p:extLst>
      <p:ext uri="{BB962C8B-B14F-4D97-AF65-F5344CB8AC3E}">
        <p14:creationId xmlns:p14="http://schemas.microsoft.com/office/powerpoint/2010/main" val="321168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7" y="372777"/>
            <a:ext cx="1613004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9" y="388312"/>
            <a:ext cx="1871186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SNMP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911" y="1215614"/>
            <a:ext cx="46473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Simple Network Management Protocol allows software such as Spiceworks to communicate with: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Printers – to check ink levels and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Routers – to check bandwidth/throughput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Server – to check disk space, CPU usage </a:t>
            </a:r>
            <a:r>
              <a:rPr lang="en-GB" sz="2400" dirty="0" err="1"/>
              <a:t>etc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400" dirty="0"/>
              <a:t>SNMP uses UDP ports 161 and 162.</a:t>
            </a:r>
          </a:p>
        </p:txBody>
      </p:sp>
      <p:pic>
        <p:nvPicPr>
          <p:cNvPr id="4098" name="Picture 2" descr="Image result for sn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19" y="547164"/>
            <a:ext cx="3673699" cy="371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626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Desk Systems</a:t>
            </a:r>
          </a:p>
        </p:txBody>
      </p:sp>
      <p:pic>
        <p:nvPicPr>
          <p:cNvPr id="9" name="Picture 4" descr="Image result for help desk tiered sup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33" y="2335282"/>
            <a:ext cx="4243571" cy="282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880" y="1301675"/>
            <a:ext cx="8358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How many of you have worked on a help-desk system, similar to the one below?</a:t>
            </a:r>
          </a:p>
        </p:txBody>
      </p:sp>
      <p:pic>
        <p:nvPicPr>
          <p:cNvPr id="7174" name="Picture 6" descr="Image result for help desk tick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188" y="4313967"/>
            <a:ext cx="4755475" cy="224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914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flipH="1">
            <a:off x="75946" y="372777"/>
            <a:ext cx="5668637" cy="715528"/>
          </a:xfrm>
          <a:custGeom>
            <a:avLst/>
            <a:gdLst>
              <a:gd name="connsiteX0" fmla="*/ 0 w 4551219"/>
              <a:gd name="connsiteY0" fmla="*/ 0 h 715528"/>
              <a:gd name="connsiteX1" fmla="*/ 4551219 w 4551219"/>
              <a:gd name="connsiteY1" fmla="*/ 0 h 715528"/>
              <a:gd name="connsiteX2" fmla="*/ 4551219 w 4551219"/>
              <a:gd name="connsiteY2" fmla="*/ 0 h 715528"/>
              <a:gd name="connsiteX3" fmla="*/ 4551219 w 4551219"/>
              <a:gd name="connsiteY3" fmla="*/ 715528 h 715528"/>
              <a:gd name="connsiteX4" fmla="*/ 0 w 4551219"/>
              <a:gd name="connsiteY4" fmla="*/ 715528 h 715528"/>
              <a:gd name="connsiteX5" fmla="*/ 0 w 4551219"/>
              <a:gd name="connsiteY5" fmla="*/ 0 h 715528"/>
              <a:gd name="connsiteX0" fmla="*/ 0 w 4676725"/>
              <a:gd name="connsiteY0" fmla="*/ 0 h 715528"/>
              <a:gd name="connsiteX1" fmla="*/ 4676725 w 4676725"/>
              <a:gd name="connsiteY1" fmla="*/ 0 h 715528"/>
              <a:gd name="connsiteX2" fmla="*/ 4676725 w 4676725"/>
              <a:gd name="connsiteY2" fmla="*/ 0 h 715528"/>
              <a:gd name="connsiteX3" fmla="*/ 4676725 w 4676725"/>
              <a:gd name="connsiteY3" fmla="*/ 715528 h 715528"/>
              <a:gd name="connsiteX4" fmla="*/ 125506 w 4676725"/>
              <a:gd name="connsiteY4" fmla="*/ 715528 h 715528"/>
              <a:gd name="connsiteX5" fmla="*/ 0 w 4676725"/>
              <a:gd name="connsiteY5" fmla="*/ 0 h 71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76725" h="715528">
                <a:moveTo>
                  <a:pt x="0" y="0"/>
                </a:moveTo>
                <a:lnTo>
                  <a:pt x="4676725" y="0"/>
                </a:lnTo>
                <a:lnTo>
                  <a:pt x="4676725" y="0"/>
                </a:lnTo>
                <a:lnTo>
                  <a:pt x="4676725" y="715528"/>
                </a:lnTo>
                <a:lnTo>
                  <a:pt x="125506" y="715528"/>
                </a:lnTo>
                <a:lnTo>
                  <a:pt x="0" y="0"/>
                </a:lnTo>
                <a:close/>
              </a:path>
            </a:pathLst>
          </a:custGeom>
          <a:solidFill>
            <a:srgbClr val="27292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48" y="388312"/>
            <a:ext cx="4625143" cy="715529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Desk Systems</a:t>
            </a:r>
          </a:p>
        </p:txBody>
      </p:sp>
      <p:pic>
        <p:nvPicPr>
          <p:cNvPr id="7170" name="Picture 2" descr="Image result for help desk tiered suppo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" y="1103840"/>
            <a:ext cx="6262907" cy="468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9091" y="5786914"/>
            <a:ext cx="7390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http://blog.thehigheredcio.com/it-sla-model-for-tiered-it-support-services/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714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2548</TotalTime>
  <Words>713</Words>
  <Application>Microsoft Office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IT Systems and Platforms</vt:lpstr>
      <vt:lpstr>Contents</vt:lpstr>
      <vt:lpstr>Network Topology Diagrams</vt:lpstr>
      <vt:lpstr>Network Topology Diagrams</vt:lpstr>
      <vt:lpstr>Network Management Systems</vt:lpstr>
      <vt:lpstr>Network Management Systems</vt:lpstr>
      <vt:lpstr>SNMP</vt:lpstr>
      <vt:lpstr>Help Desk Systems</vt:lpstr>
      <vt:lpstr>Help Desk Systems</vt:lpstr>
      <vt:lpstr>Asset Registers</vt:lpstr>
      <vt:lpstr>Asset Registers</vt:lpstr>
      <vt:lpstr>Asset Registers</vt:lpstr>
      <vt:lpstr>Asset Registers</vt:lpstr>
      <vt:lpstr>Incident Logs</vt:lpstr>
      <vt:lpstr>Recycle/Disposal Logs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Coakes</dc:creator>
  <cp:lastModifiedBy>Matthew Brown</cp:lastModifiedBy>
  <cp:revision>342</cp:revision>
  <dcterms:created xsi:type="dcterms:W3CDTF">2014-09-25T09:01:48Z</dcterms:created>
  <dcterms:modified xsi:type="dcterms:W3CDTF">2017-07-13T12:17:36Z</dcterms:modified>
</cp:coreProperties>
</file>