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4"/>
  </p:notesMasterIdLst>
  <p:sldIdLst>
    <p:sldId id="280" r:id="rId2"/>
    <p:sldId id="296" r:id="rId3"/>
    <p:sldId id="279" r:id="rId4"/>
    <p:sldId id="337" r:id="rId5"/>
    <p:sldId id="298" r:id="rId6"/>
    <p:sldId id="287" r:id="rId7"/>
    <p:sldId id="299" r:id="rId8"/>
    <p:sldId id="278" r:id="rId9"/>
    <p:sldId id="340" r:id="rId10"/>
    <p:sldId id="283" r:id="rId11"/>
    <p:sldId id="285" r:id="rId12"/>
    <p:sldId id="286" r:id="rId13"/>
    <p:sldId id="289" r:id="rId14"/>
    <p:sldId id="300" r:id="rId15"/>
    <p:sldId id="301" r:id="rId16"/>
    <p:sldId id="270" r:id="rId17"/>
    <p:sldId id="272" r:id="rId18"/>
    <p:sldId id="303" r:id="rId19"/>
    <p:sldId id="302" r:id="rId20"/>
    <p:sldId id="341" r:id="rId21"/>
    <p:sldId id="275" r:id="rId22"/>
    <p:sldId id="305" r:id="rId23"/>
    <p:sldId id="304" r:id="rId24"/>
    <p:sldId id="292" r:id="rId25"/>
    <p:sldId id="293" r:id="rId26"/>
    <p:sldId id="294" r:id="rId27"/>
    <p:sldId id="306" r:id="rId28"/>
    <p:sldId id="307" r:id="rId29"/>
    <p:sldId id="276" r:id="rId30"/>
    <p:sldId id="273" r:id="rId31"/>
    <p:sldId id="309" r:id="rId32"/>
    <p:sldId id="308" r:id="rId33"/>
    <p:sldId id="310" r:id="rId34"/>
    <p:sldId id="311" r:id="rId35"/>
    <p:sldId id="312" r:id="rId36"/>
    <p:sldId id="274" r:id="rId37"/>
    <p:sldId id="313" r:id="rId38"/>
    <p:sldId id="290" r:id="rId39"/>
    <p:sldId id="328" r:id="rId40"/>
    <p:sldId id="329" r:id="rId41"/>
    <p:sldId id="330" r:id="rId42"/>
    <p:sldId id="257" r:id="rId43"/>
    <p:sldId id="259" r:id="rId44"/>
    <p:sldId id="260" r:id="rId45"/>
    <p:sldId id="291" r:id="rId46"/>
    <p:sldId id="262" r:id="rId47"/>
    <p:sldId id="261" r:id="rId48"/>
    <p:sldId id="314" r:id="rId49"/>
    <p:sldId id="315" r:id="rId50"/>
    <p:sldId id="317" r:id="rId51"/>
    <p:sldId id="319" r:id="rId52"/>
    <p:sldId id="320" r:id="rId53"/>
    <p:sldId id="321" r:id="rId54"/>
    <p:sldId id="322" r:id="rId55"/>
    <p:sldId id="323" r:id="rId56"/>
    <p:sldId id="326" r:id="rId57"/>
    <p:sldId id="325" r:id="rId58"/>
    <p:sldId id="324" r:id="rId59"/>
    <p:sldId id="331" r:id="rId60"/>
    <p:sldId id="265" r:id="rId61"/>
    <p:sldId id="327" r:id="rId62"/>
    <p:sldId id="266" r:id="rId63"/>
    <p:sldId id="267" r:id="rId64"/>
    <p:sldId id="339" r:id="rId65"/>
    <p:sldId id="268" r:id="rId66"/>
    <p:sldId id="332" r:id="rId67"/>
    <p:sldId id="277" r:id="rId68"/>
    <p:sldId id="281" r:id="rId69"/>
    <p:sldId id="333" r:id="rId70"/>
    <p:sldId id="334" r:id="rId71"/>
    <p:sldId id="335" r:id="rId72"/>
    <p:sldId id="336" r:id="rId7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1C24"/>
    <a:srgbClr val="FFFFFF"/>
    <a:srgbClr val="ED2024"/>
    <a:srgbClr val="4472C4"/>
    <a:srgbClr val="ED1B24"/>
    <a:srgbClr val="1972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6301" autoAdjust="0"/>
  </p:normalViewPr>
  <p:slideViewPr>
    <p:cSldViewPr snapToGrid="0">
      <p:cViewPr>
        <p:scale>
          <a:sx n="66" d="100"/>
          <a:sy n="66" d="100"/>
        </p:scale>
        <p:origin x="1104" y="4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ADDB0A-D27A-45C0-96E9-5D099DF9F63D}" type="datetimeFigureOut">
              <a:rPr lang="en-US" smtClean="0"/>
              <a:t>7/11/2017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E84073-3FEA-4513-B7B4-F6F878664524}" type="slidenum">
              <a:rPr lang="en-US" smtClean="0"/>
              <a:t>‹#›</a:t>
            </a:fld>
            <a:endParaRPr lang="en-US"/>
          </a:p>
        </p:txBody>
      </p:sp>
    </p:spTree>
    <p:extLst>
      <p:ext uri="{BB962C8B-B14F-4D97-AF65-F5344CB8AC3E}">
        <p14:creationId xmlns:p14="http://schemas.microsoft.com/office/powerpoint/2010/main" val="3335378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7</a:t>
            </a:fld>
            <a:endParaRPr lang="en-US"/>
          </a:p>
        </p:txBody>
      </p:sp>
    </p:spTree>
    <p:extLst>
      <p:ext uri="{BB962C8B-B14F-4D97-AF65-F5344CB8AC3E}">
        <p14:creationId xmlns:p14="http://schemas.microsoft.com/office/powerpoint/2010/main" val="3995810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39</a:t>
            </a:fld>
            <a:endParaRPr lang="en-US"/>
          </a:p>
        </p:txBody>
      </p:sp>
    </p:spTree>
    <p:extLst>
      <p:ext uri="{BB962C8B-B14F-4D97-AF65-F5344CB8AC3E}">
        <p14:creationId xmlns:p14="http://schemas.microsoft.com/office/powerpoint/2010/main" val="21034011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40</a:t>
            </a:fld>
            <a:endParaRPr lang="en-US"/>
          </a:p>
        </p:txBody>
      </p:sp>
    </p:spTree>
    <p:extLst>
      <p:ext uri="{BB962C8B-B14F-4D97-AF65-F5344CB8AC3E}">
        <p14:creationId xmlns:p14="http://schemas.microsoft.com/office/powerpoint/2010/main" val="2869889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41</a:t>
            </a:fld>
            <a:endParaRPr lang="en-US"/>
          </a:p>
        </p:txBody>
      </p:sp>
    </p:spTree>
    <p:extLst>
      <p:ext uri="{BB962C8B-B14F-4D97-AF65-F5344CB8AC3E}">
        <p14:creationId xmlns:p14="http://schemas.microsoft.com/office/powerpoint/2010/main" val="647510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Lasers</a:t>
            </a:r>
          </a:p>
          <a:p>
            <a:r>
              <a:rPr lang="en-GB" dirty="0"/>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45</a:t>
            </a:fld>
            <a:endParaRPr lang="en-US"/>
          </a:p>
        </p:txBody>
      </p:sp>
    </p:spTree>
    <p:extLst>
      <p:ext uri="{BB962C8B-B14F-4D97-AF65-F5344CB8AC3E}">
        <p14:creationId xmlns:p14="http://schemas.microsoft.com/office/powerpoint/2010/main" val="31789932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Lasers</a:t>
            </a:r>
          </a:p>
          <a:p>
            <a:r>
              <a:rPr lang="en-GB" dirty="0"/>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46</a:t>
            </a:fld>
            <a:endParaRPr lang="en-US"/>
          </a:p>
        </p:txBody>
      </p:sp>
    </p:spTree>
    <p:extLst>
      <p:ext uri="{BB962C8B-B14F-4D97-AF65-F5344CB8AC3E}">
        <p14:creationId xmlns:p14="http://schemas.microsoft.com/office/powerpoint/2010/main" val="2992467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Lasers</a:t>
            </a:r>
          </a:p>
          <a:p>
            <a:r>
              <a:rPr lang="en-GB" dirty="0"/>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47</a:t>
            </a:fld>
            <a:endParaRPr lang="en-US"/>
          </a:p>
        </p:txBody>
      </p:sp>
    </p:spTree>
    <p:extLst>
      <p:ext uri="{BB962C8B-B14F-4D97-AF65-F5344CB8AC3E}">
        <p14:creationId xmlns:p14="http://schemas.microsoft.com/office/powerpoint/2010/main" val="37987607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Lasers</a:t>
            </a:r>
          </a:p>
          <a:p>
            <a:r>
              <a:rPr lang="en-GB"/>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48</a:t>
            </a:fld>
            <a:endParaRPr lang="en-US"/>
          </a:p>
        </p:txBody>
      </p:sp>
    </p:spTree>
    <p:extLst>
      <p:ext uri="{BB962C8B-B14F-4D97-AF65-F5344CB8AC3E}">
        <p14:creationId xmlns:p14="http://schemas.microsoft.com/office/powerpoint/2010/main" val="3376447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Lasers</a:t>
            </a:r>
          </a:p>
          <a:p>
            <a:r>
              <a:rPr lang="en-GB"/>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49</a:t>
            </a:fld>
            <a:endParaRPr lang="en-US"/>
          </a:p>
        </p:txBody>
      </p:sp>
    </p:spTree>
    <p:extLst>
      <p:ext uri="{BB962C8B-B14F-4D97-AF65-F5344CB8AC3E}">
        <p14:creationId xmlns:p14="http://schemas.microsoft.com/office/powerpoint/2010/main" val="567289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Lasers</a:t>
            </a:r>
          </a:p>
          <a:p>
            <a:r>
              <a:rPr lang="en-GB"/>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50</a:t>
            </a:fld>
            <a:endParaRPr lang="en-US"/>
          </a:p>
        </p:txBody>
      </p:sp>
    </p:spTree>
    <p:extLst>
      <p:ext uri="{BB962C8B-B14F-4D97-AF65-F5344CB8AC3E}">
        <p14:creationId xmlns:p14="http://schemas.microsoft.com/office/powerpoint/2010/main" val="1102006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Lasers</a:t>
            </a:r>
          </a:p>
          <a:p>
            <a:r>
              <a:rPr lang="en-GB"/>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51</a:t>
            </a:fld>
            <a:endParaRPr lang="en-US"/>
          </a:p>
        </p:txBody>
      </p:sp>
    </p:spTree>
    <p:extLst>
      <p:ext uri="{BB962C8B-B14F-4D97-AF65-F5344CB8AC3E}">
        <p14:creationId xmlns:p14="http://schemas.microsoft.com/office/powerpoint/2010/main" val="1100567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8</a:t>
            </a:fld>
            <a:endParaRPr lang="en-US"/>
          </a:p>
        </p:txBody>
      </p:sp>
    </p:spTree>
    <p:extLst>
      <p:ext uri="{BB962C8B-B14F-4D97-AF65-F5344CB8AC3E}">
        <p14:creationId xmlns:p14="http://schemas.microsoft.com/office/powerpoint/2010/main" val="29599026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Lasers</a:t>
            </a:r>
          </a:p>
          <a:p>
            <a:r>
              <a:rPr lang="en-GB"/>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52</a:t>
            </a:fld>
            <a:endParaRPr lang="en-US"/>
          </a:p>
        </p:txBody>
      </p:sp>
    </p:spTree>
    <p:extLst>
      <p:ext uri="{BB962C8B-B14F-4D97-AF65-F5344CB8AC3E}">
        <p14:creationId xmlns:p14="http://schemas.microsoft.com/office/powerpoint/2010/main" val="4140268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Lasers</a:t>
            </a:r>
          </a:p>
          <a:p>
            <a:r>
              <a:rPr lang="en-GB"/>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53</a:t>
            </a:fld>
            <a:endParaRPr lang="en-US"/>
          </a:p>
        </p:txBody>
      </p:sp>
    </p:spTree>
    <p:extLst>
      <p:ext uri="{BB962C8B-B14F-4D97-AF65-F5344CB8AC3E}">
        <p14:creationId xmlns:p14="http://schemas.microsoft.com/office/powerpoint/2010/main" val="11975283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Lasers</a:t>
            </a:r>
          </a:p>
          <a:p>
            <a:r>
              <a:rPr lang="en-GB"/>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54</a:t>
            </a:fld>
            <a:endParaRPr lang="en-US"/>
          </a:p>
        </p:txBody>
      </p:sp>
    </p:spTree>
    <p:extLst>
      <p:ext uri="{BB962C8B-B14F-4D97-AF65-F5344CB8AC3E}">
        <p14:creationId xmlns:p14="http://schemas.microsoft.com/office/powerpoint/2010/main" val="6386951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Lasers</a:t>
            </a:r>
          </a:p>
          <a:p>
            <a:r>
              <a:rPr lang="en-GB"/>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55</a:t>
            </a:fld>
            <a:endParaRPr lang="en-US"/>
          </a:p>
        </p:txBody>
      </p:sp>
    </p:spTree>
    <p:extLst>
      <p:ext uri="{BB962C8B-B14F-4D97-AF65-F5344CB8AC3E}">
        <p14:creationId xmlns:p14="http://schemas.microsoft.com/office/powerpoint/2010/main" val="3044759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Lasers</a:t>
            </a:r>
          </a:p>
          <a:p>
            <a:r>
              <a:rPr lang="en-GB"/>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56</a:t>
            </a:fld>
            <a:endParaRPr lang="en-US"/>
          </a:p>
        </p:txBody>
      </p:sp>
    </p:spTree>
    <p:extLst>
      <p:ext uri="{BB962C8B-B14F-4D97-AF65-F5344CB8AC3E}">
        <p14:creationId xmlns:p14="http://schemas.microsoft.com/office/powerpoint/2010/main" val="37050790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Lasers</a:t>
            </a:r>
          </a:p>
          <a:p>
            <a:r>
              <a:rPr lang="en-GB"/>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57</a:t>
            </a:fld>
            <a:endParaRPr lang="en-US"/>
          </a:p>
        </p:txBody>
      </p:sp>
    </p:spTree>
    <p:extLst>
      <p:ext uri="{BB962C8B-B14F-4D97-AF65-F5344CB8AC3E}">
        <p14:creationId xmlns:p14="http://schemas.microsoft.com/office/powerpoint/2010/main" val="6475375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Lasers</a:t>
            </a:r>
          </a:p>
          <a:p>
            <a:r>
              <a:rPr lang="en-GB"/>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58</a:t>
            </a:fld>
            <a:endParaRPr lang="en-US"/>
          </a:p>
        </p:txBody>
      </p:sp>
    </p:spTree>
    <p:extLst>
      <p:ext uri="{BB962C8B-B14F-4D97-AF65-F5344CB8AC3E}">
        <p14:creationId xmlns:p14="http://schemas.microsoft.com/office/powerpoint/2010/main" val="12269201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Lasers</a:t>
            </a:r>
          </a:p>
          <a:p>
            <a:r>
              <a:rPr lang="en-GB"/>
              <a:t>CRT monitors</a:t>
            </a:r>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59</a:t>
            </a:fld>
            <a:endParaRPr lang="en-US"/>
          </a:p>
        </p:txBody>
      </p:sp>
    </p:spTree>
    <p:extLst>
      <p:ext uri="{BB962C8B-B14F-4D97-AF65-F5344CB8AC3E}">
        <p14:creationId xmlns:p14="http://schemas.microsoft.com/office/powerpoint/2010/main" val="19857504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60</a:t>
            </a:fld>
            <a:endParaRPr lang="en-US"/>
          </a:p>
        </p:txBody>
      </p:sp>
    </p:spTree>
    <p:extLst>
      <p:ext uri="{BB962C8B-B14F-4D97-AF65-F5344CB8AC3E}">
        <p14:creationId xmlns:p14="http://schemas.microsoft.com/office/powerpoint/2010/main" val="26259883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61</a:t>
            </a:fld>
            <a:endParaRPr lang="en-US"/>
          </a:p>
        </p:txBody>
      </p:sp>
    </p:spTree>
    <p:extLst>
      <p:ext uri="{BB962C8B-B14F-4D97-AF65-F5344CB8AC3E}">
        <p14:creationId xmlns:p14="http://schemas.microsoft.com/office/powerpoint/2010/main" val="1618379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9</a:t>
            </a:fld>
            <a:endParaRPr lang="en-US"/>
          </a:p>
        </p:txBody>
      </p:sp>
    </p:spTree>
    <p:extLst>
      <p:ext uri="{BB962C8B-B14F-4D97-AF65-F5344CB8AC3E}">
        <p14:creationId xmlns:p14="http://schemas.microsoft.com/office/powerpoint/2010/main" val="35639193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62</a:t>
            </a:fld>
            <a:endParaRPr lang="en-US"/>
          </a:p>
        </p:txBody>
      </p:sp>
    </p:spTree>
    <p:extLst>
      <p:ext uri="{BB962C8B-B14F-4D97-AF65-F5344CB8AC3E}">
        <p14:creationId xmlns:p14="http://schemas.microsoft.com/office/powerpoint/2010/main" val="28208482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63</a:t>
            </a:fld>
            <a:endParaRPr lang="en-US"/>
          </a:p>
        </p:txBody>
      </p:sp>
    </p:spTree>
    <p:extLst>
      <p:ext uri="{BB962C8B-B14F-4D97-AF65-F5344CB8AC3E}">
        <p14:creationId xmlns:p14="http://schemas.microsoft.com/office/powerpoint/2010/main" val="38612790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64</a:t>
            </a:fld>
            <a:endParaRPr lang="en-US"/>
          </a:p>
        </p:txBody>
      </p:sp>
    </p:spTree>
    <p:extLst>
      <p:ext uri="{BB962C8B-B14F-4D97-AF65-F5344CB8AC3E}">
        <p14:creationId xmlns:p14="http://schemas.microsoft.com/office/powerpoint/2010/main" val="12560856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65</a:t>
            </a:fld>
            <a:endParaRPr lang="en-US"/>
          </a:p>
        </p:txBody>
      </p:sp>
    </p:spTree>
    <p:extLst>
      <p:ext uri="{BB962C8B-B14F-4D97-AF65-F5344CB8AC3E}">
        <p14:creationId xmlns:p14="http://schemas.microsoft.com/office/powerpoint/2010/main" val="26144240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66</a:t>
            </a:fld>
            <a:endParaRPr lang="en-US"/>
          </a:p>
        </p:txBody>
      </p:sp>
    </p:spTree>
    <p:extLst>
      <p:ext uri="{BB962C8B-B14F-4D97-AF65-F5344CB8AC3E}">
        <p14:creationId xmlns:p14="http://schemas.microsoft.com/office/powerpoint/2010/main" val="26033175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67</a:t>
            </a:fld>
            <a:endParaRPr lang="en-US"/>
          </a:p>
        </p:txBody>
      </p:sp>
    </p:spTree>
    <p:extLst>
      <p:ext uri="{BB962C8B-B14F-4D97-AF65-F5344CB8AC3E}">
        <p14:creationId xmlns:p14="http://schemas.microsoft.com/office/powerpoint/2010/main" val="29809173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68</a:t>
            </a:fld>
            <a:endParaRPr lang="en-US"/>
          </a:p>
        </p:txBody>
      </p:sp>
    </p:spTree>
    <p:extLst>
      <p:ext uri="{BB962C8B-B14F-4D97-AF65-F5344CB8AC3E}">
        <p14:creationId xmlns:p14="http://schemas.microsoft.com/office/powerpoint/2010/main" val="3542754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69</a:t>
            </a:fld>
            <a:endParaRPr lang="en-US"/>
          </a:p>
        </p:txBody>
      </p:sp>
    </p:spTree>
    <p:extLst>
      <p:ext uri="{BB962C8B-B14F-4D97-AF65-F5344CB8AC3E}">
        <p14:creationId xmlns:p14="http://schemas.microsoft.com/office/powerpoint/2010/main" val="12113783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70</a:t>
            </a:fld>
            <a:endParaRPr lang="en-US"/>
          </a:p>
        </p:txBody>
      </p:sp>
    </p:spTree>
    <p:extLst>
      <p:ext uri="{BB962C8B-B14F-4D97-AF65-F5344CB8AC3E}">
        <p14:creationId xmlns:p14="http://schemas.microsoft.com/office/powerpoint/2010/main" val="29129312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71</a:t>
            </a:fld>
            <a:endParaRPr lang="en-US"/>
          </a:p>
        </p:txBody>
      </p:sp>
    </p:spTree>
    <p:extLst>
      <p:ext uri="{BB962C8B-B14F-4D97-AF65-F5344CB8AC3E}">
        <p14:creationId xmlns:p14="http://schemas.microsoft.com/office/powerpoint/2010/main" val="1333339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10</a:t>
            </a:fld>
            <a:endParaRPr lang="en-US"/>
          </a:p>
        </p:txBody>
      </p:sp>
    </p:spTree>
    <p:extLst>
      <p:ext uri="{BB962C8B-B14F-4D97-AF65-F5344CB8AC3E}">
        <p14:creationId xmlns:p14="http://schemas.microsoft.com/office/powerpoint/2010/main" val="22372916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72</a:t>
            </a:fld>
            <a:endParaRPr lang="en-US"/>
          </a:p>
        </p:txBody>
      </p:sp>
    </p:spTree>
    <p:extLst>
      <p:ext uri="{BB962C8B-B14F-4D97-AF65-F5344CB8AC3E}">
        <p14:creationId xmlns:p14="http://schemas.microsoft.com/office/powerpoint/2010/main" val="4199518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11</a:t>
            </a:fld>
            <a:endParaRPr lang="en-US"/>
          </a:p>
        </p:txBody>
      </p:sp>
    </p:spTree>
    <p:extLst>
      <p:ext uri="{BB962C8B-B14F-4D97-AF65-F5344CB8AC3E}">
        <p14:creationId xmlns:p14="http://schemas.microsoft.com/office/powerpoint/2010/main" val="2987168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12</a:t>
            </a:fld>
            <a:endParaRPr lang="en-US"/>
          </a:p>
        </p:txBody>
      </p:sp>
    </p:spTree>
    <p:extLst>
      <p:ext uri="{BB962C8B-B14F-4D97-AF65-F5344CB8AC3E}">
        <p14:creationId xmlns:p14="http://schemas.microsoft.com/office/powerpoint/2010/main" val="3214776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13</a:t>
            </a:fld>
            <a:endParaRPr lang="en-US"/>
          </a:p>
        </p:txBody>
      </p:sp>
    </p:spTree>
    <p:extLst>
      <p:ext uri="{BB962C8B-B14F-4D97-AF65-F5344CB8AC3E}">
        <p14:creationId xmlns:p14="http://schemas.microsoft.com/office/powerpoint/2010/main" val="3252766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14</a:t>
            </a:fld>
            <a:endParaRPr lang="en-US"/>
          </a:p>
        </p:txBody>
      </p:sp>
    </p:spTree>
    <p:extLst>
      <p:ext uri="{BB962C8B-B14F-4D97-AF65-F5344CB8AC3E}">
        <p14:creationId xmlns:p14="http://schemas.microsoft.com/office/powerpoint/2010/main" val="1500407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0E84073-3FEA-4513-B7B4-F6F878664524}" type="slidenum">
              <a:rPr lang="en-US" smtClean="0"/>
              <a:t>15</a:t>
            </a:fld>
            <a:endParaRPr lang="en-US"/>
          </a:p>
        </p:txBody>
      </p:sp>
    </p:spTree>
    <p:extLst>
      <p:ext uri="{BB962C8B-B14F-4D97-AF65-F5344CB8AC3E}">
        <p14:creationId xmlns:p14="http://schemas.microsoft.com/office/powerpoint/2010/main" val="1166985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15DEED5-31A0-462C-A1F1-040EC2ECBF26}" type="datetimeFigureOut">
              <a:rPr lang="en-US" smtClean="0"/>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31B1A-CA21-4926-AA19-7EC964256063}" type="slidenum">
              <a:rPr lang="en-US" smtClean="0"/>
              <a:t>‹#›</a:t>
            </a:fld>
            <a:endParaRPr lang="en-US"/>
          </a:p>
        </p:txBody>
      </p:sp>
    </p:spTree>
    <p:extLst>
      <p:ext uri="{BB962C8B-B14F-4D97-AF65-F5344CB8AC3E}">
        <p14:creationId xmlns:p14="http://schemas.microsoft.com/office/powerpoint/2010/main" val="3276240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5DEED5-31A0-462C-A1F1-040EC2ECBF26}" type="datetimeFigureOut">
              <a:rPr lang="en-US" smtClean="0"/>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31B1A-CA21-4926-AA19-7EC964256063}" type="slidenum">
              <a:rPr lang="en-US" smtClean="0"/>
              <a:t>‹#›</a:t>
            </a:fld>
            <a:endParaRPr lang="en-US"/>
          </a:p>
        </p:txBody>
      </p:sp>
    </p:spTree>
    <p:extLst>
      <p:ext uri="{BB962C8B-B14F-4D97-AF65-F5344CB8AC3E}">
        <p14:creationId xmlns:p14="http://schemas.microsoft.com/office/powerpoint/2010/main" val="908654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5DEED5-31A0-462C-A1F1-040EC2ECBF26}" type="datetimeFigureOut">
              <a:rPr lang="en-US" smtClean="0"/>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31B1A-CA21-4926-AA19-7EC964256063}" type="slidenum">
              <a:rPr lang="en-US" smtClean="0"/>
              <a:t>‹#›</a:t>
            </a:fld>
            <a:endParaRPr lang="en-US"/>
          </a:p>
        </p:txBody>
      </p:sp>
    </p:spTree>
    <p:extLst>
      <p:ext uri="{BB962C8B-B14F-4D97-AF65-F5344CB8AC3E}">
        <p14:creationId xmlns:p14="http://schemas.microsoft.com/office/powerpoint/2010/main" val="1117785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15DEED5-31A0-462C-A1F1-040EC2ECBF26}" type="datetimeFigureOut">
              <a:rPr lang="en-US" smtClean="0"/>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31B1A-CA21-4926-AA19-7EC964256063}" type="slidenum">
              <a:rPr lang="en-US" smtClean="0"/>
              <a:t>‹#›</a:t>
            </a:fld>
            <a:endParaRPr lang="en-US"/>
          </a:p>
        </p:txBody>
      </p:sp>
    </p:spTree>
    <p:extLst>
      <p:ext uri="{BB962C8B-B14F-4D97-AF65-F5344CB8AC3E}">
        <p14:creationId xmlns:p14="http://schemas.microsoft.com/office/powerpoint/2010/main" val="1381403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15DEED5-31A0-462C-A1F1-040EC2ECBF26}" type="datetimeFigureOut">
              <a:rPr lang="en-US" smtClean="0"/>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331B1A-CA21-4926-AA19-7EC964256063}" type="slidenum">
              <a:rPr lang="en-US" smtClean="0"/>
              <a:t>‹#›</a:t>
            </a:fld>
            <a:endParaRPr lang="en-US"/>
          </a:p>
        </p:txBody>
      </p:sp>
    </p:spTree>
    <p:extLst>
      <p:ext uri="{BB962C8B-B14F-4D97-AF65-F5344CB8AC3E}">
        <p14:creationId xmlns:p14="http://schemas.microsoft.com/office/powerpoint/2010/main" val="2470182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15DEED5-31A0-462C-A1F1-040EC2ECBF26}" type="datetimeFigureOut">
              <a:rPr lang="en-US" smtClean="0"/>
              <a:t>7/11/2017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331B1A-CA21-4926-AA19-7EC964256063}" type="slidenum">
              <a:rPr lang="en-US" smtClean="0"/>
              <a:t>‹#›</a:t>
            </a:fld>
            <a:endParaRPr lang="en-US"/>
          </a:p>
        </p:txBody>
      </p:sp>
    </p:spTree>
    <p:extLst>
      <p:ext uri="{BB962C8B-B14F-4D97-AF65-F5344CB8AC3E}">
        <p14:creationId xmlns:p14="http://schemas.microsoft.com/office/powerpoint/2010/main" val="676908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15DEED5-31A0-462C-A1F1-040EC2ECBF26}" type="datetimeFigureOut">
              <a:rPr lang="en-US" smtClean="0"/>
              <a:t>7/11/2017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331B1A-CA21-4926-AA19-7EC964256063}" type="slidenum">
              <a:rPr lang="en-US" smtClean="0"/>
              <a:t>‹#›</a:t>
            </a:fld>
            <a:endParaRPr lang="en-US"/>
          </a:p>
        </p:txBody>
      </p:sp>
    </p:spTree>
    <p:extLst>
      <p:ext uri="{BB962C8B-B14F-4D97-AF65-F5344CB8AC3E}">
        <p14:creationId xmlns:p14="http://schemas.microsoft.com/office/powerpoint/2010/main" val="590462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15DEED5-31A0-462C-A1F1-040EC2ECBF26}" type="datetimeFigureOut">
              <a:rPr lang="en-US" smtClean="0"/>
              <a:t>7/11/2017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331B1A-CA21-4926-AA19-7EC964256063}" type="slidenum">
              <a:rPr lang="en-US" smtClean="0"/>
              <a:t>‹#›</a:t>
            </a:fld>
            <a:endParaRPr lang="en-US"/>
          </a:p>
        </p:txBody>
      </p:sp>
    </p:spTree>
    <p:extLst>
      <p:ext uri="{BB962C8B-B14F-4D97-AF65-F5344CB8AC3E}">
        <p14:creationId xmlns:p14="http://schemas.microsoft.com/office/powerpoint/2010/main" val="17882599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5DEED5-31A0-462C-A1F1-040EC2ECBF26}" type="datetimeFigureOut">
              <a:rPr lang="en-US" smtClean="0"/>
              <a:t>7/11/2017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331B1A-CA21-4926-AA19-7EC964256063}" type="slidenum">
              <a:rPr lang="en-US" smtClean="0"/>
              <a:t>‹#›</a:t>
            </a:fld>
            <a:endParaRPr lang="en-US"/>
          </a:p>
        </p:txBody>
      </p:sp>
    </p:spTree>
    <p:extLst>
      <p:ext uri="{BB962C8B-B14F-4D97-AF65-F5344CB8AC3E}">
        <p14:creationId xmlns:p14="http://schemas.microsoft.com/office/powerpoint/2010/main" val="39405020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15DEED5-31A0-462C-A1F1-040EC2ECBF26}" type="datetimeFigureOut">
              <a:rPr lang="en-US" smtClean="0"/>
              <a:t>7/11/2017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331B1A-CA21-4926-AA19-7EC964256063}" type="slidenum">
              <a:rPr lang="en-US" smtClean="0"/>
              <a:t>‹#›</a:t>
            </a:fld>
            <a:endParaRPr lang="en-US"/>
          </a:p>
        </p:txBody>
      </p:sp>
    </p:spTree>
    <p:extLst>
      <p:ext uri="{BB962C8B-B14F-4D97-AF65-F5344CB8AC3E}">
        <p14:creationId xmlns:p14="http://schemas.microsoft.com/office/powerpoint/2010/main" val="38727643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15DEED5-31A0-462C-A1F1-040EC2ECBF26}" type="datetimeFigureOut">
              <a:rPr lang="en-US" smtClean="0"/>
              <a:t>7/11/2017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331B1A-CA21-4926-AA19-7EC964256063}" type="slidenum">
              <a:rPr lang="en-US" smtClean="0"/>
              <a:t>‹#›</a:t>
            </a:fld>
            <a:endParaRPr lang="en-US"/>
          </a:p>
        </p:txBody>
      </p:sp>
    </p:spTree>
    <p:extLst>
      <p:ext uri="{BB962C8B-B14F-4D97-AF65-F5344CB8AC3E}">
        <p14:creationId xmlns:p14="http://schemas.microsoft.com/office/powerpoint/2010/main" val="15532536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5DEED5-31A0-462C-A1F1-040EC2ECBF26}" type="datetimeFigureOut">
              <a:rPr lang="en-US" smtClean="0"/>
              <a:t>7/11/2017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331B1A-CA21-4926-AA19-7EC964256063}" type="slidenum">
              <a:rPr lang="en-US" smtClean="0"/>
              <a:t>‹#›</a:t>
            </a:fld>
            <a:endParaRPr lang="en-US"/>
          </a:p>
        </p:txBody>
      </p:sp>
    </p:spTree>
    <p:extLst>
      <p:ext uri="{BB962C8B-B14F-4D97-AF65-F5344CB8AC3E}">
        <p14:creationId xmlns:p14="http://schemas.microsoft.com/office/powerpoint/2010/main" val="6186518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5.gif"/><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4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5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hyperlink" Target="https://goo.gl/i2hyUz"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hyperlink" Target="https://www.gov.uk/workplace-fire-safety-your-responsibilities"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hyperlink" Target="http://www.hse.gov.uk/electricity/faq-portable-appliance-testing.htm" TargetMode="External"/><Relationship Id="rId4" Type="http://schemas.openxmlformats.org/officeDocument/2006/relationships/hyperlink" Target="https://www.gov.uk/government/publications/making-your-premises-safe-from-fire"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hyperlink" Target="https://www.gov.uk/government/uploads/system/uploads/attachment_data/file/422175/9449_Offices_and_Shops_v2.pdf" TargetMode="External"/><Relationship Id="rId4" Type="http://schemas.openxmlformats.org/officeDocument/2006/relationships/image" Target="../media/image54.png"/></Relationships>
</file>

<file path=ppt/slides/_rels/slide67.xml.rels><?xml version="1.0" encoding="UTF-8" standalone="yes"?>
<Relationships xmlns="http://schemas.openxmlformats.org/package/2006/relationships"><Relationship Id="rId3" Type="http://schemas.openxmlformats.org/officeDocument/2006/relationships/hyperlink" Target="http://www.hse.gov.uk/risk/casestudies/office.htm" TargetMode="External"/><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hyperlink" Target="http://records.hse.gov.uk/connect.ti/officeriskassess/view?objectId=27251" TargetMode="External"/><Relationship Id="rId4" Type="http://schemas.openxmlformats.org/officeDocument/2006/relationships/hyperlink" Target="http://www.hse.gov.uk/risk/casestudies/pdf/office.pdf" TargetMode="Externa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nip Single Corner Rectangle 5"/>
          <p:cNvSpPr/>
          <p:nvPr/>
        </p:nvSpPr>
        <p:spPr>
          <a:xfrm flipH="1">
            <a:off x="0" y="-18626"/>
            <a:ext cx="4210756"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4049889" cy="741186"/>
          </a:xfrm>
        </p:spPr>
        <p:txBody>
          <a:bodyPr/>
          <a:lstStyle/>
          <a:p>
            <a:r>
              <a:rPr lang="en-GB" dirty="0">
                <a:solidFill>
                  <a:schemeClr val="bg1"/>
                </a:solidFill>
              </a:rPr>
              <a:t>Health &amp; Safety</a:t>
            </a:r>
            <a:endParaRPr lang="en-US" dirty="0">
              <a:solidFill>
                <a:schemeClr val="bg1"/>
              </a:solidFill>
            </a:endParaRPr>
          </a:p>
        </p:txBody>
      </p:sp>
      <p:sp>
        <p:nvSpPr>
          <p:cNvPr id="3" name="Content Placeholder 2">
            <a:extLst>
              <a:ext uri="{FF2B5EF4-FFF2-40B4-BE49-F238E27FC236}">
                <a16:creationId xmlns:a16="http://schemas.microsoft.com/office/drawing/2014/main" id="{72AD0CE1-F213-43BF-95EC-9DAA7C428490}"/>
              </a:ext>
            </a:extLst>
          </p:cNvPr>
          <p:cNvSpPr>
            <a:spLocks noGrp="1"/>
          </p:cNvSpPr>
          <p:nvPr>
            <p:ph idx="1"/>
          </p:nvPr>
        </p:nvSpPr>
        <p:spPr>
          <a:xfrm>
            <a:off x="736600" y="1272469"/>
            <a:ext cx="10515600" cy="4351338"/>
          </a:xfrm>
        </p:spPr>
        <p:txBody>
          <a:bodyPr>
            <a:normAutofit lnSpcReduction="10000"/>
          </a:bodyPr>
          <a:lstStyle/>
          <a:p>
            <a:r>
              <a:rPr lang="en-GB" dirty="0"/>
              <a:t>Policies, Processes, and Procedures</a:t>
            </a:r>
          </a:p>
          <a:p>
            <a:r>
              <a:rPr lang="en-GB" dirty="0"/>
              <a:t>Health &amp; Safety at Work – In Practice</a:t>
            </a:r>
          </a:p>
          <a:p>
            <a:pPr lvl="1"/>
            <a:r>
              <a:rPr lang="en-GB" dirty="0"/>
              <a:t>Working at height</a:t>
            </a:r>
          </a:p>
          <a:p>
            <a:pPr lvl="1"/>
            <a:r>
              <a:rPr lang="en-GB" dirty="0"/>
              <a:t>Confined spaces</a:t>
            </a:r>
          </a:p>
          <a:p>
            <a:pPr lvl="1"/>
            <a:r>
              <a:rPr lang="en-GB" dirty="0"/>
              <a:t>Cable pits</a:t>
            </a:r>
          </a:p>
          <a:p>
            <a:pPr lvl="1"/>
            <a:r>
              <a:rPr lang="en-GB" dirty="0"/>
              <a:t>Noise levels</a:t>
            </a:r>
          </a:p>
          <a:p>
            <a:pPr lvl="1"/>
            <a:r>
              <a:rPr lang="en-GB" dirty="0"/>
              <a:t>Harmful radiation</a:t>
            </a:r>
          </a:p>
          <a:p>
            <a:pPr lvl="1"/>
            <a:r>
              <a:rPr lang="en-GB" dirty="0"/>
              <a:t>Fibre optic cables</a:t>
            </a:r>
          </a:p>
          <a:p>
            <a:r>
              <a:rPr lang="en-GB" dirty="0"/>
              <a:t>Prepare Risk Assessment and Method Statements</a:t>
            </a:r>
          </a:p>
          <a:p>
            <a:r>
              <a:rPr lang="en-GB" dirty="0"/>
              <a:t>Mitigating Fire Risks</a:t>
            </a:r>
            <a:endParaRPr lang="en-US" dirty="0"/>
          </a:p>
        </p:txBody>
      </p:sp>
    </p:spTree>
    <p:extLst>
      <p:ext uri="{BB962C8B-B14F-4D97-AF65-F5344CB8AC3E}">
        <p14:creationId xmlns:p14="http://schemas.microsoft.com/office/powerpoint/2010/main" val="7258343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A73DA45-D7B3-496C-A46D-25DE72005767}"/>
              </a:ext>
            </a:extLst>
          </p:cNvPr>
          <p:cNvSpPr/>
          <p:nvPr/>
        </p:nvSpPr>
        <p:spPr>
          <a:xfrm>
            <a:off x="250521" y="894819"/>
            <a:ext cx="5649238" cy="5770811"/>
          </a:xfrm>
          <a:prstGeom prst="rect">
            <a:avLst/>
          </a:prstGeom>
        </p:spPr>
        <p:txBody>
          <a:bodyPr wrap="square">
            <a:spAutoFit/>
          </a:bodyPr>
          <a:lstStyle/>
          <a:p>
            <a:pPr marL="285750" indent="-285750">
              <a:spcAft>
                <a:spcPts val="600"/>
              </a:spcAft>
              <a:buFont typeface="Arial" panose="020B0604020202020204" pitchFamily="34" charset="0"/>
              <a:buChar char="•"/>
            </a:pPr>
            <a:r>
              <a:rPr lang="en-GB" dirty="0">
                <a:solidFill>
                  <a:srgbClr val="333333"/>
                </a:solidFill>
                <a:latin typeface="Lato"/>
              </a:rPr>
              <a:t>make the workplace safe</a:t>
            </a:r>
          </a:p>
          <a:p>
            <a:pPr marL="285750" indent="-285750">
              <a:spcAft>
                <a:spcPts val="600"/>
              </a:spcAft>
              <a:buFont typeface="Arial" panose="020B0604020202020204" pitchFamily="34" charset="0"/>
              <a:buChar char="•"/>
            </a:pPr>
            <a:r>
              <a:rPr lang="en-GB" dirty="0">
                <a:solidFill>
                  <a:srgbClr val="333333"/>
                </a:solidFill>
                <a:latin typeface="Lato"/>
              </a:rPr>
              <a:t>prevent risks to health</a:t>
            </a:r>
          </a:p>
          <a:p>
            <a:pPr marL="285750" indent="-285750">
              <a:spcAft>
                <a:spcPts val="600"/>
              </a:spcAft>
              <a:buFont typeface="Arial" panose="020B0604020202020204" pitchFamily="34" charset="0"/>
              <a:buChar char="•"/>
            </a:pPr>
            <a:r>
              <a:rPr lang="en-GB" dirty="0">
                <a:solidFill>
                  <a:srgbClr val="333333"/>
                </a:solidFill>
                <a:latin typeface="Lato"/>
              </a:rPr>
              <a:t>ensure that plant and machinery is safe to use</a:t>
            </a:r>
          </a:p>
          <a:p>
            <a:pPr marL="285750" indent="-285750">
              <a:spcAft>
                <a:spcPts val="600"/>
              </a:spcAft>
              <a:buFont typeface="Arial" panose="020B0604020202020204" pitchFamily="34" charset="0"/>
              <a:buChar char="•"/>
            </a:pPr>
            <a:r>
              <a:rPr lang="en-GB" dirty="0">
                <a:solidFill>
                  <a:srgbClr val="333333"/>
                </a:solidFill>
                <a:latin typeface="Lato"/>
              </a:rPr>
              <a:t>ensure safe working practices are set up and followed</a:t>
            </a:r>
          </a:p>
          <a:p>
            <a:pPr marL="285750" indent="-285750">
              <a:spcAft>
                <a:spcPts val="600"/>
              </a:spcAft>
              <a:buFont typeface="Arial" panose="020B0604020202020204" pitchFamily="34" charset="0"/>
              <a:buChar char="•"/>
            </a:pPr>
            <a:r>
              <a:rPr lang="en-GB" dirty="0">
                <a:solidFill>
                  <a:srgbClr val="333333"/>
                </a:solidFill>
                <a:latin typeface="Lato"/>
              </a:rPr>
              <a:t>make sure that all materials are handled, stored and used safely</a:t>
            </a:r>
          </a:p>
          <a:p>
            <a:pPr marL="285750" indent="-285750">
              <a:spcAft>
                <a:spcPts val="600"/>
              </a:spcAft>
              <a:buFont typeface="Arial" panose="020B0604020202020204" pitchFamily="34" charset="0"/>
              <a:buChar char="•"/>
            </a:pPr>
            <a:r>
              <a:rPr lang="en-GB" dirty="0">
                <a:solidFill>
                  <a:srgbClr val="333333"/>
                </a:solidFill>
                <a:latin typeface="Lato"/>
              </a:rPr>
              <a:t>provide adequate first aid facilities</a:t>
            </a:r>
          </a:p>
          <a:p>
            <a:pPr marL="285750" indent="-285750">
              <a:spcAft>
                <a:spcPts val="600"/>
              </a:spcAft>
              <a:buFont typeface="Arial" panose="020B0604020202020204" pitchFamily="34" charset="0"/>
              <a:buChar char="•"/>
            </a:pPr>
            <a:r>
              <a:rPr lang="en-GB" dirty="0">
                <a:solidFill>
                  <a:srgbClr val="333333"/>
                </a:solidFill>
                <a:latin typeface="Lato"/>
              </a:rPr>
              <a:t>tell you about any potential hazards from the work you do - chemicals and other substances used by the firm - and give you information, instructions, training and supervision as needed</a:t>
            </a:r>
          </a:p>
          <a:p>
            <a:pPr marL="285750" indent="-285750">
              <a:spcAft>
                <a:spcPts val="600"/>
              </a:spcAft>
              <a:buFont typeface="Arial" panose="020B0604020202020204" pitchFamily="34" charset="0"/>
              <a:buChar char="•"/>
            </a:pPr>
            <a:r>
              <a:rPr lang="en-GB" dirty="0">
                <a:solidFill>
                  <a:srgbClr val="333333"/>
                </a:solidFill>
                <a:latin typeface="Lato"/>
              </a:rPr>
              <a:t>set up emergency plans</a:t>
            </a:r>
          </a:p>
          <a:p>
            <a:pPr marL="285750" indent="-285750">
              <a:spcAft>
                <a:spcPts val="600"/>
              </a:spcAft>
              <a:buFont typeface="Arial" panose="020B0604020202020204" pitchFamily="34" charset="0"/>
              <a:buChar char="•"/>
            </a:pPr>
            <a:r>
              <a:rPr lang="en-GB" dirty="0">
                <a:solidFill>
                  <a:srgbClr val="333333"/>
                </a:solidFill>
                <a:latin typeface="Lato"/>
              </a:rPr>
              <a:t>make sure that ventilation, temperature, lighting, toilet, washing and rest facilities all meet health, safety and welfare requirements</a:t>
            </a:r>
          </a:p>
          <a:p>
            <a:pPr marL="285750" indent="-285750">
              <a:spcAft>
                <a:spcPts val="600"/>
              </a:spcAft>
              <a:buFont typeface="Arial" panose="020B0604020202020204" pitchFamily="34" charset="0"/>
              <a:buChar char="•"/>
            </a:pPr>
            <a:r>
              <a:rPr lang="en-GB" dirty="0">
                <a:solidFill>
                  <a:srgbClr val="333333"/>
                </a:solidFill>
                <a:latin typeface="Lato"/>
              </a:rPr>
              <a:t>check that the right work equipment is provided and is properly used and regularly maintained</a:t>
            </a:r>
          </a:p>
        </p:txBody>
      </p:sp>
      <p:sp>
        <p:nvSpPr>
          <p:cNvPr id="4" name="Rectangle 3">
            <a:extLst>
              <a:ext uri="{FF2B5EF4-FFF2-40B4-BE49-F238E27FC236}">
                <a16:creationId xmlns:a16="http://schemas.microsoft.com/office/drawing/2014/main" id="{EB88DF73-CB50-466B-B6C3-3DF5CE8FB327}"/>
              </a:ext>
            </a:extLst>
          </p:cNvPr>
          <p:cNvSpPr/>
          <p:nvPr/>
        </p:nvSpPr>
        <p:spPr>
          <a:xfrm>
            <a:off x="6137753" y="894819"/>
            <a:ext cx="5870532" cy="5539978"/>
          </a:xfrm>
          <a:prstGeom prst="rect">
            <a:avLst/>
          </a:prstGeom>
        </p:spPr>
        <p:txBody>
          <a:bodyPr wrap="square">
            <a:spAutoFit/>
          </a:bodyPr>
          <a:lstStyle/>
          <a:p>
            <a:pPr marL="285750" indent="-285750">
              <a:spcAft>
                <a:spcPts val="600"/>
              </a:spcAft>
              <a:buFont typeface="Arial" panose="020B0604020202020204" pitchFamily="34" charset="0"/>
              <a:buChar char="•"/>
            </a:pPr>
            <a:r>
              <a:rPr lang="en-GB" dirty="0">
                <a:solidFill>
                  <a:srgbClr val="333333"/>
                </a:solidFill>
                <a:latin typeface="Lato"/>
              </a:rPr>
              <a:t>prevent or control exposure to substances that may damage your health</a:t>
            </a:r>
          </a:p>
          <a:p>
            <a:pPr marL="285750" indent="-285750">
              <a:spcAft>
                <a:spcPts val="600"/>
              </a:spcAft>
              <a:buFont typeface="Arial" panose="020B0604020202020204" pitchFamily="34" charset="0"/>
              <a:buChar char="•"/>
            </a:pPr>
            <a:r>
              <a:rPr lang="en-GB" dirty="0">
                <a:solidFill>
                  <a:srgbClr val="333333"/>
                </a:solidFill>
                <a:latin typeface="Lato"/>
              </a:rPr>
              <a:t>take precautions against the risks caused by flammable or explosive hazards, electrical equipment, noise and radiation</a:t>
            </a:r>
          </a:p>
          <a:p>
            <a:pPr marL="285750" indent="-285750">
              <a:spcAft>
                <a:spcPts val="600"/>
              </a:spcAft>
              <a:buFont typeface="Arial" panose="020B0604020202020204" pitchFamily="34" charset="0"/>
              <a:buChar char="•"/>
            </a:pPr>
            <a:r>
              <a:rPr lang="en-GB" dirty="0">
                <a:solidFill>
                  <a:srgbClr val="333333"/>
                </a:solidFill>
                <a:latin typeface="Lato"/>
              </a:rPr>
              <a:t>avoid potentially dangerous work involving manual handling (and if it can't be avoided, take precautions to reduce the risk of injury)</a:t>
            </a:r>
          </a:p>
          <a:p>
            <a:pPr marL="285750" indent="-285750">
              <a:spcAft>
                <a:spcPts val="600"/>
              </a:spcAft>
              <a:buFont typeface="Arial" panose="020B0604020202020204" pitchFamily="34" charset="0"/>
              <a:buChar char="•"/>
            </a:pPr>
            <a:r>
              <a:rPr lang="en-GB" dirty="0">
                <a:solidFill>
                  <a:srgbClr val="333333"/>
                </a:solidFill>
                <a:latin typeface="Lato"/>
              </a:rPr>
              <a:t>provide health supervision as needed</a:t>
            </a:r>
          </a:p>
          <a:p>
            <a:pPr marL="285750" indent="-285750">
              <a:spcAft>
                <a:spcPts val="600"/>
              </a:spcAft>
              <a:buFont typeface="Arial" panose="020B0604020202020204" pitchFamily="34" charset="0"/>
              <a:buChar char="•"/>
            </a:pPr>
            <a:r>
              <a:rPr lang="en-GB" dirty="0">
                <a:solidFill>
                  <a:srgbClr val="333333"/>
                </a:solidFill>
                <a:latin typeface="Lato"/>
              </a:rPr>
              <a:t>provide protective clothing or equipment free of charge (if risks can't be removed or adequately controlled by any other means)</a:t>
            </a:r>
          </a:p>
          <a:p>
            <a:pPr marL="285750" indent="-285750">
              <a:spcAft>
                <a:spcPts val="600"/>
              </a:spcAft>
              <a:buFont typeface="Arial" panose="020B0604020202020204" pitchFamily="34" charset="0"/>
              <a:buChar char="•"/>
            </a:pPr>
            <a:r>
              <a:rPr lang="en-GB" dirty="0">
                <a:solidFill>
                  <a:srgbClr val="333333"/>
                </a:solidFill>
                <a:latin typeface="Lato"/>
              </a:rPr>
              <a:t>ensure that the right warning signs are provided and looked after</a:t>
            </a:r>
          </a:p>
          <a:p>
            <a:pPr marL="285750" indent="-285750">
              <a:spcAft>
                <a:spcPts val="600"/>
              </a:spcAft>
              <a:buFont typeface="Arial" panose="020B0604020202020204" pitchFamily="34" charset="0"/>
              <a:buChar char="•"/>
            </a:pPr>
            <a:r>
              <a:rPr lang="en-GB" dirty="0">
                <a:solidFill>
                  <a:srgbClr val="333333"/>
                </a:solidFill>
                <a:latin typeface="Lato"/>
              </a:rPr>
              <a:t>report certain accidents, injuries, diseases and dangerous occurrences to either the Health and Safety Executive for Northern Ireland or the local authority, depending on the type of business</a:t>
            </a:r>
          </a:p>
        </p:txBody>
      </p:sp>
      <p:sp>
        <p:nvSpPr>
          <p:cNvPr id="6" name="Snip Single Corner Rectangle 5"/>
          <p:cNvSpPr/>
          <p:nvPr/>
        </p:nvSpPr>
        <p:spPr>
          <a:xfrm flipH="1">
            <a:off x="-4" y="-18626"/>
            <a:ext cx="9098847"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B9C13B69-B1E0-4142-A210-6A68692AE0E3}"/>
              </a:ext>
            </a:extLst>
          </p:cNvPr>
          <p:cNvSpPr txBox="1"/>
          <p:nvPr/>
        </p:nvSpPr>
        <p:spPr>
          <a:xfrm>
            <a:off x="137632" y="46750"/>
            <a:ext cx="10321446" cy="584775"/>
          </a:xfrm>
          <a:prstGeom prst="rect">
            <a:avLst/>
          </a:prstGeom>
          <a:noFill/>
        </p:spPr>
        <p:txBody>
          <a:bodyPr wrap="square" rtlCol="0">
            <a:spAutoFit/>
          </a:bodyPr>
          <a:lstStyle/>
          <a:p>
            <a:r>
              <a:rPr lang="en-GB" sz="3200" dirty="0">
                <a:solidFill>
                  <a:schemeClr val="bg1"/>
                </a:solidFill>
              </a:rPr>
              <a:t>Health and Safety Responsibilities of an Employer</a:t>
            </a:r>
            <a:endParaRPr lang="en-US" sz="3200" dirty="0">
              <a:solidFill>
                <a:schemeClr val="bg1"/>
              </a:solidFill>
            </a:endParaRPr>
          </a:p>
        </p:txBody>
      </p:sp>
    </p:spTree>
    <p:extLst>
      <p:ext uri="{BB962C8B-B14F-4D97-AF65-F5344CB8AC3E}">
        <p14:creationId xmlns:p14="http://schemas.microsoft.com/office/powerpoint/2010/main" val="3077401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8D9087-5AB4-429C-B5BF-A1ADC2C19473}"/>
              </a:ext>
            </a:extLst>
          </p:cNvPr>
          <p:cNvSpPr/>
          <p:nvPr/>
        </p:nvSpPr>
        <p:spPr>
          <a:xfrm>
            <a:off x="137633" y="985978"/>
            <a:ext cx="5145568" cy="5616922"/>
          </a:xfrm>
          <a:prstGeom prst="rect">
            <a:avLst/>
          </a:prstGeom>
        </p:spPr>
        <p:txBody>
          <a:bodyPr wrap="square">
            <a:spAutoFit/>
          </a:bodyPr>
          <a:lstStyle/>
          <a:p>
            <a:pPr marL="285750" indent="-285750">
              <a:spcAft>
                <a:spcPts val="600"/>
              </a:spcAft>
              <a:buFont typeface="Arial" panose="020B0604020202020204" pitchFamily="34" charset="0"/>
              <a:buChar char="•"/>
            </a:pPr>
            <a:r>
              <a:rPr lang="en-GB" dirty="0">
                <a:solidFill>
                  <a:srgbClr val="333333"/>
                </a:solidFill>
                <a:latin typeface="Lato"/>
              </a:rPr>
              <a:t>make sure that  are properly ventilated, with clean and fresh air</a:t>
            </a:r>
          </a:p>
          <a:p>
            <a:pPr marL="285750" indent="-285750">
              <a:spcAft>
                <a:spcPts val="600"/>
              </a:spcAft>
              <a:buFont typeface="Arial" panose="020B0604020202020204" pitchFamily="34" charset="0"/>
              <a:buChar char="•"/>
            </a:pPr>
            <a:r>
              <a:rPr lang="en-GB" dirty="0">
                <a:solidFill>
                  <a:srgbClr val="333333"/>
                </a:solidFill>
                <a:latin typeface="Lato"/>
              </a:rPr>
              <a:t>keep temperatures at a comfortable level (a minimum of 13 degrees Centigrade where the work involves physical activity; 16 degrees Centigrade for '</a:t>
            </a:r>
            <a:r>
              <a:rPr lang="en-GB" dirty="0" err="1">
                <a:solidFill>
                  <a:srgbClr val="333333"/>
                </a:solidFill>
                <a:latin typeface="Lato"/>
              </a:rPr>
              <a:t>stinter</a:t>
            </a:r>
            <a:r>
              <a:rPr lang="en-GB" dirty="0">
                <a:solidFill>
                  <a:srgbClr val="333333"/>
                </a:solidFill>
                <a:latin typeface="Lato"/>
              </a:rPr>
              <a:t>'  like offices - there's no maximum limit</a:t>
            </a:r>
          </a:p>
          <a:p>
            <a:pPr marL="285750" indent="-285750">
              <a:spcAft>
                <a:spcPts val="600"/>
              </a:spcAft>
              <a:buFont typeface="Arial" panose="020B0604020202020204" pitchFamily="34" charset="0"/>
              <a:buChar char="•"/>
            </a:pPr>
            <a:r>
              <a:rPr lang="en-GB" dirty="0">
                <a:solidFill>
                  <a:srgbClr val="333333"/>
                </a:solidFill>
                <a:latin typeface="Lato"/>
              </a:rPr>
              <a:t>light premises so that employees can work and move about safely</a:t>
            </a:r>
          </a:p>
          <a:p>
            <a:pPr marL="285750" indent="-285750">
              <a:spcAft>
                <a:spcPts val="600"/>
              </a:spcAft>
              <a:buFont typeface="Arial" panose="020B0604020202020204" pitchFamily="34" charset="0"/>
              <a:buChar char="•"/>
            </a:pPr>
            <a:r>
              <a:rPr lang="en-GB" dirty="0">
                <a:solidFill>
                  <a:srgbClr val="333333"/>
                </a:solidFill>
                <a:latin typeface="Lato"/>
              </a:rPr>
              <a:t>keep the workplace and equipment clean</a:t>
            </a:r>
          </a:p>
          <a:p>
            <a:pPr marL="285750" indent="-285750">
              <a:spcAft>
                <a:spcPts val="600"/>
              </a:spcAft>
              <a:buFont typeface="Arial" panose="020B0604020202020204" pitchFamily="34" charset="0"/>
              <a:buChar char="•"/>
            </a:pPr>
            <a:r>
              <a:rPr lang="en-GB" dirty="0">
                <a:solidFill>
                  <a:srgbClr val="333333"/>
                </a:solidFill>
                <a:latin typeface="Lato"/>
              </a:rPr>
              <a:t>ensure that areas are big enough to allow easy movement (at least 11 cubic metres per person)</a:t>
            </a:r>
          </a:p>
          <a:p>
            <a:pPr marL="285750" indent="-285750">
              <a:spcAft>
                <a:spcPts val="600"/>
              </a:spcAft>
              <a:buFont typeface="Arial" panose="020B0604020202020204" pitchFamily="34" charset="0"/>
              <a:buChar char="•"/>
            </a:pPr>
            <a:r>
              <a:rPr lang="en-GB" dirty="0">
                <a:solidFill>
                  <a:srgbClr val="333333"/>
                </a:solidFill>
                <a:latin typeface="Lato"/>
              </a:rPr>
              <a:t>provide workstations to suit the employees and the work</a:t>
            </a:r>
          </a:p>
          <a:p>
            <a:pPr marL="285750" indent="-285750">
              <a:spcAft>
                <a:spcPts val="600"/>
              </a:spcAft>
              <a:buFont typeface="Arial" panose="020B0604020202020204" pitchFamily="34" charset="0"/>
              <a:buChar char="•"/>
            </a:pPr>
            <a:r>
              <a:rPr lang="en-GB" dirty="0">
                <a:solidFill>
                  <a:srgbClr val="333333"/>
                </a:solidFill>
                <a:latin typeface="Lato"/>
              </a:rPr>
              <a:t>keep the equipment in good working order</a:t>
            </a:r>
          </a:p>
          <a:p>
            <a:pPr marL="285750" indent="-285750">
              <a:spcAft>
                <a:spcPts val="600"/>
              </a:spcAft>
              <a:buFont typeface="Arial" panose="020B0604020202020204" pitchFamily="34" charset="0"/>
              <a:buChar char="•"/>
            </a:pPr>
            <a:r>
              <a:rPr lang="en-GB" dirty="0">
                <a:solidFill>
                  <a:srgbClr val="333333"/>
                </a:solidFill>
                <a:latin typeface="Lato"/>
              </a:rPr>
              <a:t>make floors, walkways, stairs, roadways safe to use</a:t>
            </a:r>
          </a:p>
        </p:txBody>
      </p:sp>
      <p:sp>
        <p:nvSpPr>
          <p:cNvPr id="6" name="Rectangle 5">
            <a:extLst>
              <a:ext uri="{FF2B5EF4-FFF2-40B4-BE49-F238E27FC236}">
                <a16:creationId xmlns:a16="http://schemas.microsoft.com/office/drawing/2014/main" id="{8D312901-4F2F-4354-A1D4-56B9D56AD80A}"/>
              </a:ext>
            </a:extLst>
          </p:cNvPr>
          <p:cNvSpPr/>
          <p:nvPr/>
        </p:nvSpPr>
        <p:spPr>
          <a:xfrm>
            <a:off x="5452534" y="985978"/>
            <a:ext cx="5712178" cy="5339923"/>
          </a:xfrm>
          <a:prstGeom prst="rect">
            <a:avLst/>
          </a:prstGeom>
        </p:spPr>
        <p:txBody>
          <a:bodyPr wrap="square">
            <a:spAutoFit/>
          </a:bodyPr>
          <a:lstStyle/>
          <a:p>
            <a:pPr marL="285750" indent="-285750">
              <a:spcAft>
                <a:spcPts val="600"/>
              </a:spcAft>
              <a:buFont typeface="Arial" panose="020B0604020202020204" pitchFamily="34" charset="0"/>
              <a:buChar char="•"/>
            </a:pPr>
            <a:r>
              <a:rPr lang="en-GB" dirty="0">
                <a:solidFill>
                  <a:srgbClr val="333333"/>
                </a:solidFill>
                <a:latin typeface="Lato"/>
              </a:rPr>
              <a:t>protect people from falling from height or into dangerous substances</a:t>
            </a:r>
          </a:p>
          <a:p>
            <a:pPr marL="285750" indent="-285750">
              <a:spcAft>
                <a:spcPts val="600"/>
              </a:spcAft>
              <a:buFont typeface="Arial" panose="020B0604020202020204" pitchFamily="34" charset="0"/>
              <a:buChar char="•"/>
            </a:pPr>
            <a:r>
              <a:rPr lang="en-GB" dirty="0">
                <a:solidFill>
                  <a:srgbClr val="333333"/>
                </a:solidFill>
                <a:latin typeface="Lato"/>
              </a:rPr>
              <a:t>store things so they're unlikely to fall and cause injuries</a:t>
            </a:r>
          </a:p>
          <a:p>
            <a:pPr marL="285750" indent="-285750">
              <a:spcAft>
                <a:spcPts val="600"/>
              </a:spcAft>
              <a:buFont typeface="Arial" panose="020B0604020202020204" pitchFamily="34" charset="0"/>
              <a:buChar char="•"/>
            </a:pPr>
            <a:r>
              <a:rPr lang="en-GB" dirty="0">
                <a:solidFill>
                  <a:srgbClr val="333333"/>
                </a:solidFill>
                <a:latin typeface="Lato"/>
              </a:rPr>
              <a:t>fit openable windows, doors and gates with safety devices if needed</a:t>
            </a:r>
          </a:p>
          <a:p>
            <a:pPr marL="285750" indent="-285750">
              <a:spcAft>
                <a:spcPts val="600"/>
              </a:spcAft>
              <a:buFont typeface="Arial" panose="020B0604020202020204" pitchFamily="34" charset="0"/>
              <a:buChar char="•"/>
            </a:pPr>
            <a:r>
              <a:rPr lang="en-GB" dirty="0">
                <a:solidFill>
                  <a:srgbClr val="333333"/>
                </a:solidFill>
                <a:latin typeface="Lato"/>
              </a:rPr>
              <a:t>provide suitable washing facilities and clean drinking water</a:t>
            </a:r>
          </a:p>
          <a:p>
            <a:pPr marL="285750" indent="-285750">
              <a:spcAft>
                <a:spcPts val="600"/>
              </a:spcAft>
              <a:buFont typeface="Arial" panose="020B0604020202020204" pitchFamily="34" charset="0"/>
              <a:buChar char="•"/>
            </a:pPr>
            <a:r>
              <a:rPr lang="en-GB" dirty="0">
                <a:solidFill>
                  <a:srgbClr val="333333"/>
                </a:solidFill>
                <a:latin typeface="Lato"/>
              </a:rPr>
              <a:t>if necessary, provide somewhere for employees to get changed and to store their own clothes</a:t>
            </a:r>
          </a:p>
          <a:p>
            <a:pPr marL="285750" indent="-285750">
              <a:spcAft>
                <a:spcPts val="600"/>
              </a:spcAft>
              <a:buFont typeface="Arial" panose="020B0604020202020204" pitchFamily="34" charset="0"/>
              <a:buChar char="•"/>
            </a:pPr>
            <a:r>
              <a:rPr lang="en-GB" dirty="0">
                <a:solidFill>
                  <a:srgbClr val="333333"/>
                </a:solidFill>
                <a:latin typeface="Lato"/>
              </a:rPr>
              <a:t>set aside areas for rest breaks and to eat meals, including suitable facilities for pregnant women and nursing mothers</a:t>
            </a:r>
          </a:p>
          <a:p>
            <a:pPr marL="285750" indent="-285750">
              <a:spcAft>
                <a:spcPts val="600"/>
              </a:spcAft>
              <a:buFont typeface="Arial" panose="020B0604020202020204" pitchFamily="34" charset="0"/>
              <a:buChar char="•"/>
            </a:pPr>
            <a:r>
              <a:rPr lang="en-GB" dirty="0">
                <a:solidFill>
                  <a:srgbClr val="333333"/>
                </a:solidFill>
                <a:latin typeface="Lato"/>
              </a:rPr>
              <a:t>let employees take appropriate rest breaks and the right holiday entitlement</a:t>
            </a:r>
          </a:p>
          <a:p>
            <a:pPr marL="285750" indent="-285750">
              <a:spcAft>
                <a:spcPts val="600"/>
              </a:spcAft>
              <a:buFont typeface="Arial" panose="020B0604020202020204" pitchFamily="34" charset="0"/>
              <a:buChar char="•"/>
            </a:pPr>
            <a:r>
              <a:rPr lang="en-GB" dirty="0">
                <a:solidFill>
                  <a:srgbClr val="333333"/>
                </a:solidFill>
                <a:latin typeface="Lato"/>
              </a:rPr>
              <a:t>make sure that employees who work alone, or off-site, can do so safely and healthily</a:t>
            </a:r>
          </a:p>
        </p:txBody>
      </p:sp>
      <p:sp>
        <p:nvSpPr>
          <p:cNvPr id="7" name="Snip Single Corner Rectangle 5"/>
          <p:cNvSpPr/>
          <p:nvPr/>
        </p:nvSpPr>
        <p:spPr>
          <a:xfrm flipH="1">
            <a:off x="-4" y="-18626"/>
            <a:ext cx="9098847"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B9C13B69-B1E0-4142-A210-6A68692AE0E3}"/>
              </a:ext>
            </a:extLst>
          </p:cNvPr>
          <p:cNvSpPr txBox="1"/>
          <p:nvPr/>
        </p:nvSpPr>
        <p:spPr>
          <a:xfrm>
            <a:off x="137632" y="46750"/>
            <a:ext cx="10321446" cy="584775"/>
          </a:xfrm>
          <a:prstGeom prst="rect">
            <a:avLst/>
          </a:prstGeom>
          <a:noFill/>
        </p:spPr>
        <p:txBody>
          <a:bodyPr wrap="square" rtlCol="0">
            <a:spAutoFit/>
          </a:bodyPr>
          <a:lstStyle/>
          <a:p>
            <a:r>
              <a:rPr lang="en-GB" sz="3200" dirty="0">
                <a:solidFill>
                  <a:schemeClr val="bg1"/>
                </a:solidFill>
              </a:rPr>
              <a:t>Health and Safety Responsibilities of an Employer</a:t>
            </a:r>
            <a:endParaRPr lang="en-US" sz="3200" dirty="0">
              <a:solidFill>
                <a:schemeClr val="bg1"/>
              </a:solidFill>
            </a:endParaRPr>
          </a:p>
        </p:txBody>
      </p:sp>
    </p:spTree>
    <p:extLst>
      <p:ext uri="{BB962C8B-B14F-4D97-AF65-F5344CB8AC3E}">
        <p14:creationId xmlns:p14="http://schemas.microsoft.com/office/powerpoint/2010/main" val="27410699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68D9087-5AB4-429C-B5BF-A1ADC2C19473}"/>
              </a:ext>
            </a:extLst>
          </p:cNvPr>
          <p:cNvSpPr/>
          <p:nvPr/>
        </p:nvSpPr>
        <p:spPr>
          <a:xfrm>
            <a:off x="248816" y="1088545"/>
            <a:ext cx="10622384" cy="5432256"/>
          </a:xfrm>
          <a:prstGeom prst="rect">
            <a:avLst/>
          </a:prstGeom>
        </p:spPr>
        <p:txBody>
          <a:bodyPr wrap="square">
            <a:spAutoFit/>
          </a:bodyPr>
          <a:lstStyle/>
          <a:p>
            <a:pPr marL="285750" indent="-285750">
              <a:spcAft>
                <a:spcPts val="600"/>
              </a:spcAft>
              <a:buFont typeface="Arial" panose="020B0604020202020204" pitchFamily="34" charset="0"/>
              <a:buChar char="•"/>
            </a:pPr>
            <a:r>
              <a:rPr lang="en-GB" sz="2400" dirty="0">
                <a:latin typeface="Lato"/>
              </a:rPr>
              <a:t>as far as possible, to have any risks to your health and safety properly controlled</a:t>
            </a:r>
          </a:p>
          <a:p>
            <a:pPr marL="285750" indent="-285750">
              <a:spcAft>
                <a:spcPts val="600"/>
              </a:spcAft>
              <a:buFont typeface="Arial" panose="020B0604020202020204" pitchFamily="34" charset="0"/>
              <a:buChar char="•"/>
            </a:pPr>
            <a:r>
              <a:rPr lang="en-GB" sz="2400" dirty="0">
                <a:latin typeface="Lato"/>
              </a:rPr>
              <a:t>to be provided with any personal protective and safety equipment free of charge</a:t>
            </a:r>
          </a:p>
          <a:p>
            <a:pPr marL="285750" indent="-285750">
              <a:spcAft>
                <a:spcPts val="600"/>
              </a:spcAft>
              <a:buFont typeface="Arial" panose="020B0604020202020204" pitchFamily="34" charset="0"/>
              <a:buChar char="•"/>
            </a:pPr>
            <a:r>
              <a:rPr lang="en-GB" sz="2400" dirty="0">
                <a:latin typeface="Lato"/>
              </a:rPr>
              <a:t>to stop work and leave your work area, without being disciplined if you have reasonable concerns about your safety</a:t>
            </a:r>
          </a:p>
          <a:p>
            <a:pPr marL="285750" indent="-285750">
              <a:spcAft>
                <a:spcPts val="600"/>
              </a:spcAft>
              <a:buFont typeface="Arial" panose="020B0604020202020204" pitchFamily="34" charset="0"/>
              <a:buChar char="•"/>
            </a:pPr>
            <a:r>
              <a:rPr lang="en-GB" sz="2400" dirty="0">
                <a:latin typeface="Lato"/>
              </a:rPr>
              <a:t>to tell your employer about any health and safety concerns you have</a:t>
            </a:r>
          </a:p>
          <a:p>
            <a:pPr marL="285750" indent="-285750">
              <a:spcAft>
                <a:spcPts val="600"/>
              </a:spcAft>
              <a:buFont typeface="Arial" panose="020B0604020202020204" pitchFamily="34" charset="0"/>
              <a:buChar char="•"/>
            </a:pPr>
            <a:r>
              <a:rPr lang="en-GB" sz="2400" dirty="0">
                <a:latin typeface="Lato"/>
              </a:rPr>
              <a:t>not to be disciplined if you contact the Health and Safety Executive for Northern Ireland (HSENI), or your local authority, if your employer won't listen to your concerns</a:t>
            </a:r>
          </a:p>
          <a:p>
            <a:pPr marL="285750" indent="-285750">
              <a:spcAft>
                <a:spcPts val="600"/>
              </a:spcAft>
              <a:buFont typeface="Arial" panose="020B0604020202020204" pitchFamily="34" charset="0"/>
              <a:buChar char="•"/>
            </a:pPr>
            <a:r>
              <a:rPr lang="en-GB" sz="2400" dirty="0">
                <a:latin typeface="Lato"/>
              </a:rPr>
              <a:t>to have rest breaks during the working day</a:t>
            </a:r>
          </a:p>
          <a:p>
            <a:pPr marL="285750" indent="-285750">
              <a:spcAft>
                <a:spcPts val="600"/>
              </a:spcAft>
              <a:buFont typeface="Arial" panose="020B0604020202020204" pitchFamily="34" charset="0"/>
              <a:buChar char="•"/>
            </a:pPr>
            <a:r>
              <a:rPr lang="en-GB" sz="2400" dirty="0">
                <a:latin typeface="Lato"/>
              </a:rPr>
              <a:t>to have time off from work during the working week</a:t>
            </a:r>
          </a:p>
          <a:p>
            <a:pPr marL="285750" indent="-285750">
              <a:spcAft>
                <a:spcPts val="600"/>
              </a:spcAft>
              <a:buFont typeface="Arial" panose="020B0604020202020204" pitchFamily="34" charset="0"/>
              <a:buChar char="•"/>
            </a:pPr>
            <a:r>
              <a:rPr lang="en-GB" sz="2400" dirty="0">
                <a:latin typeface="Lato"/>
              </a:rPr>
              <a:t>to have annual paid holiday</a:t>
            </a:r>
          </a:p>
        </p:txBody>
      </p:sp>
      <p:sp>
        <p:nvSpPr>
          <p:cNvPr id="4" name="Snip Single Corner Rectangle 5"/>
          <p:cNvSpPr/>
          <p:nvPr/>
        </p:nvSpPr>
        <p:spPr>
          <a:xfrm flipH="1">
            <a:off x="-4" y="-18626"/>
            <a:ext cx="9098847"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B9C13B69-B1E0-4142-A210-6A68692AE0E3}"/>
              </a:ext>
            </a:extLst>
          </p:cNvPr>
          <p:cNvSpPr txBox="1"/>
          <p:nvPr/>
        </p:nvSpPr>
        <p:spPr>
          <a:xfrm>
            <a:off x="137632" y="46750"/>
            <a:ext cx="10321446" cy="584775"/>
          </a:xfrm>
          <a:prstGeom prst="rect">
            <a:avLst/>
          </a:prstGeom>
          <a:noFill/>
        </p:spPr>
        <p:txBody>
          <a:bodyPr wrap="square" rtlCol="0">
            <a:spAutoFit/>
          </a:bodyPr>
          <a:lstStyle/>
          <a:p>
            <a:r>
              <a:rPr lang="en-GB" sz="3200" dirty="0">
                <a:solidFill>
                  <a:schemeClr val="bg1"/>
                </a:solidFill>
              </a:rPr>
              <a:t>Health and Safety </a:t>
            </a:r>
            <a:r>
              <a:rPr lang="en-GB" sz="3200" dirty="0" smtClean="0">
                <a:solidFill>
                  <a:schemeClr val="bg1"/>
                </a:solidFill>
              </a:rPr>
              <a:t>Rights </a:t>
            </a:r>
            <a:r>
              <a:rPr lang="en-GB" sz="3200" dirty="0">
                <a:solidFill>
                  <a:schemeClr val="bg1"/>
                </a:solidFill>
              </a:rPr>
              <a:t>of </a:t>
            </a:r>
            <a:r>
              <a:rPr lang="en-GB" sz="3200" dirty="0" smtClean="0">
                <a:solidFill>
                  <a:schemeClr val="bg1"/>
                </a:solidFill>
              </a:rPr>
              <a:t>a Employees</a:t>
            </a:r>
            <a:endParaRPr lang="en-US" sz="3200" dirty="0">
              <a:solidFill>
                <a:schemeClr val="bg1"/>
              </a:solidFill>
            </a:endParaRPr>
          </a:p>
        </p:txBody>
      </p:sp>
    </p:spTree>
    <p:extLst>
      <p:ext uri="{BB962C8B-B14F-4D97-AF65-F5344CB8AC3E}">
        <p14:creationId xmlns:p14="http://schemas.microsoft.com/office/powerpoint/2010/main" val="3789611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CD1579C-0EF3-42BF-A3F5-394E483933BB}"/>
              </a:ext>
            </a:extLst>
          </p:cNvPr>
          <p:cNvSpPr/>
          <p:nvPr/>
        </p:nvSpPr>
        <p:spPr>
          <a:xfrm>
            <a:off x="137632" y="696901"/>
            <a:ext cx="10925479" cy="5940088"/>
          </a:xfrm>
          <a:prstGeom prst="rect">
            <a:avLst/>
          </a:prstGeom>
        </p:spPr>
        <p:txBody>
          <a:bodyPr wrap="square">
            <a:spAutoFit/>
          </a:bodyPr>
          <a:lstStyle/>
          <a:p>
            <a:pPr marL="285750" indent="-285750">
              <a:spcAft>
                <a:spcPts val="300"/>
              </a:spcAft>
              <a:buFont typeface="Arial" panose="020B0604020202020204" pitchFamily="34" charset="0"/>
              <a:buChar char="•"/>
            </a:pPr>
            <a:r>
              <a:rPr lang="en-GB" sz="2000" dirty="0"/>
              <a:t>to take </a:t>
            </a:r>
            <a:r>
              <a:rPr lang="en-GB" sz="2000" b="1" dirty="0"/>
              <a:t>reasonable care </a:t>
            </a:r>
            <a:r>
              <a:rPr lang="en-GB" sz="2000" dirty="0"/>
              <a:t>of your own health and safety</a:t>
            </a:r>
          </a:p>
          <a:p>
            <a:pPr marL="285750" indent="-285750">
              <a:spcAft>
                <a:spcPts val="300"/>
              </a:spcAft>
              <a:buFont typeface="Arial" panose="020B0604020202020204" pitchFamily="34" charset="0"/>
              <a:buChar char="•"/>
            </a:pPr>
            <a:r>
              <a:rPr lang="en-GB" sz="2000" dirty="0"/>
              <a:t>if possible to </a:t>
            </a:r>
            <a:r>
              <a:rPr lang="en-GB" sz="2000" b="1" dirty="0"/>
              <a:t>avoid wearing jewellery </a:t>
            </a:r>
            <a:r>
              <a:rPr lang="en-GB" sz="2000" dirty="0"/>
              <a:t>or loose clothing if operating machinery</a:t>
            </a:r>
          </a:p>
          <a:p>
            <a:pPr marL="285750" indent="-285750">
              <a:spcAft>
                <a:spcPts val="300"/>
              </a:spcAft>
              <a:buFont typeface="Arial" panose="020B0604020202020204" pitchFamily="34" charset="0"/>
              <a:buChar char="•"/>
            </a:pPr>
            <a:r>
              <a:rPr lang="en-GB" sz="2000" dirty="0"/>
              <a:t>if you have long hair, or wear a headscarf, make sure it's </a:t>
            </a:r>
            <a:r>
              <a:rPr lang="en-GB" sz="2000" b="1" dirty="0"/>
              <a:t>tucked out of the way </a:t>
            </a:r>
            <a:r>
              <a:rPr lang="en-GB" sz="2000" dirty="0"/>
              <a:t>as it could get caught in machinery</a:t>
            </a:r>
          </a:p>
          <a:p>
            <a:pPr marL="285750" indent="-285750">
              <a:spcAft>
                <a:spcPts val="300"/>
              </a:spcAft>
              <a:buFont typeface="Arial" panose="020B0604020202020204" pitchFamily="34" charset="0"/>
              <a:buChar char="•"/>
            </a:pPr>
            <a:r>
              <a:rPr lang="en-GB" sz="2000" dirty="0"/>
              <a:t>to take reasonable care not to put other people - fellow employees and members of the public - at risk by what you do or don't do in the course of your work</a:t>
            </a:r>
          </a:p>
          <a:p>
            <a:pPr marL="285750" indent="-285750">
              <a:spcAft>
                <a:spcPts val="300"/>
              </a:spcAft>
              <a:buFont typeface="Arial" panose="020B0604020202020204" pitchFamily="34" charset="0"/>
              <a:buChar char="•"/>
            </a:pPr>
            <a:r>
              <a:rPr lang="en-GB" sz="2000" dirty="0"/>
              <a:t>to co-operate with your employer, making sure you get </a:t>
            </a:r>
            <a:r>
              <a:rPr lang="en-GB" sz="2000" b="1" dirty="0"/>
              <a:t>proper training </a:t>
            </a:r>
            <a:r>
              <a:rPr lang="en-GB" sz="2000" dirty="0"/>
              <a:t>and you understand and follow the company's health and safety policies</a:t>
            </a:r>
          </a:p>
          <a:p>
            <a:pPr marL="285750" indent="-285750">
              <a:spcAft>
                <a:spcPts val="300"/>
              </a:spcAft>
              <a:buFont typeface="Arial" panose="020B0604020202020204" pitchFamily="34" charset="0"/>
              <a:buChar char="•"/>
            </a:pPr>
            <a:r>
              <a:rPr lang="en-GB" sz="2000" dirty="0"/>
              <a:t>not to </a:t>
            </a:r>
            <a:r>
              <a:rPr lang="en-GB" sz="2000" b="1" dirty="0"/>
              <a:t>interfere with or misuse anything </a:t>
            </a:r>
            <a:r>
              <a:rPr lang="en-GB" sz="2000" dirty="0"/>
              <a:t>that's been provided for your health, safety or welfare</a:t>
            </a:r>
          </a:p>
          <a:p>
            <a:pPr marL="285750" indent="-285750">
              <a:spcAft>
                <a:spcPts val="300"/>
              </a:spcAft>
              <a:buFont typeface="Arial" panose="020B0604020202020204" pitchFamily="34" charset="0"/>
              <a:buChar char="•"/>
            </a:pPr>
            <a:r>
              <a:rPr lang="en-GB" sz="2000" dirty="0"/>
              <a:t>to </a:t>
            </a:r>
            <a:r>
              <a:rPr lang="en-GB" sz="2000" b="1" dirty="0"/>
              <a:t>report any injuries</a:t>
            </a:r>
            <a:r>
              <a:rPr lang="en-GB" sz="2000" dirty="0"/>
              <a:t>, strains or illnesses you suffer as a result of doing your job, your employer may need to change the way you work</a:t>
            </a:r>
          </a:p>
          <a:p>
            <a:pPr marL="285750" indent="-285750">
              <a:spcAft>
                <a:spcPts val="300"/>
              </a:spcAft>
              <a:buFont typeface="Arial" panose="020B0604020202020204" pitchFamily="34" charset="0"/>
              <a:buChar char="•"/>
            </a:pPr>
            <a:r>
              <a:rPr lang="en-GB" sz="2000" dirty="0"/>
              <a:t>to tell your employer if something happens that might affect your ability to work, like becoming pregnant or suffering an injury - because your employer has a legal responsibility for your health and safety, they may need to suspend you while they find a solution to the issue or problem, but you will normally be paid if this happens</a:t>
            </a:r>
          </a:p>
          <a:p>
            <a:pPr marL="285750" indent="-285750">
              <a:spcAft>
                <a:spcPts val="300"/>
              </a:spcAft>
              <a:buFont typeface="Arial" panose="020B0604020202020204" pitchFamily="34" charset="0"/>
              <a:buChar char="•"/>
            </a:pPr>
            <a:r>
              <a:rPr lang="en-GB" sz="2000" dirty="0"/>
              <a:t>if you drive or operate machinery, you have a responsibility to tell your employer if you take medication that makes you drowsy -  if you have, they should temporarily move you to another job if they have one for you to do</a:t>
            </a:r>
          </a:p>
        </p:txBody>
      </p:sp>
      <p:sp>
        <p:nvSpPr>
          <p:cNvPr id="6" name="Snip Single Corner Rectangle 5"/>
          <p:cNvSpPr/>
          <p:nvPr/>
        </p:nvSpPr>
        <p:spPr>
          <a:xfrm flipH="1">
            <a:off x="-4" y="-18626"/>
            <a:ext cx="9098847"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B9C13B69-B1E0-4142-A210-6A68692AE0E3}"/>
              </a:ext>
            </a:extLst>
          </p:cNvPr>
          <p:cNvSpPr txBox="1"/>
          <p:nvPr/>
        </p:nvSpPr>
        <p:spPr>
          <a:xfrm>
            <a:off x="137632" y="46750"/>
            <a:ext cx="10321446" cy="584775"/>
          </a:xfrm>
          <a:prstGeom prst="rect">
            <a:avLst/>
          </a:prstGeom>
          <a:noFill/>
        </p:spPr>
        <p:txBody>
          <a:bodyPr wrap="square" rtlCol="0">
            <a:spAutoFit/>
          </a:bodyPr>
          <a:lstStyle/>
          <a:p>
            <a:r>
              <a:rPr lang="en-GB" sz="3200" dirty="0">
                <a:solidFill>
                  <a:schemeClr val="bg1"/>
                </a:solidFill>
              </a:rPr>
              <a:t>Health and Safety </a:t>
            </a:r>
            <a:r>
              <a:rPr lang="en-GB" sz="3200" dirty="0" smtClean="0">
                <a:solidFill>
                  <a:schemeClr val="bg1"/>
                </a:solidFill>
              </a:rPr>
              <a:t>Responsibilities </a:t>
            </a:r>
            <a:r>
              <a:rPr lang="en-GB" sz="3200" dirty="0">
                <a:solidFill>
                  <a:schemeClr val="bg1"/>
                </a:solidFill>
              </a:rPr>
              <a:t>of </a:t>
            </a:r>
            <a:r>
              <a:rPr lang="en-GB" sz="3200" dirty="0" smtClean="0">
                <a:solidFill>
                  <a:schemeClr val="bg1"/>
                </a:solidFill>
              </a:rPr>
              <a:t>a Employees</a:t>
            </a:r>
            <a:endParaRPr lang="en-US" sz="3200" dirty="0">
              <a:solidFill>
                <a:schemeClr val="bg1"/>
              </a:solidFill>
            </a:endParaRPr>
          </a:p>
        </p:txBody>
      </p:sp>
    </p:spTree>
    <p:extLst>
      <p:ext uri="{BB962C8B-B14F-4D97-AF65-F5344CB8AC3E}">
        <p14:creationId xmlns:p14="http://schemas.microsoft.com/office/powerpoint/2010/main" val="1760208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Image result for health and safety signs">
            <a:extLst>
              <a:ext uri="{FF2B5EF4-FFF2-40B4-BE49-F238E27FC236}">
                <a16:creationId xmlns:a16="http://schemas.microsoft.com/office/drawing/2014/main" id="{3C1A135D-F1A2-4AED-AF29-141095A054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187" y="2201058"/>
            <a:ext cx="3155257" cy="4212268"/>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Image result for health and safety signs">
            <a:extLst>
              <a:ext uri="{FF2B5EF4-FFF2-40B4-BE49-F238E27FC236}">
                <a16:creationId xmlns:a16="http://schemas.microsoft.com/office/drawing/2014/main" id="{8E93EB4E-7EB0-43CB-9256-1F360A2127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1183" y="2201059"/>
            <a:ext cx="3193779" cy="425837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51F1D78-C036-487C-8B0B-395102BBA1A5}"/>
              </a:ext>
            </a:extLst>
          </p:cNvPr>
          <p:cNvSpPr/>
          <p:nvPr/>
        </p:nvSpPr>
        <p:spPr>
          <a:xfrm>
            <a:off x="4809995" y="4484319"/>
            <a:ext cx="2780777" cy="1711618"/>
          </a:xfrm>
          <a:prstGeom prst="rect">
            <a:avLst/>
          </a:prstGeom>
          <a:solidFill>
            <a:srgbClr val="1972CE"/>
          </a:solidFill>
          <a:ln>
            <a:solidFill>
              <a:srgbClr val="1972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90" name="Picture 6" descr="Image result for health and safety signs">
            <a:extLst>
              <a:ext uri="{FF2B5EF4-FFF2-40B4-BE49-F238E27FC236}">
                <a16:creationId xmlns:a16="http://schemas.microsoft.com/office/drawing/2014/main" id="{E7B4C7B9-7875-402E-AD9E-6643B09B68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07605" y="2201058"/>
            <a:ext cx="3203813" cy="426911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87273A0-F78E-4DE0-A7E2-1FD350C7C422}"/>
              </a:ext>
            </a:extLst>
          </p:cNvPr>
          <p:cNvSpPr/>
          <p:nvPr/>
        </p:nvSpPr>
        <p:spPr>
          <a:xfrm>
            <a:off x="8567802" y="3895594"/>
            <a:ext cx="2592888" cy="1979112"/>
          </a:xfrm>
          <a:prstGeom prst="rect">
            <a:avLst/>
          </a:prstGeom>
          <a:solidFill>
            <a:srgbClr val="ED1B24"/>
          </a:solidFill>
          <a:ln>
            <a:solidFill>
              <a:srgbClr val="ED1B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85C21BA-D50C-438B-9B05-06802D4173B0}"/>
              </a:ext>
            </a:extLst>
          </p:cNvPr>
          <p:cNvSpPr txBox="1"/>
          <p:nvPr/>
        </p:nvSpPr>
        <p:spPr>
          <a:xfrm>
            <a:off x="2248815" y="1128536"/>
            <a:ext cx="7678454" cy="954107"/>
          </a:xfrm>
          <a:prstGeom prst="rect">
            <a:avLst/>
          </a:prstGeom>
          <a:noFill/>
        </p:spPr>
        <p:txBody>
          <a:bodyPr wrap="square" rtlCol="0">
            <a:spAutoFit/>
          </a:bodyPr>
          <a:lstStyle/>
          <a:p>
            <a:pPr algn="ctr"/>
            <a:r>
              <a:rPr lang="en-GB" sz="2800" b="1" dirty="0"/>
              <a:t>Generally speaking, what do these three different styles of signs indicate?</a:t>
            </a:r>
            <a:endParaRPr lang="en-US" sz="2800" b="1" dirty="0"/>
          </a:p>
        </p:txBody>
      </p:sp>
      <p:sp>
        <p:nvSpPr>
          <p:cNvPr id="9"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18532687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Image result for health and safety signs">
            <a:extLst>
              <a:ext uri="{FF2B5EF4-FFF2-40B4-BE49-F238E27FC236}">
                <a16:creationId xmlns:a16="http://schemas.microsoft.com/office/drawing/2014/main" id="{3C1A135D-F1A2-4AED-AF29-141095A054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187" y="2201058"/>
            <a:ext cx="3155257" cy="4212268"/>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Image result for health and safety signs">
            <a:extLst>
              <a:ext uri="{FF2B5EF4-FFF2-40B4-BE49-F238E27FC236}">
                <a16:creationId xmlns:a16="http://schemas.microsoft.com/office/drawing/2014/main" id="{8E93EB4E-7EB0-43CB-9256-1F360A2127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1183" y="2201059"/>
            <a:ext cx="3193779" cy="425837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51F1D78-C036-487C-8B0B-395102BBA1A5}"/>
              </a:ext>
            </a:extLst>
          </p:cNvPr>
          <p:cNvSpPr/>
          <p:nvPr/>
        </p:nvSpPr>
        <p:spPr>
          <a:xfrm>
            <a:off x="4809995" y="4484319"/>
            <a:ext cx="2780777" cy="1711618"/>
          </a:xfrm>
          <a:prstGeom prst="rect">
            <a:avLst/>
          </a:prstGeom>
          <a:solidFill>
            <a:srgbClr val="1972CE"/>
          </a:solidFill>
          <a:ln>
            <a:solidFill>
              <a:srgbClr val="1972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390" name="Picture 6" descr="Image result for health and safety signs">
            <a:extLst>
              <a:ext uri="{FF2B5EF4-FFF2-40B4-BE49-F238E27FC236}">
                <a16:creationId xmlns:a16="http://schemas.microsoft.com/office/drawing/2014/main" id="{E7B4C7B9-7875-402E-AD9E-6643B09B68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07605" y="2201058"/>
            <a:ext cx="3203813" cy="426911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87273A0-F78E-4DE0-A7E2-1FD350C7C422}"/>
              </a:ext>
            </a:extLst>
          </p:cNvPr>
          <p:cNvSpPr/>
          <p:nvPr/>
        </p:nvSpPr>
        <p:spPr>
          <a:xfrm>
            <a:off x="8567802" y="3895594"/>
            <a:ext cx="2592888" cy="1979112"/>
          </a:xfrm>
          <a:prstGeom prst="rect">
            <a:avLst/>
          </a:prstGeom>
          <a:solidFill>
            <a:srgbClr val="ED1B24"/>
          </a:solidFill>
          <a:ln>
            <a:solidFill>
              <a:srgbClr val="ED1B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540BFDB2-521B-4F22-8508-7824A5396CCC}"/>
              </a:ext>
            </a:extLst>
          </p:cNvPr>
          <p:cNvSpPr txBox="1"/>
          <p:nvPr/>
        </p:nvSpPr>
        <p:spPr>
          <a:xfrm>
            <a:off x="1090412" y="5228375"/>
            <a:ext cx="2229633" cy="646331"/>
          </a:xfrm>
          <a:prstGeom prst="rect">
            <a:avLst/>
          </a:prstGeom>
          <a:noFill/>
        </p:spPr>
        <p:txBody>
          <a:bodyPr wrap="square" rtlCol="0">
            <a:spAutoFit/>
          </a:bodyPr>
          <a:lstStyle/>
          <a:p>
            <a:r>
              <a:rPr lang="en-GB" sz="3600" b="1" dirty="0"/>
              <a:t>WARNING</a:t>
            </a:r>
            <a:endParaRPr lang="en-US" sz="3600" b="1" dirty="0"/>
          </a:p>
        </p:txBody>
      </p:sp>
      <p:sp>
        <p:nvSpPr>
          <p:cNvPr id="9" name="TextBox 8">
            <a:extLst>
              <a:ext uri="{FF2B5EF4-FFF2-40B4-BE49-F238E27FC236}">
                <a16:creationId xmlns:a16="http://schemas.microsoft.com/office/drawing/2014/main" id="{8F5BA42B-B62A-4403-AAB9-C5B415F5A35C}"/>
              </a:ext>
            </a:extLst>
          </p:cNvPr>
          <p:cNvSpPr txBox="1"/>
          <p:nvPr/>
        </p:nvSpPr>
        <p:spPr>
          <a:xfrm>
            <a:off x="4885150" y="5117170"/>
            <a:ext cx="2880986" cy="646331"/>
          </a:xfrm>
          <a:prstGeom prst="rect">
            <a:avLst/>
          </a:prstGeom>
          <a:noFill/>
        </p:spPr>
        <p:txBody>
          <a:bodyPr wrap="square" rtlCol="0">
            <a:spAutoFit/>
          </a:bodyPr>
          <a:lstStyle/>
          <a:p>
            <a:r>
              <a:rPr lang="en-GB" sz="3600" b="1" dirty="0"/>
              <a:t>MANDATORY</a:t>
            </a:r>
            <a:endParaRPr lang="en-US" sz="3600" b="1" dirty="0"/>
          </a:p>
        </p:txBody>
      </p:sp>
      <p:sp>
        <p:nvSpPr>
          <p:cNvPr id="10" name="TextBox 9">
            <a:extLst>
              <a:ext uri="{FF2B5EF4-FFF2-40B4-BE49-F238E27FC236}">
                <a16:creationId xmlns:a16="http://schemas.microsoft.com/office/drawing/2014/main" id="{6B91E85D-B0E6-47FF-A731-FCC2D346DE75}"/>
              </a:ext>
            </a:extLst>
          </p:cNvPr>
          <p:cNvSpPr txBox="1"/>
          <p:nvPr/>
        </p:nvSpPr>
        <p:spPr>
          <a:xfrm>
            <a:off x="8630432" y="4693797"/>
            <a:ext cx="2880986" cy="646331"/>
          </a:xfrm>
          <a:prstGeom prst="rect">
            <a:avLst/>
          </a:prstGeom>
          <a:noFill/>
        </p:spPr>
        <p:txBody>
          <a:bodyPr wrap="square" rtlCol="0">
            <a:spAutoFit/>
          </a:bodyPr>
          <a:lstStyle/>
          <a:p>
            <a:r>
              <a:rPr lang="en-GB" sz="3600" b="1" dirty="0"/>
              <a:t>PROHIBITED</a:t>
            </a:r>
            <a:endParaRPr lang="en-US" sz="3600" b="1" dirty="0"/>
          </a:p>
        </p:txBody>
      </p:sp>
      <p:sp>
        <p:nvSpPr>
          <p:cNvPr id="12" name="TextBox 11">
            <a:extLst>
              <a:ext uri="{FF2B5EF4-FFF2-40B4-BE49-F238E27FC236}">
                <a16:creationId xmlns:a16="http://schemas.microsoft.com/office/drawing/2014/main" id="{A85C21BA-D50C-438B-9B05-06802D4173B0}"/>
              </a:ext>
            </a:extLst>
          </p:cNvPr>
          <p:cNvSpPr txBox="1"/>
          <p:nvPr/>
        </p:nvSpPr>
        <p:spPr>
          <a:xfrm>
            <a:off x="2248815" y="1128536"/>
            <a:ext cx="7678454" cy="954107"/>
          </a:xfrm>
          <a:prstGeom prst="rect">
            <a:avLst/>
          </a:prstGeom>
          <a:noFill/>
        </p:spPr>
        <p:txBody>
          <a:bodyPr wrap="square" rtlCol="0">
            <a:spAutoFit/>
          </a:bodyPr>
          <a:lstStyle/>
          <a:p>
            <a:pPr algn="ctr"/>
            <a:r>
              <a:rPr lang="en-GB" sz="2800" b="1" dirty="0"/>
              <a:t>Generally speaking, what do these three different styles of signs indicate?</a:t>
            </a:r>
            <a:endParaRPr lang="en-US" sz="2800" b="1" dirty="0"/>
          </a:p>
        </p:txBody>
      </p:sp>
      <p:sp>
        <p:nvSpPr>
          <p:cNvPr id="14"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5"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1791500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Image result for health and safety signs">
            <a:extLst>
              <a:ext uri="{FF2B5EF4-FFF2-40B4-BE49-F238E27FC236}">
                <a16:creationId xmlns:a16="http://schemas.microsoft.com/office/drawing/2014/main" id="{3F5D4870-4552-4968-A925-B7CF96BCF7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4227" y="112800"/>
            <a:ext cx="6745200" cy="674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2993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37C4B3-287F-4365-A6D9-60E4392CCC44}"/>
              </a:ext>
            </a:extLst>
          </p:cNvPr>
          <p:cNvSpPr txBox="1"/>
          <p:nvPr/>
        </p:nvSpPr>
        <p:spPr>
          <a:xfrm>
            <a:off x="3479295" y="1107801"/>
            <a:ext cx="5769825" cy="523220"/>
          </a:xfrm>
          <a:prstGeom prst="rect">
            <a:avLst/>
          </a:prstGeom>
          <a:noFill/>
        </p:spPr>
        <p:txBody>
          <a:bodyPr wrap="square" rtlCol="0">
            <a:spAutoFit/>
          </a:bodyPr>
          <a:lstStyle/>
          <a:p>
            <a:r>
              <a:rPr lang="en-GB" sz="2800" dirty="0"/>
              <a:t>Prohibition </a:t>
            </a:r>
            <a:r>
              <a:rPr lang="en-GB" sz="2800" dirty="0" smtClean="0"/>
              <a:t>signs – </a:t>
            </a:r>
            <a:r>
              <a:rPr lang="en-GB" sz="2800" b="1" dirty="0"/>
              <a:t>do not do these</a:t>
            </a:r>
            <a:endParaRPr lang="en-US" sz="2800" b="1" dirty="0"/>
          </a:p>
        </p:txBody>
      </p:sp>
      <p:pic>
        <p:nvPicPr>
          <p:cNvPr id="17412" name="Picture 4" descr="Image result for health and safety prohibition signs">
            <a:extLst>
              <a:ext uri="{FF2B5EF4-FFF2-40B4-BE49-F238E27FC236}">
                <a16:creationId xmlns:a16="http://schemas.microsoft.com/office/drawing/2014/main" id="{D7ACD5DA-F9DF-48C7-8AD3-4D6D79351FB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6161" t="-1" b="82446"/>
          <a:stretch/>
        </p:blipFill>
        <p:spPr bwMode="auto">
          <a:xfrm>
            <a:off x="2485446" y="1997636"/>
            <a:ext cx="2680571" cy="368194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health and safety prohibition signs">
            <a:extLst>
              <a:ext uri="{FF2B5EF4-FFF2-40B4-BE49-F238E27FC236}">
                <a16:creationId xmlns:a16="http://schemas.microsoft.com/office/drawing/2014/main" id="{D7ACD5DA-F9DF-48C7-8AD3-4D6D79351FB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6161" t="18906" b="62882"/>
          <a:stretch/>
        </p:blipFill>
        <p:spPr bwMode="auto">
          <a:xfrm>
            <a:off x="6568549" y="1928676"/>
            <a:ext cx="2680571" cy="3819866"/>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p:cNvSpPr/>
          <p:nvPr/>
        </p:nvSpPr>
        <p:spPr>
          <a:xfrm>
            <a:off x="2794715" y="4082603"/>
            <a:ext cx="2086378" cy="1326524"/>
          </a:xfrm>
          <a:prstGeom prst="roundRect">
            <a:avLst/>
          </a:prstGeom>
          <a:solidFill>
            <a:srgbClr val="ED2024"/>
          </a:solidFill>
          <a:ln>
            <a:solidFill>
              <a:srgbClr val="ED20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ounded Rectangle 6"/>
          <p:cNvSpPr/>
          <p:nvPr/>
        </p:nvSpPr>
        <p:spPr>
          <a:xfrm>
            <a:off x="6865645" y="4082603"/>
            <a:ext cx="2086378" cy="1326524"/>
          </a:xfrm>
          <a:prstGeom prst="roundRect">
            <a:avLst/>
          </a:prstGeom>
          <a:solidFill>
            <a:srgbClr val="ED2024"/>
          </a:solidFill>
          <a:ln>
            <a:solidFill>
              <a:srgbClr val="ED20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1058543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Image result for health and safety prohibition signs">
            <a:extLst>
              <a:ext uri="{FF2B5EF4-FFF2-40B4-BE49-F238E27FC236}">
                <a16:creationId xmlns:a16="http://schemas.microsoft.com/office/drawing/2014/main" id="{D7ACD5DA-F9DF-48C7-8AD3-4D6D79351FB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6161" t="-1" b="82446"/>
          <a:stretch/>
        </p:blipFill>
        <p:spPr bwMode="auto">
          <a:xfrm>
            <a:off x="2485446" y="1997636"/>
            <a:ext cx="2680571" cy="368194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health and safety prohibition signs">
            <a:extLst>
              <a:ext uri="{FF2B5EF4-FFF2-40B4-BE49-F238E27FC236}">
                <a16:creationId xmlns:a16="http://schemas.microsoft.com/office/drawing/2014/main" id="{D7ACD5DA-F9DF-48C7-8AD3-4D6D79351FB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6161" t="18906" b="62882"/>
          <a:stretch/>
        </p:blipFill>
        <p:spPr bwMode="auto">
          <a:xfrm>
            <a:off x="6568549" y="1928676"/>
            <a:ext cx="2680571" cy="381986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437C4B3-287F-4365-A6D9-60E4392CCC44}"/>
              </a:ext>
            </a:extLst>
          </p:cNvPr>
          <p:cNvSpPr txBox="1"/>
          <p:nvPr/>
        </p:nvSpPr>
        <p:spPr>
          <a:xfrm>
            <a:off x="3479295" y="1107801"/>
            <a:ext cx="5769825" cy="523220"/>
          </a:xfrm>
          <a:prstGeom prst="rect">
            <a:avLst/>
          </a:prstGeom>
          <a:noFill/>
        </p:spPr>
        <p:txBody>
          <a:bodyPr wrap="square" rtlCol="0">
            <a:spAutoFit/>
          </a:bodyPr>
          <a:lstStyle/>
          <a:p>
            <a:r>
              <a:rPr lang="en-GB" sz="2800" dirty="0"/>
              <a:t>Prohibition </a:t>
            </a:r>
            <a:r>
              <a:rPr lang="en-GB" sz="2800" dirty="0" smtClean="0"/>
              <a:t>signs – </a:t>
            </a:r>
            <a:r>
              <a:rPr lang="en-GB" sz="2800" b="1" dirty="0"/>
              <a:t>do not do these</a:t>
            </a:r>
            <a:endParaRPr lang="en-US" sz="2800" b="1" dirty="0"/>
          </a:p>
        </p:txBody>
      </p:sp>
      <p:sp>
        <p:nvSpPr>
          <p:cNvPr id="7"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26576605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37C4B3-287F-4365-A6D9-60E4392CCC44}"/>
              </a:ext>
            </a:extLst>
          </p:cNvPr>
          <p:cNvSpPr txBox="1"/>
          <p:nvPr/>
        </p:nvSpPr>
        <p:spPr>
          <a:xfrm>
            <a:off x="6542254" y="4972833"/>
            <a:ext cx="4797469" cy="523220"/>
          </a:xfrm>
          <a:prstGeom prst="rect">
            <a:avLst/>
          </a:prstGeom>
          <a:noFill/>
        </p:spPr>
        <p:txBody>
          <a:bodyPr wrap="square" rtlCol="0">
            <a:spAutoFit/>
          </a:bodyPr>
          <a:lstStyle/>
          <a:p>
            <a:r>
              <a:rPr lang="en-GB" sz="2800" dirty="0"/>
              <a:t>Prohibition – </a:t>
            </a:r>
            <a:r>
              <a:rPr lang="en-GB" sz="2800" b="1" dirty="0"/>
              <a:t>do not do these</a:t>
            </a:r>
            <a:endParaRPr lang="en-US" sz="2800" b="1" dirty="0"/>
          </a:p>
        </p:txBody>
      </p:sp>
      <p:pic>
        <p:nvPicPr>
          <p:cNvPr id="17412" name="Picture 4" descr="Image result for health and safety prohibition signs">
            <a:extLst>
              <a:ext uri="{FF2B5EF4-FFF2-40B4-BE49-F238E27FC236}">
                <a16:creationId xmlns:a16="http://schemas.microsoft.com/office/drawing/2014/main" id="{D7ACD5DA-F9DF-48C7-8AD3-4D6D79351FB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1644"/>
          <a:stretch/>
        </p:blipFill>
        <p:spPr bwMode="auto">
          <a:xfrm>
            <a:off x="5912285" y="275572"/>
            <a:ext cx="5427438" cy="388306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health and safety prohibition signs">
            <a:extLst>
              <a:ext uri="{FF2B5EF4-FFF2-40B4-BE49-F238E27FC236}">
                <a16:creationId xmlns:a16="http://schemas.microsoft.com/office/drawing/2014/main" id="{CEE6D446-3826-4FF4-B2F0-C86946ED6F3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8356"/>
          <a:stretch/>
        </p:blipFill>
        <p:spPr bwMode="auto">
          <a:xfrm>
            <a:off x="413358" y="187889"/>
            <a:ext cx="5337951" cy="613775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19289" y="1286933"/>
            <a:ext cx="959555" cy="575734"/>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823155" y="1286933"/>
            <a:ext cx="959555" cy="575734"/>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3231254" y="1256594"/>
            <a:ext cx="959555" cy="654756"/>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4675699" y="1261533"/>
            <a:ext cx="959555" cy="654756"/>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5981319" y="1286933"/>
            <a:ext cx="1027386" cy="654756"/>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7403125" y="1286933"/>
            <a:ext cx="950300" cy="654756"/>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8747845" y="1286933"/>
            <a:ext cx="1034330" cy="654756"/>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10176595" y="1286933"/>
            <a:ext cx="1034330" cy="654756"/>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10183305" y="3256765"/>
            <a:ext cx="1034330" cy="654756"/>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8747845" y="3256765"/>
            <a:ext cx="1034330" cy="654756"/>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7361110" y="3256765"/>
            <a:ext cx="1034330" cy="654756"/>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6025089" y="3213461"/>
            <a:ext cx="934891" cy="654756"/>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4675699" y="3318933"/>
            <a:ext cx="934891" cy="592588"/>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3255918" y="3287849"/>
            <a:ext cx="934891" cy="592588"/>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p:cNvSpPr/>
          <p:nvPr/>
        </p:nvSpPr>
        <p:spPr>
          <a:xfrm>
            <a:off x="1916351" y="3303089"/>
            <a:ext cx="934891" cy="623672"/>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496570" y="3287849"/>
            <a:ext cx="934891" cy="623672"/>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p:cNvSpPr/>
          <p:nvPr/>
        </p:nvSpPr>
        <p:spPr>
          <a:xfrm>
            <a:off x="519289" y="5440679"/>
            <a:ext cx="934891" cy="519695"/>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p:cNvSpPr/>
          <p:nvPr/>
        </p:nvSpPr>
        <p:spPr>
          <a:xfrm>
            <a:off x="1835486" y="5367183"/>
            <a:ext cx="934891" cy="652617"/>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a:off x="3243585" y="5374217"/>
            <a:ext cx="934891" cy="645583"/>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4651684" y="5377734"/>
            <a:ext cx="934891" cy="645583"/>
          </a:xfrm>
          <a:prstGeom prst="rect">
            <a:avLst/>
          </a:prstGeom>
          <a:solidFill>
            <a:srgbClr val="ED1C24"/>
          </a:solidFill>
          <a:ln>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9404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24963" y="1289408"/>
            <a:ext cx="8542751" cy="2062103"/>
          </a:xfrm>
          <a:prstGeom prst="rect">
            <a:avLst/>
          </a:prstGeom>
          <a:noFill/>
        </p:spPr>
        <p:txBody>
          <a:bodyPr wrap="square" rtlCol="0">
            <a:spAutoFit/>
          </a:bodyPr>
          <a:lstStyle/>
          <a:p>
            <a:pPr marL="342900" indent="-342900">
              <a:buFont typeface="Arial" panose="020B0604020202020204" pitchFamily="34" charset="0"/>
              <a:buChar char="•"/>
            </a:pPr>
            <a:r>
              <a:rPr lang="en-GB" sz="3200" dirty="0" smtClean="0"/>
              <a:t>Can you think of any of these in your workplace?</a:t>
            </a:r>
          </a:p>
          <a:p>
            <a:pPr marL="342900" indent="-342900">
              <a:buFont typeface="Arial" panose="020B0604020202020204" pitchFamily="34" charset="0"/>
              <a:buChar char="•"/>
            </a:pPr>
            <a:endParaRPr lang="en-GB" sz="3200" dirty="0"/>
          </a:p>
          <a:p>
            <a:pPr marL="342900" indent="-342900">
              <a:buFont typeface="Arial" panose="020B0604020202020204" pitchFamily="34" charset="0"/>
              <a:buChar char="•"/>
            </a:pPr>
            <a:r>
              <a:rPr lang="en-GB" sz="3200" dirty="0" smtClean="0"/>
              <a:t>What is the difference between each one?</a:t>
            </a:r>
            <a:endParaRPr lang="en-GB" sz="3200" dirty="0"/>
          </a:p>
        </p:txBody>
      </p:sp>
      <p:sp>
        <p:nvSpPr>
          <p:cNvPr id="4" name="Snip Single Corner Rectangle 5"/>
          <p:cNvSpPr/>
          <p:nvPr/>
        </p:nvSpPr>
        <p:spPr>
          <a:xfrm flipH="1">
            <a:off x="-2" y="-18626"/>
            <a:ext cx="7868357"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7707489" cy="741186"/>
          </a:xfrm>
        </p:spPr>
        <p:txBody>
          <a:bodyPr>
            <a:normAutofit fontScale="90000"/>
          </a:bodyPr>
          <a:lstStyle/>
          <a:p>
            <a:r>
              <a:rPr lang="en-GB" dirty="0">
                <a:solidFill>
                  <a:schemeClr val="bg1"/>
                </a:solidFill>
              </a:rPr>
              <a:t>Policies, Processes, and Procedures</a:t>
            </a:r>
          </a:p>
        </p:txBody>
      </p:sp>
    </p:spTree>
    <p:extLst>
      <p:ext uri="{BB962C8B-B14F-4D97-AF65-F5344CB8AC3E}">
        <p14:creationId xmlns:p14="http://schemas.microsoft.com/office/powerpoint/2010/main" val="25308191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37C4B3-287F-4365-A6D9-60E4392CCC44}"/>
              </a:ext>
            </a:extLst>
          </p:cNvPr>
          <p:cNvSpPr txBox="1"/>
          <p:nvPr/>
        </p:nvSpPr>
        <p:spPr>
          <a:xfrm>
            <a:off x="6542254" y="4972833"/>
            <a:ext cx="4797469" cy="523220"/>
          </a:xfrm>
          <a:prstGeom prst="rect">
            <a:avLst/>
          </a:prstGeom>
          <a:noFill/>
        </p:spPr>
        <p:txBody>
          <a:bodyPr wrap="square" rtlCol="0">
            <a:spAutoFit/>
          </a:bodyPr>
          <a:lstStyle/>
          <a:p>
            <a:r>
              <a:rPr lang="en-GB" sz="2800" dirty="0"/>
              <a:t>Prohibition – </a:t>
            </a:r>
            <a:r>
              <a:rPr lang="en-GB" sz="2800" b="1" dirty="0"/>
              <a:t>do not do these</a:t>
            </a:r>
            <a:endParaRPr lang="en-US" sz="2800" b="1" dirty="0"/>
          </a:p>
        </p:txBody>
      </p:sp>
      <p:pic>
        <p:nvPicPr>
          <p:cNvPr id="17412" name="Picture 4" descr="Image result for health and safety prohibition signs">
            <a:extLst>
              <a:ext uri="{FF2B5EF4-FFF2-40B4-BE49-F238E27FC236}">
                <a16:creationId xmlns:a16="http://schemas.microsoft.com/office/drawing/2014/main" id="{D7ACD5DA-F9DF-48C7-8AD3-4D6D79351FB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61644"/>
          <a:stretch/>
        </p:blipFill>
        <p:spPr bwMode="auto">
          <a:xfrm>
            <a:off x="5912285" y="275572"/>
            <a:ext cx="5427438" cy="388306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health and safety prohibition signs">
            <a:extLst>
              <a:ext uri="{FF2B5EF4-FFF2-40B4-BE49-F238E27FC236}">
                <a16:creationId xmlns:a16="http://schemas.microsoft.com/office/drawing/2014/main" id="{CEE6D446-3826-4FF4-B2F0-C86946ED6F3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8356"/>
          <a:stretch/>
        </p:blipFill>
        <p:spPr bwMode="auto">
          <a:xfrm>
            <a:off x="413358" y="187889"/>
            <a:ext cx="5337951" cy="6137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67985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37C4B3-287F-4365-A6D9-60E4392CCC44}"/>
              </a:ext>
            </a:extLst>
          </p:cNvPr>
          <p:cNvSpPr txBox="1"/>
          <p:nvPr/>
        </p:nvSpPr>
        <p:spPr>
          <a:xfrm>
            <a:off x="4724632" y="822885"/>
            <a:ext cx="4797469" cy="523220"/>
          </a:xfrm>
          <a:prstGeom prst="rect">
            <a:avLst/>
          </a:prstGeom>
          <a:noFill/>
        </p:spPr>
        <p:txBody>
          <a:bodyPr wrap="square" rtlCol="0">
            <a:spAutoFit/>
          </a:bodyPr>
          <a:lstStyle/>
          <a:p>
            <a:r>
              <a:rPr lang="en-GB" sz="2800" dirty="0"/>
              <a:t>Fire </a:t>
            </a:r>
            <a:r>
              <a:rPr lang="en-GB" sz="2800" dirty="0" smtClean="0"/>
              <a:t>Safety Signs</a:t>
            </a:r>
            <a:endParaRPr lang="en-US" sz="2800" dirty="0"/>
          </a:p>
        </p:txBody>
      </p:sp>
      <p:pic>
        <p:nvPicPr>
          <p:cNvPr id="3" name="Picture 2">
            <a:extLst>
              <a:ext uri="{FF2B5EF4-FFF2-40B4-BE49-F238E27FC236}">
                <a16:creationId xmlns:a16="http://schemas.microsoft.com/office/drawing/2014/main" id="{0DAE5649-6101-427C-9376-1E59AE55FC24}"/>
              </a:ext>
            </a:extLst>
          </p:cNvPr>
          <p:cNvPicPr>
            <a:picLocks noChangeAspect="1"/>
          </p:cNvPicPr>
          <p:nvPr/>
        </p:nvPicPr>
        <p:blipFill rotWithShape="1">
          <a:blip r:embed="rId2"/>
          <a:srcRect l="31551" t="53066" r="8815" b="12843"/>
          <a:stretch/>
        </p:blipFill>
        <p:spPr>
          <a:xfrm>
            <a:off x="3519814" y="1390389"/>
            <a:ext cx="4837098" cy="1941534"/>
          </a:xfrm>
          <a:prstGeom prst="rect">
            <a:avLst/>
          </a:prstGeom>
        </p:spPr>
      </p:pic>
      <p:pic>
        <p:nvPicPr>
          <p:cNvPr id="4" name="Picture 3">
            <a:extLst>
              <a:ext uri="{FF2B5EF4-FFF2-40B4-BE49-F238E27FC236}">
                <a16:creationId xmlns:a16="http://schemas.microsoft.com/office/drawing/2014/main" id="{DFB60C2D-BBC4-4261-B539-484D7E34589A}"/>
              </a:ext>
            </a:extLst>
          </p:cNvPr>
          <p:cNvPicPr>
            <a:picLocks noChangeAspect="1"/>
          </p:cNvPicPr>
          <p:nvPr/>
        </p:nvPicPr>
        <p:blipFill>
          <a:blip r:embed="rId3"/>
          <a:stretch>
            <a:fillRect/>
          </a:stretch>
        </p:blipFill>
        <p:spPr>
          <a:xfrm>
            <a:off x="2356131" y="4283902"/>
            <a:ext cx="7430822" cy="1603331"/>
          </a:xfrm>
          <a:prstGeom prst="rect">
            <a:avLst/>
          </a:prstGeom>
        </p:spPr>
      </p:pic>
      <p:sp>
        <p:nvSpPr>
          <p:cNvPr id="6"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24454991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AE5649-6101-427C-9376-1E59AE55FC24}"/>
              </a:ext>
            </a:extLst>
          </p:cNvPr>
          <p:cNvPicPr>
            <a:picLocks noChangeAspect="1"/>
          </p:cNvPicPr>
          <p:nvPr/>
        </p:nvPicPr>
        <p:blipFill rotWithShape="1">
          <a:blip r:embed="rId2"/>
          <a:srcRect l="31551" t="53066" r="8815" b="12843"/>
          <a:stretch/>
        </p:blipFill>
        <p:spPr>
          <a:xfrm>
            <a:off x="3519814" y="1390389"/>
            <a:ext cx="4837098" cy="1941534"/>
          </a:xfrm>
          <a:prstGeom prst="rect">
            <a:avLst/>
          </a:prstGeom>
        </p:spPr>
      </p:pic>
      <p:pic>
        <p:nvPicPr>
          <p:cNvPr id="4" name="Picture 3">
            <a:extLst>
              <a:ext uri="{FF2B5EF4-FFF2-40B4-BE49-F238E27FC236}">
                <a16:creationId xmlns:a16="http://schemas.microsoft.com/office/drawing/2014/main" id="{DFB60C2D-BBC4-4261-B539-484D7E34589A}"/>
              </a:ext>
            </a:extLst>
          </p:cNvPr>
          <p:cNvPicPr>
            <a:picLocks noChangeAspect="1"/>
          </p:cNvPicPr>
          <p:nvPr/>
        </p:nvPicPr>
        <p:blipFill>
          <a:blip r:embed="rId3"/>
          <a:stretch>
            <a:fillRect/>
          </a:stretch>
        </p:blipFill>
        <p:spPr>
          <a:xfrm>
            <a:off x="2356131" y="4283902"/>
            <a:ext cx="7430822" cy="1603331"/>
          </a:xfrm>
          <a:prstGeom prst="rect">
            <a:avLst/>
          </a:prstGeom>
        </p:spPr>
      </p:pic>
      <p:sp>
        <p:nvSpPr>
          <p:cNvPr id="5" name="TextBox 4"/>
          <p:cNvSpPr txBox="1"/>
          <p:nvPr/>
        </p:nvSpPr>
        <p:spPr>
          <a:xfrm>
            <a:off x="3369501" y="3331923"/>
            <a:ext cx="2931090" cy="830997"/>
          </a:xfrm>
          <a:prstGeom prst="rect">
            <a:avLst/>
          </a:prstGeom>
          <a:noFill/>
        </p:spPr>
        <p:txBody>
          <a:bodyPr wrap="square" rtlCol="0">
            <a:spAutoFit/>
          </a:bodyPr>
          <a:lstStyle/>
          <a:p>
            <a:pPr algn="ctr"/>
            <a:r>
              <a:rPr lang="en-GB" sz="2400" dirty="0" smtClean="0"/>
              <a:t>Fire Extinguisher located here</a:t>
            </a:r>
            <a:endParaRPr lang="en-GB" sz="2400" dirty="0"/>
          </a:p>
        </p:txBody>
      </p:sp>
      <p:sp>
        <p:nvSpPr>
          <p:cNvPr id="6" name="TextBox 5"/>
          <p:cNvSpPr txBox="1"/>
          <p:nvPr/>
        </p:nvSpPr>
        <p:spPr>
          <a:xfrm>
            <a:off x="6300591" y="3314405"/>
            <a:ext cx="1916482" cy="830997"/>
          </a:xfrm>
          <a:prstGeom prst="rect">
            <a:avLst/>
          </a:prstGeom>
          <a:noFill/>
        </p:spPr>
        <p:txBody>
          <a:bodyPr wrap="square" rtlCol="0">
            <a:spAutoFit/>
          </a:bodyPr>
          <a:lstStyle/>
          <a:p>
            <a:pPr algn="ctr"/>
            <a:r>
              <a:rPr lang="en-GB" sz="2400" dirty="0" smtClean="0"/>
              <a:t>Fire Alarm located here</a:t>
            </a:r>
            <a:endParaRPr lang="en-GB" sz="2400" dirty="0"/>
          </a:p>
        </p:txBody>
      </p:sp>
      <p:sp>
        <p:nvSpPr>
          <p:cNvPr id="7" name="TextBox 6"/>
          <p:cNvSpPr txBox="1"/>
          <p:nvPr/>
        </p:nvSpPr>
        <p:spPr>
          <a:xfrm>
            <a:off x="3206662" y="5887233"/>
            <a:ext cx="5761973" cy="461665"/>
          </a:xfrm>
          <a:prstGeom prst="rect">
            <a:avLst/>
          </a:prstGeom>
          <a:noFill/>
        </p:spPr>
        <p:txBody>
          <a:bodyPr wrap="square" rtlCol="0">
            <a:spAutoFit/>
          </a:bodyPr>
          <a:lstStyle/>
          <a:p>
            <a:pPr algn="ctr"/>
            <a:r>
              <a:rPr lang="en-GB" sz="2400" dirty="0" smtClean="0"/>
              <a:t>Directions to fire extinguisher or alarm</a:t>
            </a:r>
            <a:endParaRPr lang="en-GB" sz="2400" dirty="0"/>
          </a:p>
        </p:txBody>
      </p:sp>
      <p:sp>
        <p:nvSpPr>
          <p:cNvPr id="9"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
        <p:nvSpPr>
          <p:cNvPr id="11" name="TextBox 10">
            <a:extLst>
              <a:ext uri="{FF2B5EF4-FFF2-40B4-BE49-F238E27FC236}">
                <a16:creationId xmlns:a16="http://schemas.microsoft.com/office/drawing/2014/main" id="{9437C4B3-287F-4365-A6D9-60E4392CCC44}"/>
              </a:ext>
            </a:extLst>
          </p:cNvPr>
          <p:cNvSpPr txBox="1"/>
          <p:nvPr/>
        </p:nvSpPr>
        <p:spPr>
          <a:xfrm>
            <a:off x="4724632" y="822885"/>
            <a:ext cx="4797469" cy="523220"/>
          </a:xfrm>
          <a:prstGeom prst="rect">
            <a:avLst/>
          </a:prstGeom>
          <a:noFill/>
        </p:spPr>
        <p:txBody>
          <a:bodyPr wrap="square" rtlCol="0">
            <a:spAutoFit/>
          </a:bodyPr>
          <a:lstStyle/>
          <a:p>
            <a:r>
              <a:rPr lang="en-GB" sz="2800" dirty="0"/>
              <a:t>Fire </a:t>
            </a:r>
            <a:r>
              <a:rPr lang="en-GB" sz="2800" dirty="0" smtClean="0"/>
              <a:t>Safety Signs</a:t>
            </a:r>
            <a:endParaRPr lang="en-US" sz="2800" dirty="0"/>
          </a:p>
        </p:txBody>
      </p:sp>
    </p:spTree>
    <p:extLst>
      <p:ext uri="{BB962C8B-B14F-4D97-AF65-F5344CB8AC3E}">
        <p14:creationId xmlns:p14="http://schemas.microsoft.com/office/powerpoint/2010/main" val="28941169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AE5649-6101-427C-9376-1E59AE55FC24}"/>
              </a:ext>
            </a:extLst>
          </p:cNvPr>
          <p:cNvPicPr>
            <a:picLocks noChangeAspect="1"/>
          </p:cNvPicPr>
          <p:nvPr/>
        </p:nvPicPr>
        <p:blipFill>
          <a:blip r:embed="rId2"/>
          <a:stretch>
            <a:fillRect/>
          </a:stretch>
        </p:blipFill>
        <p:spPr>
          <a:xfrm>
            <a:off x="2669283" y="1182891"/>
            <a:ext cx="7376592" cy="5179310"/>
          </a:xfrm>
          <a:prstGeom prst="rect">
            <a:avLst/>
          </a:prstGeom>
        </p:spPr>
      </p:pic>
      <p:sp>
        <p:nvSpPr>
          <p:cNvPr id="4"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
        <p:nvSpPr>
          <p:cNvPr id="7" name="TextBox 6">
            <a:extLst>
              <a:ext uri="{FF2B5EF4-FFF2-40B4-BE49-F238E27FC236}">
                <a16:creationId xmlns:a16="http://schemas.microsoft.com/office/drawing/2014/main" id="{9437C4B3-287F-4365-A6D9-60E4392CCC44}"/>
              </a:ext>
            </a:extLst>
          </p:cNvPr>
          <p:cNvSpPr txBox="1"/>
          <p:nvPr/>
        </p:nvSpPr>
        <p:spPr>
          <a:xfrm>
            <a:off x="4724632" y="822885"/>
            <a:ext cx="4797469" cy="523220"/>
          </a:xfrm>
          <a:prstGeom prst="rect">
            <a:avLst/>
          </a:prstGeom>
          <a:noFill/>
        </p:spPr>
        <p:txBody>
          <a:bodyPr wrap="square" rtlCol="0">
            <a:spAutoFit/>
          </a:bodyPr>
          <a:lstStyle/>
          <a:p>
            <a:r>
              <a:rPr lang="en-GB" sz="2800" dirty="0"/>
              <a:t>Fire </a:t>
            </a:r>
            <a:r>
              <a:rPr lang="en-GB" sz="2800" dirty="0" smtClean="0"/>
              <a:t>Safety Signs</a:t>
            </a:r>
            <a:endParaRPr lang="en-US" sz="2800" dirty="0"/>
          </a:p>
        </p:txBody>
      </p:sp>
    </p:spTree>
    <p:extLst>
      <p:ext uri="{BB962C8B-B14F-4D97-AF65-F5344CB8AC3E}">
        <p14:creationId xmlns:p14="http://schemas.microsoft.com/office/powerpoint/2010/main" val="24067244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7477E387-321C-4815-BBA3-D7CC51265284}"/>
              </a:ext>
            </a:extLst>
          </p:cNvPr>
          <p:cNvGrpSpPr/>
          <p:nvPr/>
        </p:nvGrpSpPr>
        <p:grpSpPr>
          <a:xfrm>
            <a:off x="2348694" y="2696097"/>
            <a:ext cx="7391960" cy="3679650"/>
            <a:chOff x="2286064" y="1568755"/>
            <a:chExt cx="7391960" cy="3679650"/>
          </a:xfrm>
        </p:grpSpPr>
        <p:pic>
          <p:nvPicPr>
            <p:cNvPr id="5" name="Picture 4">
              <a:extLst>
                <a:ext uri="{FF2B5EF4-FFF2-40B4-BE49-F238E27FC236}">
                  <a16:creationId xmlns:a16="http://schemas.microsoft.com/office/drawing/2014/main" id="{717BAF81-C732-4191-92AB-40B4FA0CFE4F}"/>
                </a:ext>
              </a:extLst>
            </p:cNvPr>
            <p:cNvPicPr>
              <a:picLocks noChangeAspect="1"/>
            </p:cNvPicPr>
            <p:nvPr/>
          </p:nvPicPr>
          <p:blipFill>
            <a:blip r:embed="rId2"/>
            <a:stretch>
              <a:fillRect/>
            </a:stretch>
          </p:blipFill>
          <p:spPr>
            <a:xfrm>
              <a:off x="2286064" y="1568755"/>
              <a:ext cx="7391960" cy="3679650"/>
            </a:xfrm>
            <a:prstGeom prst="rect">
              <a:avLst/>
            </a:prstGeom>
          </p:spPr>
        </p:pic>
        <p:sp>
          <p:nvSpPr>
            <p:cNvPr id="6" name="Rectangle 5">
              <a:extLst>
                <a:ext uri="{FF2B5EF4-FFF2-40B4-BE49-F238E27FC236}">
                  <a16:creationId xmlns:a16="http://schemas.microsoft.com/office/drawing/2014/main" id="{7E697384-71B1-4188-B2BD-9D75C60F313B}"/>
                </a:ext>
              </a:extLst>
            </p:cNvPr>
            <p:cNvSpPr/>
            <p:nvPr/>
          </p:nvSpPr>
          <p:spPr>
            <a:xfrm>
              <a:off x="2586624" y="4434214"/>
              <a:ext cx="1177447" cy="6764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D987ED7-3C10-43AE-9CCE-D64775B29C52}"/>
                </a:ext>
              </a:extLst>
            </p:cNvPr>
            <p:cNvSpPr/>
            <p:nvPr/>
          </p:nvSpPr>
          <p:spPr>
            <a:xfrm>
              <a:off x="3807912" y="4528159"/>
              <a:ext cx="1177447" cy="6764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79827E6-E460-4EBE-8639-18A74A78AD11}"/>
                </a:ext>
              </a:extLst>
            </p:cNvPr>
            <p:cNvSpPr/>
            <p:nvPr/>
          </p:nvSpPr>
          <p:spPr>
            <a:xfrm>
              <a:off x="5285919" y="4434214"/>
              <a:ext cx="1177447" cy="6764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5913254-3039-41E9-828C-4EFFA04E016D}"/>
                </a:ext>
              </a:extLst>
            </p:cNvPr>
            <p:cNvSpPr/>
            <p:nvPr/>
          </p:nvSpPr>
          <p:spPr>
            <a:xfrm>
              <a:off x="6807767" y="4521895"/>
              <a:ext cx="1177447" cy="6764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AC6DA0C-0CD4-483B-B68A-D5266A6D3427}"/>
                </a:ext>
              </a:extLst>
            </p:cNvPr>
            <p:cNvSpPr/>
            <p:nvPr/>
          </p:nvSpPr>
          <p:spPr>
            <a:xfrm>
              <a:off x="8329615" y="4521894"/>
              <a:ext cx="1177447" cy="6764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a:extLst>
              <a:ext uri="{FF2B5EF4-FFF2-40B4-BE49-F238E27FC236}">
                <a16:creationId xmlns:a16="http://schemas.microsoft.com/office/drawing/2014/main" id="{50647ADA-B546-44EE-8C77-DC4CD0096198}"/>
              </a:ext>
            </a:extLst>
          </p:cNvPr>
          <p:cNvSpPr txBox="1"/>
          <p:nvPr/>
        </p:nvSpPr>
        <p:spPr>
          <a:xfrm>
            <a:off x="1197101" y="1097894"/>
            <a:ext cx="9695145" cy="1200329"/>
          </a:xfrm>
          <a:prstGeom prst="rect">
            <a:avLst/>
          </a:prstGeom>
          <a:noFill/>
        </p:spPr>
        <p:txBody>
          <a:bodyPr wrap="square" rtlCol="0">
            <a:spAutoFit/>
          </a:bodyPr>
          <a:lstStyle/>
          <a:p>
            <a:pPr marL="285750" indent="-285750" algn="ctr">
              <a:buFont typeface="Arial" panose="020B0604020202020204" pitchFamily="34" charset="0"/>
              <a:buChar char="•"/>
            </a:pPr>
            <a:r>
              <a:rPr lang="en-GB" sz="2400" dirty="0"/>
              <a:t>Can you identify the type of fire extinguisher from the images below?</a:t>
            </a:r>
          </a:p>
          <a:p>
            <a:pPr marL="285750" indent="-285750" algn="ctr">
              <a:buFont typeface="Arial" panose="020B0604020202020204" pitchFamily="34" charset="0"/>
              <a:buChar char="•"/>
            </a:pPr>
            <a:endParaRPr lang="en-GB" sz="2400" dirty="0"/>
          </a:p>
          <a:p>
            <a:pPr marL="285750" indent="-285750" algn="ctr">
              <a:buFont typeface="Arial" panose="020B0604020202020204" pitchFamily="34" charset="0"/>
              <a:buChar char="•"/>
            </a:pPr>
            <a:r>
              <a:rPr lang="en-GB" sz="2400" dirty="0"/>
              <a:t>What type of fire should each be used for?</a:t>
            </a:r>
            <a:endParaRPr lang="en-US" sz="2400" dirty="0"/>
          </a:p>
        </p:txBody>
      </p:sp>
      <p:sp>
        <p:nvSpPr>
          <p:cNvPr id="14"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5"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7879852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17BAF81-C732-4191-92AB-40B4FA0CFE4F}"/>
              </a:ext>
            </a:extLst>
          </p:cNvPr>
          <p:cNvPicPr>
            <a:picLocks noChangeAspect="1"/>
          </p:cNvPicPr>
          <p:nvPr/>
        </p:nvPicPr>
        <p:blipFill>
          <a:blip r:embed="rId2"/>
          <a:stretch>
            <a:fillRect/>
          </a:stretch>
        </p:blipFill>
        <p:spPr>
          <a:xfrm>
            <a:off x="2348694" y="2696097"/>
            <a:ext cx="7391960" cy="3679650"/>
          </a:xfrm>
          <a:prstGeom prst="rect">
            <a:avLst/>
          </a:prstGeom>
        </p:spPr>
      </p:pic>
      <p:sp>
        <p:nvSpPr>
          <p:cNvPr id="6" name="TextBox 5">
            <a:extLst>
              <a:ext uri="{FF2B5EF4-FFF2-40B4-BE49-F238E27FC236}">
                <a16:creationId xmlns:a16="http://schemas.microsoft.com/office/drawing/2014/main" id="{50647ADA-B546-44EE-8C77-DC4CD0096198}"/>
              </a:ext>
            </a:extLst>
          </p:cNvPr>
          <p:cNvSpPr txBox="1"/>
          <p:nvPr/>
        </p:nvSpPr>
        <p:spPr>
          <a:xfrm>
            <a:off x="1197101" y="1097894"/>
            <a:ext cx="9695145" cy="1200329"/>
          </a:xfrm>
          <a:prstGeom prst="rect">
            <a:avLst/>
          </a:prstGeom>
          <a:noFill/>
        </p:spPr>
        <p:txBody>
          <a:bodyPr wrap="square" rtlCol="0">
            <a:spAutoFit/>
          </a:bodyPr>
          <a:lstStyle/>
          <a:p>
            <a:pPr marL="285750" indent="-285750" algn="ctr">
              <a:buFont typeface="Arial" panose="020B0604020202020204" pitchFamily="34" charset="0"/>
              <a:buChar char="•"/>
            </a:pPr>
            <a:r>
              <a:rPr lang="en-GB" sz="2400" dirty="0"/>
              <a:t>Can you identify the type of fire extinguisher from the images below?</a:t>
            </a:r>
          </a:p>
          <a:p>
            <a:pPr marL="285750" indent="-285750" algn="ctr">
              <a:buFont typeface="Arial" panose="020B0604020202020204" pitchFamily="34" charset="0"/>
              <a:buChar char="•"/>
            </a:pPr>
            <a:endParaRPr lang="en-GB" sz="2400" dirty="0"/>
          </a:p>
          <a:p>
            <a:pPr marL="285750" indent="-285750" algn="ctr">
              <a:buFont typeface="Arial" panose="020B0604020202020204" pitchFamily="34" charset="0"/>
              <a:buChar char="•"/>
            </a:pPr>
            <a:r>
              <a:rPr lang="en-GB" sz="2400" dirty="0"/>
              <a:t>What type of fire should each be used for?</a:t>
            </a:r>
            <a:endParaRPr lang="en-US" sz="2400" dirty="0"/>
          </a:p>
        </p:txBody>
      </p:sp>
      <p:sp>
        <p:nvSpPr>
          <p:cNvPr id="8"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6139066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www.fireandsafetycentre.co.uk/advice-centre/wp-content/uploads/2012/11/Extinguisher-Chart.jpg">
            <a:extLst>
              <a:ext uri="{FF2B5EF4-FFF2-40B4-BE49-F238E27FC236}">
                <a16:creationId xmlns:a16="http://schemas.microsoft.com/office/drawing/2014/main" id="{8D4589DA-F151-41E4-9CCD-D6547AD277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7215" y="0"/>
            <a:ext cx="5461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8BAE8F5-E86B-4CF9-A662-A9F4495479CB}"/>
              </a:ext>
            </a:extLst>
          </p:cNvPr>
          <p:cNvSpPr txBox="1"/>
          <p:nvPr/>
        </p:nvSpPr>
        <p:spPr>
          <a:xfrm>
            <a:off x="160867" y="920621"/>
            <a:ext cx="6065762" cy="5139869"/>
          </a:xfrm>
          <a:prstGeom prst="rect">
            <a:avLst/>
          </a:prstGeom>
          <a:noFill/>
        </p:spPr>
        <p:txBody>
          <a:bodyPr wrap="square" rtlCol="0">
            <a:spAutoFit/>
          </a:bodyPr>
          <a:lstStyle/>
          <a:p>
            <a:pPr>
              <a:spcAft>
                <a:spcPts val="1200"/>
              </a:spcAft>
            </a:pPr>
            <a:r>
              <a:rPr lang="en-GB" sz="2400" b="1" dirty="0"/>
              <a:t>Water</a:t>
            </a:r>
            <a:r>
              <a:rPr lang="en-GB" sz="2400" dirty="0"/>
              <a:t> should only be used on dry substances such as wood, paper and textiles.  Using it on an electrical fire risks electrocution.</a:t>
            </a:r>
          </a:p>
          <a:p>
            <a:pPr>
              <a:spcAft>
                <a:spcPts val="1200"/>
              </a:spcAft>
            </a:pPr>
            <a:r>
              <a:rPr lang="en-GB" sz="2400" b="1" dirty="0" smtClean="0"/>
              <a:t>Foam</a:t>
            </a:r>
            <a:r>
              <a:rPr lang="en-GB" sz="2400" dirty="0" smtClean="0"/>
              <a:t> </a:t>
            </a:r>
            <a:r>
              <a:rPr lang="en-GB" sz="2400" dirty="0"/>
              <a:t>can be used to contain a fire caused by flammable liquid</a:t>
            </a:r>
          </a:p>
          <a:p>
            <a:pPr>
              <a:spcAft>
                <a:spcPts val="1200"/>
              </a:spcAft>
            </a:pPr>
            <a:r>
              <a:rPr lang="en-GB" sz="2400" dirty="0" smtClean="0"/>
              <a:t>As </a:t>
            </a:r>
            <a:r>
              <a:rPr lang="en-GB" sz="2400" dirty="0"/>
              <a:t>well as dry substances and liquids, </a:t>
            </a:r>
            <a:r>
              <a:rPr lang="en-GB" sz="2400" b="1" dirty="0"/>
              <a:t>powder</a:t>
            </a:r>
            <a:r>
              <a:rPr lang="en-GB" sz="2400" dirty="0"/>
              <a:t> extinguishers can also be used on gas and electrical fires.</a:t>
            </a:r>
          </a:p>
          <a:p>
            <a:pPr>
              <a:spcAft>
                <a:spcPts val="1200"/>
              </a:spcAft>
            </a:pPr>
            <a:r>
              <a:rPr lang="en-GB" sz="2400" b="1" dirty="0" smtClean="0"/>
              <a:t>Carbon </a:t>
            </a:r>
            <a:r>
              <a:rPr lang="en-GB" sz="2400" b="1" dirty="0" err="1"/>
              <a:t>dioxoide</a:t>
            </a:r>
            <a:r>
              <a:rPr lang="en-GB" sz="2400" b="1" dirty="0"/>
              <a:t> </a:t>
            </a:r>
            <a:r>
              <a:rPr lang="en-GB" sz="2400" dirty="0"/>
              <a:t>is best used on liquid and electrical fires but is less effective on others.</a:t>
            </a:r>
          </a:p>
          <a:p>
            <a:pPr>
              <a:spcAft>
                <a:spcPts val="1200"/>
              </a:spcAft>
            </a:pPr>
            <a:r>
              <a:rPr lang="en-GB" sz="2400" b="1" dirty="0" smtClean="0"/>
              <a:t>Wet </a:t>
            </a:r>
            <a:r>
              <a:rPr lang="en-GB" sz="2400" b="1" dirty="0"/>
              <a:t>chemical </a:t>
            </a:r>
            <a:r>
              <a:rPr lang="en-GB" sz="2400" dirty="0"/>
              <a:t>extinguishers can be used on dry substances and cooking fires.</a:t>
            </a:r>
          </a:p>
        </p:txBody>
      </p:sp>
      <p:sp>
        <p:nvSpPr>
          <p:cNvPr id="5"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1238855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8723B01-643F-415E-B1E2-124C720817C5}"/>
              </a:ext>
            </a:extLst>
          </p:cNvPr>
          <p:cNvPicPr>
            <a:picLocks noChangeAspect="1"/>
          </p:cNvPicPr>
          <p:nvPr/>
        </p:nvPicPr>
        <p:blipFill>
          <a:blip r:embed="rId2"/>
          <a:stretch>
            <a:fillRect/>
          </a:stretch>
        </p:blipFill>
        <p:spPr>
          <a:xfrm>
            <a:off x="2276538" y="1217800"/>
            <a:ext cx="7256203" cy="5045213"/>
          </a:xfrm>
          <a:prstGeom prst="rect">
            <a:avLst/>
          </a:prstGeom>
        </p:spPr>
      </p:pic>
      <p:sp>
        <p:nvSpPr>
          <p:cNvPr id="3" name="Rectangle 2"/>
          <p:cNvSpPr/>
          <p:nvPr/>
        </p:nvSpPr>
        <p:spPr>
          <a:xfrm>
            <a:off x="2617940" y="3244241"/>
            <a:ext cx="6388274" cy="338203"/>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2276538" y="5701430"/>
            <a:ext cx="6388274" cy="561583"/>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9437C4B3-287F-4365-A6D9-60E4392CCC44}"/>
              </a:ext>
            </a:extLst>
          </p:cNvPr>
          <p:cNvSpPr txBox="1"/>
          <p:nvPr/>
        </p:nvSpPr>
        <p:spPr>
          <a:xfrm>
            <a:off x="6712713" y="172626"/>
            <a:ext cx="4797469" cy="523220"/>
          </a:xfrm>
          <a:prstGeom prst="rect">
            <a:avLst/>
          </a:prstGeom>
          <a:noFill/>
        </p:spPr>
        <p:txBody>
          <a:bodyPr wrap="square" rtlCol="0">
            <a:spAutoFit/>
          </a:bodyPr>
          <a:lstStyle/>
          <a:p>
            <a:r>
              <a:rPr lang="en-GB" sz="2800" dirty="0" smtClean="0"/>
              <a:t>Emergency Guidance Signs</a:t>
            </a:r>
            <a:endParaRPr lang="en-US" sz="2800" dirty="0"/>
          </a:p>
        </p:txBody>
      </p:sp>
      <p:sp>
        <p:nvSpPr>
          <p:cNvPr id="6"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34799627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8723B01-643F-415E-B1E2-124C720817C5}"/>
              </a:ext>
            </a:extLst>
          </p:cNvPr>
          <p:cNvPicPr>
            <a:picLocks noChangeAspect="1"/>
          </p:cNvPicPr>
          <p:nvPr/>
        </p:nvPicPr>
        <p:blipFill>
          <a:blip r:embed="rId2"/>
          <a:stretch>
            <a:fillRect/>
          </a:stretch>
        </p:blipFill>
        <p:spPr>
          <a:xfrm>
            <a:off x="2276538" y="1217800"/>
            <a:ext cx="7256203" cy="5045213"/>
          </a:xfrm>
          <a:prstGeom prst="rect">
            <a:avLst/>
          </a:prstGeom>
        </p:spPr>
      </p:pic>
      <p:sp>
        <p:nvSpPr>
          <p:cNvPr id="4"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5"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
        <p:nvSpPr>
          <p:cNvPr id="6" name="TextBox 5">
            <a:extLst>
              <a:ext uri="{FF2B5EF4-FFF2-40B4-BE49-F238E27FC236}">
                <a16:creationId xmlns:a16="http://schemas.microsoft.com/office/drawing/2014/main" id="{9437C4B3-287F-4365-A6D9-60E4392CCC44}"/>
              </a:ext>
            </a:extLst>
          </p:cNvPr>
          <p:cNvSpPr txBox="1"/>
          <p:nvPr/>
        </p:nvSpPr>
        <p:spPr>
          <a:xfrm>
            <a:off x="6712713" y="172626"/>
            <a:ext cx="4797469" cy="523220"/>
          </a:xfrm>
          <a:prstGeom prst="rect">
            <a:avLst/>
          </a:prstGeom>
          <a:noFill/>
        </p:spPr>
        <p:txBody>
          <a:bodyPr wrap="square" rtlCol="0">
            <a:spAutoFit/>
          </a:bodyPr>
          <a:lstStyle/>
          <a:p>
            <a:r>
              <a:rPr lang="en-GB" sz="2800" dirty="0" smtClean="0"/>
              <a:t>Emergency Guidance Signs</a:t>
            </a:r>
            <a:endParaRPr lang="en-US" sz="2800" dirty="0"/>
          </a:p>
        </p:txBody>
      </p:sp>
    </p:spTree>
    <p:extLst>
      <p:ext uri="{BB962C8B-B14F-4D97-AF65-F5344CB8AC3E}">
        <p14:creationId xmlns:p14="http://schemas.microsoft.com/office/powerpoint/2010/main" val="41928451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84441EC-8F34-4567-98B0-1ACAB9D62DF2}"/>
              </a:ext>
            </a:extLst>
          </p:cNvPr>
          <p:cNvPicPr>
            <a:picLocks noChangeAspect="1"/>
          </p:cNvPicPr>
          <p:nvPr/>
        </p:nvPicPr>
        <p:blipFill>
          <a:blip r:embed="rId2"/>
          <a:stretch>
            <a:fillRect/>
          </a:stretch>
        </p:blipFill>
        <p:spPr>
          <a:xfrm>
            <a:off x="5912535" y="2229434"/>
            <a:ext cx="5813048" cy="3670739"/>
          </a:xfrm>
          <a:prstGeom prst="rect">
            <a:avLst/>
          </a:prstGeom>
        </p:spPr>
      </p:pic>
      <p:pic>
        <p:nvPicPr>
          <p:cNvPr id="7" name="Picture 6">
            <a:extLst>
              <a:ext uri="{FF2B5EF4-FFF2-40B4-BE49-F238E27FC236}">
                <a16:creationId xmlns:a16="http://schemas.microsoft.com/office/drawing/2014/main" id="{1BB918BD-189F-40F0-99BA-D7C83C0967BA}"/>
              </a:ext>
            </a:extLst>
          </p:cNvPr>
          <p:cNvPicPr>
            <a:picLocks noChangeAspect="1"/>
          </p:cNvPicPr>
          <p:nvPr/>
        </p:nvPicPr>
        <p:blipFill>
          <a:blip r:embed="rId3"/>
          <a:stretch>
            <a:fillRect/>
          </a:stretch>
        </p:blipFill>
        <p:spPr>
          <a:xfrm>
            <a:off x="554238" y="3465338"/>
            <a:ext cx="5067795" cy="2572207"/>
          </a:xfrm>
          <a:prstGeom prst="rect">
            <a:avLst/>
          </a:prstGeom>
        </p:spPr>
      </p:pic>
      <p:pic>
        <p:nvPicPr>
          <p:cNvPr id="8" name="Picture 7">
            <a:extLst>
              <a:ext uri="{FF2B5EF4-FFF2-40B4-BE49-F238E27FC236}">
                <a16:creationId xmlns:a16="http://schemas.microsoft.com/office/drawing/2014/main" id="{A2E1C3DB-79AA-4E7D-84A0-B5EFB270AABA}"/>
              </a:ext>
            </a:extLst>
          </p:cNvPr>
          <p:cNvPicPr>
            <a:picLocks noChangeAspect="1"/>
          </p:cNvPicPr>
          <p:nvPr/>
        </p:nvPicPr>
        <p:blipFill>
          <a:blip r:embed="rId4"/>
          <a:stretch>
            <a:fillRect/>
          </a:stretch>
        </p:blipFill>
        <p:spPr>
          <a:xfrm>
            <a:off x="291544" y="2229434"/>
            <a:ext cx="5330489" cy="1225903"/>
          </a:xfrm>
          <a:prstGeom prst="rect">
            <a:avLst/>
          </a:prstGeom>
        </p:spPr>
      </p:pic>
      <p:sp>
        <p:nvSpPr>
          <p:cNvPr id="3" name="TextBox 2"/>
          <p:cNvSpPr txBox="1"/>
          <p:nvPr/>
        </p:nvSpPr>
        <p:spPr>
          <a:xfrm>
            <a:off x="2167003" y="1152395"/>
            <a:ext cx="7377830" cy="461665"/>
          </a:xfrm>
          <a:prstGeom prst="rect">
            <a:avLst/>
          </a:prstGeom>
          <a:noFill/>
        </p:spPr>
        <p:txBody>
          <a:bodyPr wrap="square" rtlCol="0">
            <a:spAutoFit/>
          </a:bodyPr>
          <a:lstStyle/>
          <a:p>
            <a:pPr algn="ctr"/>
            <a:r>
              <a:rPr lang="en-GB" sz="2400" dirty="0" smtClean="0"/>
              <a:t>Location of fire exit or first-aid points</a:t>
            </a:r>
            <a:endParaRPr lang="en-GB" sz="2400" dirty="0"/>
          </a:p>
        </p:txBody>
      </p:sp>
      <p:sp>
        <p:nvSpPr>
          <p:cNvPr id="9"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
        <p:nvSpPr>
          <p:cNvPr id="12" name="TextBox 11">
            <a:extLst>
              <a:ext uri="{FF2B5EF4-FFF2-40B4-BE49-F238E27FC236}">
                <a16:creationId xmlns:a16="http://schemas.microsoft.com/office/drawing/2014/main" id="{9437C4B3-287F-4365-A6D9-60E4392CCC44}"/>
              </a:ext>
            </a:extLst>
          </p:cNvPr>
          <p:cNvSpPr txBox="1"/>
          <p:nvPr/>
        </p:nvSpPr>
        <p:spPr>
          <a:xfrm>
            <a:off x="6712713" y="172626"/>
            <a:ext cx="4797469" cy="523220"/>
          </a:xfrm>
          <a:prstGeom prst="rect">
            <a:avLst/>
          </a:prstGeom>
          <a:noFill/>
        </p:spPr>
        <p:txBody>
          <a:bodyPr wrap="square" rtlCol="0">
            <a:spAutoFit/>
          </a:bodyPr>
          <a:lstStyle/>
          <a:p>
            <a:r>
              <a:rPr lang="en-GB" sz="2800" dirty="0" smtClean="0"/>
              <a:t>Emergency Guidance Signs</a:t>
            </a:r>
            <a:endParaRPr lang="en-US" sz="2800" dirty="0"/>
          </a:p>
        </p:txBody>
      </p:sp>
    </p:spTree>
    <p:extLst>
      <p:ext uri="{BB962C8B-B14F-4D97-AF65-F5344CB8AC3E}">
        <p14:creationId xmlns:p14="http://schemas.microsoft.com/office/powerpoint/2010/main" val="394009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Overview: Policy, Process and Procedure">
            <a:extLst>
              <a:ext uri="{FF2B5EF4-FFF2-40B4-BE49-F238E27FC236}">
                <a16:creationId xmlns:a16="http://schemas.microsoft.com/office/drawing/2014/main" id="{B224847F-9692-473F-949E-BBA39A1458B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73375"/>
          <a:stretch/>
        </p:blipFill>
        <p:spPr bwMode="auto">
          <a:xfrm>
            <a:off x="5220095" y="263436"/>
            <a:ext cx="6296025" cy="167125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6A32AA0-F110-4BCE-8901-642E2DDCAA14}"/>
              </a:ext>
            </a:extLst>
          </p:cNvPr>
          <p:cNvSpPr/>
          <p:nvPr/>
        </p:nvSpPr>
        <p:spPr>
          <a:xfrm>
            <a:off x="251653" y="263436"/>
            <a:ext cx="4968442" cy="1754326"/>
          </a:xfrm>
          <a:prstGeom prst="rect">
            <a:avLst/>
          </a:prstGeom>
        </p:spPr>
        <p:txBody>
          <a:bodyPr wrap="square">
            <a:spAutoFit/>
          </a:bodyPr>
          <a:lstStyle/>
          <a:p>
            <a:r>
              <a:rPr lang="en-GB" b="0" i="0" dirty="0">
                <a:effectLst/>
                <a:latin typeface="Lato"/>
              </a:rPr>
              <a:t>The policy is the list of rules or the framework for the task. In the case of driving the policy is the rules and regulations for driving.  </a:t>
            </a:r>
          </a:p>
          <a:p>
            <a:r>
              <a:rPr lang="en-GB" b="1" i="0" dirty="0">
                <a:effectLst/>
                <a:latin typeface="Lato"/>
              </a:rPr>
              <a:t>This demonstrates that a business or organisation has considered certain things.</a:t>
            </a:r>
          </a:p>
          <a:p>
            <a:endParaRPr lang="en-GB" b="0" i="0" dirty="0">
              <a:effectLst/>
              <a:latin typeface="Lato"/>
            </a:endParaRPr>
          </a:p>
        </p:txBody>
      </p:sp>
    </p:spTree>
    <p:extLst>
      <p:ext uri="{BB962C8B-B14F-4D97-AF65-F5344CB8AC3E}">
        <p14:creationId xmlns:p14="http://schemas.microsoft.com/office/powerpoint/2010/main" val="23534860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37C4B3-287F-4365-A6D9-60E4392CCC44}"/>
              </a:ext>
            </a:extLst>
          </p:cNvPr>
          <p:cNvSpPr txBox="1"/>
          <p:nvPr/>
        </p:nvSpPr>
        <p:spPr>
          <a:xfrm>
            <a:off x="6614825" y="141906"/>
            <a:ext cx="4797469" cy="523220"/>
          </a:xfrm>
          <a:prstGeom prst="rect">
            <a:avLst/>
          </a:prstGeom>
          <a:noFill/>
        </p:spPr>
        <p:txBody>
          <a:bodyPr wrap="square" rtlCol="0">
            <a:spAutoFit/>
          </a:bodyPr>
          <a:lstStyle/>
          <a:p>
            <a:r>
              <a:rPr lang="en-GB" sz="2800" dirty="0"/>
              <a:t>Mandatory </a:t>
            </a:r>
            <a:r>
              <a:rPr lang="en-GB" sz="2800" dirty="0" smtClean="0"/>
              <a:t>(</a:t>
            </a:r>
            <a:r>
              <a:rPr lang="en-GB" sz="2800" b="1" dirty="0" smtClean="0"/>
              <a:t>must </a:t>
            </a:r>
            <a:r>
              <a:rPr lang="en-GB" sz="2800" b="1" dirty="0"/>
              <a:t>do </a:t>
            </a:r>
            <a:r>
              <a:rPr lang="en-GB" sz="2800" b="1" dirty="0" smtClean="0"/>
              <a:t>these</a:t>
            </a:r>
            <a:r>
              <a:rPr lang="en-GB" sz="2800" dirty="0" smtClean="0"/>
              <a:t>)</a:t>
            </a:r>
            <a:endParaRPr lang="en-US" sz="2800" dirty="0"/>
          </a:p>
        </p:txBody>
      </p:sp>
      <p:sp>
        <p:nvSpPr>
          <p:cNvPr id="3" name="Rectangle 2">
            <a:extLst>
              <a:ext uri="{FF2B5EF4-FFF2-40B4-BE49-F238E27FC236}">
                <a16:creationId xmlns:a16="http://schemas.microsoft.com/office/drawing/2014/main" id="{235C02D6-0905-45EE-B4BA-DB60D6D5AF38}"/>
              </a:ext>
            </a:extLst>
          </p:cNvPr>
          <p:cNvSpPr/>
          <p:nvPr/>
        </p:nvSpPr>
        <p:spPr>
          <a:xfrm>
            <a:off x="6739003" y="3432132"/>
            <a:ext cx="1538041" cy="147807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8FFAB9B-11AB-4964-BF2E-1224F5BF46C5}"/>
              </a:ext>
            </a:extLst>
          </p:cNvPr>
          <p:cNvPicPr>
            <a:picLocks noChangeAspect="1"/>
          </p:cNvPicPr>
          <p:nvPr/>
        </p:nvPicPr>
        <p:blipFill rotWithShape="1">
          <a:blip r:embed="rId2"/>
          <a:srcRect b="52278"/>
          <a:stretch/>
        </p:blipFill>
        <p:spPr>
          <a:xfrm>
            <a:off x="2372957" y="1156569"/>
            <a:ext cx="7765506" cy="5068866"/>
          </a:xfrm>
          <a:prstGeom prst="rect">
            <a:avLst/>
          </a:prstGeom>
        </p:spPr>
      </p:pic>
      <p:sp>
        <p:nvSpPr>
          <p:cNvPr id="5" name="Rectangle 4"/>
          <p:cNvSpPr/>
          <p:nvPr/>
        </p:nvSpPr>
        <p:spPr>
          <a:xfrm>
            <a:off x="2818356" y="3306871"/>
            <a:ext cx="6688899" cy="475989"/>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2372957" y="5761972"/>
            <a:ext cx="7009038" cy="475989"/>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28940004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5C02D6-0905-45EE-B4BA-DB60D6D5AF38}"/>
              </a:ext>
            </a:extLst>
          </p:cNvPr>
          <p:cNvSpPr/>
          <p:nvPr/>
        </p:nvSpPr>
        <p:spPr>
          <a:xfrm>
            <a:off x="6739003" y="3432132"/>
            <a:ext cx="1538041" cy="147807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8FFAB9B-11AB-4964-BF2E-1224F5BF46C5}"/>
              </a:ext>
            </a:extLst>
          </p:cNvPr>
          <p:cNvPicPr>
            <a:picLocks noChangeAspect="1"/>
          </p:cNvPicPr>
          <p:nvPr/>
        </p:nvPicPr>
        <p:blipFill rotWithShape="1">
          <a:blip r:embed="rId2"/>
          <a:srcRect b="52278"/>
          <a:stretch/>
        </p:blipFill>
        <p:spPr>
          <a:xfrm>
            <a:off x="2372957" y="1156569"/>
            <a:ext cx="7765506" cy="5068866"/>
          </a:xfrm>
          <a:prstGeom prst="rect">
            <a:avLst/>
          </a:prstGeom>
        </p:spPr>
      </p:pic>
      <p:sp>
        <p:nvSpPr>
          <p:cNvPr id="5"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
        <p:nvSpPr>
          <p:cNvPr id="7" name="TextBox 6">
            <a:extLst>
              <a:ext uri="{FF2B5EF4-FFF2-40B4-BE49-F238E27FC236}">
                <a16:creationId xmlns:a16="http://schemas.microsoft.com/office/drawing/2014/main" id="{9437C4B3-287F-4365-A6D9-60E4392CCC44}"/>
              </a:ext>
            </a:extLst>
          </p:cNvPr>
          <p:cNvSpPr txBox="1"/>
          <p:nvPr/>
        </p:nvSpPr>
        <p:spPr>
          <a:xfrm>
            <a:off x="6614825" y="141906"/>
            <a:ext cx="4797469" cy="523220"/>
          </a:xfrm>
          <a:prstGeom prst="rect">
            <a:avLst/>
          </a:prstGeom>
          <a:noFill/>
        </p:spPr>
        <p:txBody>
          <a:bodyPr wrap="square" rtlCol="0">
            <a:spAutoFit/>
          </a:bodyPr>
          <a:lstStyle/>
          <a:p>
            <a:r>
              <a:rPr lang="en-GB" sz="2800" dirty="0"/>
              <a:t>Mandatory </a:t>
            </a:r>
            <a:r>
              <a:rPr lang="en-GB" sz="2800" dirty="0" smtClean="0"/>
              <a:t>(</a:t>
            </a:r>
            <a:r>
              <a:rPr lang="en-GB" sz="2800" b="1" dirty="0" smtClean="0"/>
              <a:t>must </a:t>
            </a:r>
            <a:r>
              <a:rPr lang="en-GB" sz="2800" b="1" dirty="0"/>
              <a:t>do </a:t>
            </a:r>
            <a:r>
              <a:rPr lang="en-GB" sz="2800" b="1" dirty="0" smtClean="0"/>
              <a:t>these</a:t>
            </a:r>
            <a:r>
              <a:rPr lang="en-GB" sz="2800" dirty="0" smtClean="0"/>
              <a:t>)</a:t>
            </a:r>
            <a:endParaRPr lang="en-US" sz="2800" dirty="0"/>
          </a:p>
        </p:txBody>
      </p:sp>
    </p:spTree>
    <p:extLst>
      <p:ext uri="{BB962C8B-B14F-4D97-AF65-F5344CB8AC3E}">
        <p14:creationId xmlns:p14="http://schemas.microsoft.com/office/powerpoint/2010/main" val="17748135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5C02D6-0905-45EE-B4BA-DB60D6D5AF38}"/>
              </a:ext>
            </a:extLst>
          </p:cNvPr>
          <p:cNvSpPr/>
          <p:nvPr/>
        </p:nvSpPr>
        <p:spPr>
          <a:xfrm>
            <a:off x="6739003" y="3432132"/>
            <a:ext cx="1538041" cy="147807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71907F6C-BA28-4A82-8684-22BA9CF4CC6A}"/>
              </a:ext>
            </a:extLst>
          </p:cNvPr>
          <p:cNvPicPr>
            <a:picLocks noChangeAspect="1"/>
          </p:cNvPicPr>
          <p:nvPr/>
        </p:nvPicPr>
        <p:blipFill rotWithShape="1">
          <a:blip r:embed="rId2"/>
          <a:srcRect t="47691"/>
          <a:stretch/>
        </p:blipFill>
        <p:spPr>
          <a:xfrm>
            <a:off x="2518790" y="1331933"/>
            <a:ext cx="7264037" cy="5197330"/>
          </a:xfrm>
          <a:prstGeom prst="rect">
            <a:avLst/>
          </a:prstGeom>
        </p:spPr>
      </p:pic>
      <p:sp>
        <p:nvSpPr>
          <p:cNvPr id="6" name="Rectangle 5"/>
          <p:cNvSpPr/>
          <p:nvPr/>
        </p:nvSpPr>
        <p:spPr>
          <a:xfrm>
            <a:off x="2806358" y="3194137"/>
            <a:ext cx="6688899" cy="475989"/>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2806357" y="5494751"/>
            <a:ext cx="6688899" cy="793315"/>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9437C4B3-287F-4365-A6D9-60E4392CCC44}"/>
              </a:ext>
            </a:extLst>
          </p:cNvPr>
          <p:cNvSpPr txBox="1"/>
          <p:nvPr/>
        </p:nvSpPr>
        <p:spPr>
          <a:xfrm>
            <a:off x="6614825" y="141906"/>
            <a:ext cx="4797469" cy="523220"/>
          </a:xfrm>
          <a:prstGeom prst="rect">
            <a:avLst/>
          </a:prstGeom>
          <a:noFill/>
        </p:spPr>
        <p:txBody>
          <a:bodyPr wrap="square" rtlCol="0">
            <a:spAutoFit/>
          </a:bodyPr>
          <a:lstStyle/>
          <a:p>
            <a:r>
              <a:rPr lang="en-GB" sz="2800" dirty="0"/>
              <a:t>Mandatory </a:t>
            </a:r>
            <a:r>
              <a:rPr lang="en-GB" sz="2800" dirty="0" smtClean="0"/>
              <a:t>(</a:t>
            </a:r>
            <a:r>
              <a:rPr lang="en-GB" sz="2800" b="1" dirty="0" smtClean="0"/>
              <a:t>must </a:t>
            </a:r>
            <a:r>
              <a:rPr lang="en-GB" sz="2800" b="1" dirty="0"/>
              <a:t>do </a:t>
            </a:r>
            <a:r>
              <a:rPr lang="en-GB" sz="2800" b="1" dirty="0" smtClean="0"/>
              <a:t>these</a:t>
            </a:r>
            <a:r>
              <a:rPr lang="en-GB" sz="2800" dirty="0" smtClean="0"/>
              <a:t>)</a:t>
            </a:r>
            <a:endParaRPr lang="en-US" sz="2800" dirty="0"/>
          </a:p>
        </p:txBody>
      </p:sp>
      <p:sp>
        <p:nvSpPr>
          <p:cNvPr id="10"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21571530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5C02D6-0905-45EE-B4BA-DB60D6D5AF38}"/>
              </a:ext>
            </a:extLst>
          </p:cNvPr>
          <p:cNvSpPr/>
          <p:nvPr/>
        </p:nvSpPr>
        <p:spPr>
          <a:xfrm>
            <a:off x="6739003" y="3432132"/>
            <a:ext cx="1538041" cy="147807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71907F6C-BA28-4A82-8684-22BA9CF4CC6A}"/>
              </a:ext>
            </a:extLst>
          </p:cNvPr>
          <p:cNvPicPr>
            <a:picLocks noChangeAspect="1"/>
          </p:cNvPicPr>
          <p:nvPr/>
        </p:nvPicPr>
        <p:blipFill rotWithShape="1">
          <a:blip r:embed="rId2"/>
          <a:srcRect t="47691"/>
          <a:stretch/>
        </p:blipFill>
        <p:spPr>
          <a:xfrm>
            <a:off x="2518790" y="1331933"/>
            <a:ext cx="7264037" cy="5197330"/>
          </a:xfrm>
          <a:prstGeom prst="rect">
            <a:avLst/>
          </a:prstGeom>
        </p:spPr>
      </p:pic>
      <p:sp>
        <p:nvSpPr>
          <p:cNvPr id="5"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
        <p:nvSpPr>
          <p:cNvPr id="7" name="TextBox 6">
            <a:extLst>
              <a:ext uri="{FF2B5EF4-FFF2-40B4-BE49-F238E27FC236}">
                <a16:creationId xmlns:a16="http://schemas.microsoft.com/office/drawing/2014/main" id="{9437C4B3-287F-4365-A6D9-60E4392CCC44}"/>
              </a:ext>
            </a:extLst>
          </p:cNvPr>
          <p:cNvSpPr txBox="1"/>
          <p:nvPr/>
        </p:nvSpPr>
        <p:spPr>
          <a:xfrm>
            <a:off x="6614825" y="141906"/>
            <a:ext cx="4797469" cy="523220"/>
          </a:xfrm>
          <a:prstGeom prst="rect">
            <a:avLst/>
          </a:prstGeom>
          <a:noFill/>
        </p:spPr>
        <p:txBody>
          <a:bodyPr wrap="square" rtlCol="0">
            <a:spAutoFit/>
          </a:bodyPr>
          <a:lstStyle/>
          <a:p>
            <a:r>
              <a:rPr lang="en-GB" sz="2800" dirty="0"/>
              <a:t>Mandatory </a:t>
            </a:r>
            <a:r>
              <a:rPr lang="en-GB" sz="2800" dirty="0" smtClean="0"/>
              <a:t>(</a:t>
            </a:r>
            <a:r>
              <a:rPr lang="en-GB" sz="2800" b="1" dirty="0" smtClean="0"/>
              <a:t>must </a:t>
            </a:r>
            <a:r>
              <a:rPr lang="en-GB" sz="2800" b="1" dirty="0"/>
              <a:t>do </a:t>
            </a:r>
            <a:r>
              <a:rPr lang="en-GB" sz="2800" b="1" dirty="0" smtClean="0"/>
              <a:t>these</a:t>
            </a:r>
            <a:r>
              <a:rPr lang="en-GB" sz="2800" dirty="0" smtClean="0"/>
              <a:t>)</a:t>
            </a:r>
            <a:endParaRPr lang="en-US" sz="2800" dirty="0"/>
          </a:p>
        </p:txBody>
      </p:sp>
    </p:spTree>
    <p:extLst>
      <p:ext uri="{BB962C8B-B14F-4D97-AF65-F5344CB8AC3E}">
        <p14:creationId xmlns:p14="http://schemas.microsoft.com/office/powerpoint/2010/main" val="4648108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37C4B3-287F-4365-A6D9-60E4392CCC44}"/>
              </a:ext>
            </a:extLst>
          </p:cNvPr>
          <p:cNvSpPr txBox="1"/>
          <p:nvPr/>
        </p:nvSpPr>
        <p:spPr>
          <a:xfrm>
            <a:off x="6739003" y="134254"/>
            <a:ext cx="4797469" cy="523220"/>
          </a:xfrm>
          <a:prstGeom prst="rect">
            <a:avLst/>
          </a:prstGeom>
          <a:noFill/>
        </p:spPr>
        <p:txBody>
          <a:bodyPr wrap="square" rtlCol="0">
            <a:spAutoFit/>
          </a:bodyPr>
          <a:lstStyle/>
          <a:p>
            <a:r>
              <a:rPr lang="en-GB" sz="2800" dirty="0"/>
              <a:t>Warning </a:t>
            </a:r>
            <a:r>
              <a:rPr lang="en-GB" sz="2800" dirty="0" smtClean="0"/>
              <a:t>(</a:t>
            </a:r>
            <a:r>
              <a:rPr lang="en-GB" sz="2800" b="1" dirty="0" smtClean="0"/>
              <a:t>beware </a:t>
            </a:r>
            <a:r>
              <a:rPr lang="en-GB" sz="2800" b="1" dirty="0"/>
              <a:t>of </a:t>
            </a:r>
            <a:r>
              <a:rPr lang="en-GB" sz="2800" b="1" dirty="0" smtClean="0"/>
              <a:t>these</a:t>
            </a:r>
            <a:r>
              <a:rPr lang="en-GB" sz="2800" dirty="0" smtClean="0"/>
              <a:t>)</a:t>
            </a:r>
            <a:endParaRPr lang="en-US" sz="2800" dirty="0"/>
          </a:p>
        </p:txBody>
      </p:sp>
      <p:sp>
        <p:nvSpPr>
          <p:cNvPr id="3" name="Rectangle 2">
            <a:extLst>
              <a:ext uri="{FF2B5EF4-FFF2-40B4-BE49-F238E27FC236}">
                <a16:creationId xmlns:a16="http://schemas.microsoft.com/office/drawing/2014/main" id="{235C02D6-0905-45EE-B4BA-DB60D6D5AF38}"/>
              </a:ext>
            </a:extLst>
          </p:cNvPr>
          <p:cNvSpPr/>
          <p:nvPr/>
        </p:nvSpPr>
        <p:spPr>
          <a:xfrm>
            <a:off x="6739003" y="3432132"/>
            <a:ext cx="1538041" cy="147807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467D868-09F3-4C15-80D6-B4C4EE1E6462}"/>
              </a:ext>
            </a:extLst>
          </p:cNvPr>
          <p:cNvPicPr>
            <a:picLocks noChangeAspect="1"/>
          </p:cNvPicPr>
          <p:nvPr/>
        </p:nvPicPr>
        <p:blipFill>
          <a:blip r:embed="rId2"/>
          <a:stretch>
            <a:fillRect/>
          </a:stretch>
        </p:blipFill>
        <p:spPr>
          <a:xfrm>
            <a:off x="2693095" y="799527"/>
            <a:ext cx="6751529" cy="5925097"/>
          </a:xfrm>
          <a:prstGeom prst="rect">
            <a:avLst/>
          </a:prstGeom>
        </p:spPr>
      </p:pic>
      <p:sp>
        <p:nvSpPr>
          <p:cNvPr id="6" name="Rectangle 5"/>
          <p:cNvSpPr/>
          <p:nvPr/>
        </p:nvSpPr>
        <p:spPr>
          <a:xfrm>
            <a:off x="2755725" y="2505205"/>
            <a:ext cx="6688899" cy="375781"/>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2755725" y="4427023"/>
            <a:ext cx="6688899" cy="375781"/>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693095" y="6348843"/>
            <a:ext cx="6688899" cy="375781"/>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39035849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5C02D6-0905-45EE-B4BA-DB60D6D5AF38}"/>
              </a:ext>
            </a:extLst>
          </p:cNvPr>
          <p:cNvSpPr/>
          <p:nvPr/>
        </p:nvSpPr>
        <p:spPr>
          <a:xfrm>
            <a:off x="6739003" y="3432132"/>
            <a:ext cx="1538041" cy="147807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467D868-09F3-4C15-80D6-B4C4EE1E6462}"/>
              </a:ext>
            </a:extLst>
          </p:cNvPr>
          <p:cNvPicPr>
            <a:picLocks noChangeAspect="1"/>
          </p:cNvPicPr>
          <p:nvPr/>
        </p:nvPicPr>
        <p:blipFill>
          <a:blip r:embed="rId2"/>
          <a:stretch>
            <a:fillRect/>
          </a:stretch>
        </p:blipFill>
        <p:spPr>
          <a:xfrm>
            <a:off x="2693095" y="799527"/>
            <a:ext cx="6751529" cy="5925097"/>
          </a:xfrm>
          <a:prstGeom prst="rect">
            <a:avLst/>
          </a:prstGeom>
        </p:spPr>
      </p:pic>
      <p:sp>
        <p:nvSpPr>
          <p:cNvPr id="5"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
        <p:nvSpPr>
          <p:cNvPr id="7" name="TextBox 6">
            <a:extLst>
              <a:ext uri="{FF2B5EF4-FFF2-40B4-BE49-F238E27FC236}">
                <a16:creationId xmlns:a16="http://schemas.microsoft.com/office/drawing/2014/main" id="{9437C4B3-287F-4365-A6D9-60E4392CCC44}"/>
              </a:ext>
            </a:extLst>
          </p:cNvPr>
          <p:cNvSpPr txBox="1"/>
          <p:nvPr/>
        </p:nvSpPr>
        <p:spPr>
          <a:xfrm>
            <a:off x="6739003" y="134254"/>
            <a:ext cx="4797469" cy="523220"/>
          </a:xfrm>
          <a:prstGeom prst="rect">
            <a:avLst/>
          </a:prstGeom>
          <a:noFill/>
        </p:spPr>
        <p:txBody>
          <a:bodyPr wrap="square" rtlCol="0">
            <a:spAutoFit/>
          </a:bodyPr>
          <a:lstStyle/>
          <a:p>
            <a:r>
              <a:rPr lang="en-GB" sz="2800" dirty="0"/>
              <a:t>Warning </a:t>
            </a:r>
            <a:r>
              <a:rPr lang="en-GB" sz="2800" dirty="0" smtClean="0"/>
              <a:t>(</a:t>
            </a:r>
            <a:r>
              <a:rPr lang="en-GB" sz="2800" b="1" dirty="0" smtClean="0"/>
              <a:t>beware </a:t>
            </a:r>
            <a:r>
              <a:rPr lang="en-GB" sz="2800" b="1" dirty="0"/>
              <a:t>of </a:t>
            </a:r>
            <a:r>
              <a:rPr lang="en-GB" sz="2800" b="1" dirty="0" smtClean="0"/>
              <a:t>these</a:t>
            </a:r>
            <a:r>
              <a:rPr lang="en-GB" sz="2800" dirty="0" smtClean="0"/>
              <a:t>)</a:t>
            </a:r>
            <a:endParaRPr lang="en-US" sz="2800" dirty="0"/>
          </a:p>
        </p:txBody>
      </p:sp>
    </p:spTree>
    <p:extLst>
      <p:ext uri="{BB962C8B-B14F-4D97-AF65-F5344CB8AC3E}">
        <p14:creationId xmlns:p14="http://schemas.microsoft.com/office/powerpoint/2010/main" val="24281409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5C02D6-0905-45EE-B4BA-DB60D6D5AF38}"/>
              </a:ext>
            </a:extLst>
          </p:cNvPr>
          <p:cNvSpPr/>
          <p:nvPr/>
        </p:nvSpPr>
        <p:spPr>
          <a:xfrm>
            <a:off x="6739003" y="3432132"/>
            <a:ext cx="1538041" cy="147807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9EFDDFD-CC1D-46FA-BC8B-67DAA698BA11}"/>
              </a:ext>
            </a:extLst>
          </p:cNvPr>
          <p:cNvPicPr>
            <a:picLocks noChangeAspect="1"/>
          </p:cNvPicPr>
          <p:nvPr/>
        </p:nvPicPr>
        <p:blipFill>
          <a:blip r:embed="rId2"/>
          <a:stretch>
            <a:fillRect/>
          </a:stretch>
        </p:blipFill>
        <p:spPr>
          <a:xfrm>
            <a:off x="2695916" y="882881"/>
            <a:ext cx="6618780" cy="5856122"/>
          </a:xfrm>
          <a:prstGeom prst="rect">
            <a:avLst/>
          </a:prstGeom>
        </p:spPr>
      </p:pic>
      <p:sp>
        <p:nvSpPr>
          <p:cNvPr id="6" name="Rectangle 5"/>
          <p:cNvSpPr/>
          <p:nvPr/>
        </p:nvSpPr>
        <p:spPr>
          <a:xfrm>
            <a:off x="2755725" y="2505205"/>
            <a:ext cx="6688899" cy="275573"/>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2625797" y="4362450"/>
            <a:ext cx="6688899" cy="316225"/>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625796" y="6209880"/>
            <a:ext cx="6688899" cy="275573"/>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6939419" y="5030918"/>
            <a:ext cx="2315468" cy="1708085"/>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
        <p:nvSpPr>
          <p:cNvPr id="12" name="TextBox 11">
            <a:extLst>
              <a:ext uri="{FF2B5EF4-FFF2-40B4-BE49-F238E27FC236}">
                <a16:creationId xmlns:a16="http://schemas.microsoft.com/office/drawing/2014/main" id="{9437C4B3-287F-4365-A6D9-60E4392CCC44}"/>
              </a:ext>
            </a:extLst>
          </p:cNvPr>
          <p:cNvSpPr txBox="1"/>
          <p:nvPr/>
        </p:nvSpPr>
        <p:spPr>
          <a:xfrm>
            <a:off x="6739003" y="134254"/>
            <a:ext cx="4797469" cy="523220"/>
          </a:xfrm>
          <a:prstGeom prst="rect">
            <a:avLst/>
          </a:prstGeom>
          <a:noFill/>
        </p:spPr>
        <p:txBody>
          <a:bodyPr wrap="square" rtlCol="0">
            <a:spAutoFit/>
          </a:bodyPr>
          <a:lstStyle/>
          <a:p>
            <a:r>
              <a:rPr lang="en-GB" sz="2800" dirty="0"/>
              <a:t>Warning </a:t>
            </a:r>
            <a:r>
              <a:rPr lang="en-GB" sz="2800" dirty="0" smtClean="0"/>
              <a:t>(</a:t>
            </a:r>
            <a:r>
              <a:rPr lang="en-GB" sz="2800" b="1" dirty="0" smtClean="0"/>
              <a:t>beware </a:t>
            </a:r>
            <a:r>
              <a:rPr lang="en-GB" sz="2800" b="1" dirty="0"/>
              <a:t>of </a:t>
            </a:r>
            <a:r>
              <a:rPr lang="en-GB" sz="2800" b="1" dirty="0" smtClean="0"/>
              <a:t>these</a:t>
            </a:r>
            <a:r>
              <a:rPr lang="en-GB" sz="2800" dirty="0" smtClean="0"/>
              <a:t>)</a:t>
            </a:r>
            <a:endParaRPr lang="en-US" sz="2800" dirty="0"/>
          </a:p>
        </p:txBody>
      </p:sp>
    </p:spTree>
    <p:extLst>
      <p:ext uri="{BB962C8B-B14F-4D97-AF65-F5344CB8AC3E}">
        <p14:creationId xmlns:p14="http://schemas.microsoft.com/office/powerpoint/2010/main" val="40268069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5C02D6-0905-45EE-B4BA-DB60D6D5AF38}"/>
              </a:ext>
            </a:extLst>
          </p:cNvPr>
          <p:cNvSpPr/>
          <p:nvPr/>
        </p:nvSpPr>
        <p:spPr>
          <a:xfrm>
            <a:off x="6739003" y="3432132"/>
            <a:ext cx="1538041" cy="1478070"/>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9EFDDFD-CC1D-46FA-BC8B-67DAA698BA11}"/>
              </a:ext>
            </a:extLst>
          </p:cNvPr>
          <p:cNvPicPr>
            <a:picLocks noChangeAspect="1"/>
          </p:cNvPicPr>
          <p:nvPr/>
        </p:nvPicPr>
        <p:blipFill>
          <a:blip r:embed="rId2"/>
          <a:stretch>
            <a:fillRect/>
          </a:stretch>
        </p:blipFill>
        <p:spPr>
          <a:xfrm>
            <a:off x="2695916" y="882881"/>
            <a:ext cx="6618780" cy="5856122"/>
          </a:xfrm>
          <a:prstGeom prst="rect">
            <a:avLst/>
          </a:prstGeom>
        </p:spPr>
      </p:pic>
      <p:sp>
        <p:nvSpPr>
          <p:cNvPr id="9" name="Rectangle 8"/>
          <p:cNvSpPr/>
          <p:nvPr/>
        </p:nvSpPr>
        <p:spPr>
          <a:xfrm>
            <a:off x="6939419" y="5030918"/>
            <a:ext cx="2315468" cy="1708085"/>
          </a:xfrm>
          <a:prstGeom prst="rect">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
        <p:nvSpPr>
          <p:cNvPr id="8" name="TextBox 7">
            <a:extLst>
              <a:ext uri="{FF2B5EF4-FFF2-40B4-BE49-F238E27FC236}">
                <a16:creationId xmlns:a16="http://schemas.microsoft.com/office/drawing/2014/main" id="{9437C4B3-287F-4365-A6D9-60E4392CCC44}"/>
              </a:ext>
            </a:extLst>
          </p:cNvPr>
          <p:cNvSpPr txBox="1"/>
          <p:nvPr/>
        </p:nvSpPr>
        <p:spPr>
          <a:xfrm>
            <a:off x="6739003" y="134254"/>
            <a:ext cx="4797469" cy="523220"/>
          </a:xfrm>
          <a:prstGeom prst="rect">
            <a:avLst/>
          </a:prstGeom>
          <a:noFill/>
        </p:spPr>
        <p:txBody>
          <a:bodyPr wrap="square" rtlCol="0">
            <a:spAutoFit/>
          </a:bodyPr>
          <a:lstStyle/>
          <a:p>
            <a:r>
              <a:rPr lang="en-GB" sz="2800" dirty="0"/>
              <a:t>Warning </a:t>
            </a:r>
            <a:r>
              <a:rPr lang="en-GB" sz="2800" dirty="0" smtClean="0"/>
              <a:t>(</a:t>
            </a:r>
            <a:r>
              <a:rPr lang="en-GB" sz="2800" b="1" dirty="0" smtClean="0"/>
              <a:t>beware </a:t>
            </a:r>
            <a:r>
              <a:rPr lang="en-GB" sz="2800" b="1" dirty="0"/>
              <a:t>of </a:t>
            </a:r>
            <a:r>
              <a:rPr lang="en-GB" sz="2800" b="1" dirty="0" smtClean="0"/>
              <a:t>these</a:t>
            </a:r>
            <a:r>
              <a:rPr lang="en-GB" sz="2800" dirty="0" smtClean="0"/>
              <a:t>)</a:t>
            </a:r>
            <a:endParaRPr lang="en-US" sz="2800" dirty="0"/>
          </a:p>
        </p:txBody>
      </p:sp>
    </p:spTree>
    <p:extLst>
      <p:ext uri="{BB962C8B-B14F-4D97-AF65-F5344CB8AC3E}">
        <p14:creationId xmlns:p14="http://schemas.microsoft.com/office/powerpoint/2010/main" val="6694412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workplace hazards height">
            <a:extLst>
              <a:ext uri="{FF2B5EF4-FFF2-40B4-BE49-F238E27FC236}">
                <a16:creationId xmlns:a16="http://schemas.microsoft.com/office/drawing/2014/main" id="{27CE5808-D6C9-4092-A366-AE42FE0ED4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8709" y="3513955"/>
            <a:ext cx="2962013" cy="30250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workplace hazards confined spaces">
            <a:extLst>
              <a:ext uri="{FF2B5EF4-FFF2-40B4-BE49-F238E27FC236}">
                <a16:creationId xmlns:a16="http://schemas.microsoft.com/office/drawing/2014/main" id="{344448E6-915B-4E8F-88DE-E3B1DCBEA2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51" y="917316"/>
            <a:ext cx="4762500" cy="317182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cable pits">
            <a:extLst>
              <a:ext uri="{FF2B5EF4-FFF2-40B4-BE49-F238E27FC236}">
                <a16:creationId xmlns:a16="http://schemas.microsoft.com/office/drawing/2014/main" id="{4FB1C84C-73E8-4B65-AF59-EA7EE45FF5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8062" y="4307987"/>
            <a:ext cx="3173913" cy="237408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workplace hazards noise levels">
            <a:extLst>
              <a:ext uri="{FF2B5EF4-FFF2-40B4-BE49-F238E27FC236}">
                <a16:creationId xmlns:a16="http://schemas.microsoft.com/office/drawing/2014/main" id="{A0CB83E5-76AA-4846-B6C3-3B9B346C62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284" y="4307987"/>
            <a:ext cx="3334812" cy="223100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workplace hazards radiation">
            <a:extLst>
              <a:ext uri="{FF2B5EF4-FFF2-40B4-BE49-F238E27FC236}">
                <a16:creationId xmlns:a16="http://schemas.microsoft.com/office/drawing/2014/main" id="{C217D479-1E60-4A57-954F-BA5F3B853F5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75867" y="312952"/>
            <a:ext cx="2054855" cy="2745909"/>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workplace hazards fibre optic">
            <a:extLst>
              <a:ext uri="{FF2B5EF4-FFF2-40B4-BE49-F238E27FC236}">
                <a16:creationId xmlns:a16="http://schemas.microsoft.com/office/drawing/2014/main" id="{CA5DF145-A448-4FBD-8A9A-29FBE8A5463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68809" y="1016558"/>
            <a:ext cx="2800609" cy="2800609"/>
          </a:xfrm>
          <a:prstGeom prst="rect">
            <a:avLst/>
          </a:prstGeom>
          <a:noFill/>
          <a:extLst>
            <a:ext uri="{909E8E84-426E-40DD-AFC4-6F175D3DCCD1}">
              <a14:hiddenFill xmlns:a14="http://schemas.microsoft.com/office/drawing/2010/main">
                <a:solidFill>
                  <a:srgbClr val="FFFFFF"/>
                </a:solidFill>
              </a14:hiddenFill>
            </a:ext>
          </a:extLst>
        </p:spPr>
      </p:pic>
      <p:sp>
        <p:nvSpPr>
          <p:cNvPr id="9"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10"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a:bodyPr>
          <a:lstStyle/>
          <a:p>
            <a:r>
              <a:rPr lang="en-GB" dirty="0" smtClean="0">
                <a:solidFill>
                  <a:schemeClr val="bg1"/>
                </a:solidFill>
              </a:rPr>
              <a:t>Workplace Hazards</a:t>
            </a:r>
            <a:endParaRPr lang="en-US" dirty="0">
              <a:solidFill>
                <a:schemeClr val="bg1"/>
              </a:solidFill>
            </a:endParaRPr>
          </a:p>
        </p:txBody>
      </p:sp>
    </p:spTree>
    <p:extLst>
      <p:ext uri="{BB962C8B-B14F-4D97-AF65-F5344CB8AC3E}">
        <p14:creationId xmlns:p14="http://schemas.microsoft.com/office/powerpoint/2010/main" val="13992782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health and safety working at height">
            <a:extLst>
              <a:ext uri="{FF2B5EF4-FFF2-40B4-BE49-F238E27FC236}">
                <a16:creationId xmlns:a16="http://schemas.microsoft.com/office/drawing/2014/main" id="{DBAC734A-BD9B-45E6-AC2E-C495991BD6F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381" b="4550"/>
          <a:stretch/>
        </p:blipFill>
        <p:spPr bwMode="auto">
          <a:xfrm>
            <a:off x="95044" y="266331"/>
            <a:ext cx="11506612" cy="68071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33849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A32AA0-F110-4BCE-8901-642E2DDCAA14}"/>
              </a:ext>
            </a:extLst>
          </p:cNvPr>
          <p:cNvSpPr/>
          <p:nvPr/>
        </p:nvSpPr>
        <p:spPr>
          <a:xfrm>
            <a:off x="251653" y="263436"/>
            <a:ext cx="4968442" cy="3970318"/>
          </a:xfrm>
          <a:prstGeom prst="rect">
            <a:avLst/>
          </a:prstGeom>
        </p:spPr>
        <p:txBody>
          <a:bodyPr wrap="square">
            <a:spAutoFit/>
          </a:bodyPr>
          <a:lstStyle/>
          <a:p>
            <a:r>
              <a:rPr lang="en-GB" dirty="0">
                <a:latin typeface="Lato"/>
              </a:rPr>
              <a:t>The policy is the list of rules or the framework for the task. In the case of driving the policy is the rules and regulations for driving.  </a:t>
            </a:r>
          </a:p>
          <a:p>
            <a:r>
              <a:rPr lang="en-GB" b="1" dirty="0">
                <a:latin typeface="Lato"/>
              </a:rPr>
              <a:t>This demonstrates that a business or organisation has considered certain things.</a:t>
            </a:r>
          </a:p>
          <a:p>
            <a:endParaRPr lang="en-GB" dirty="0">
              <a:latin typeface="Lato"/>
            </a:endParaRPr>
          </a:p>
          <a:p>
            <a:r>
              <a:rPr lang="en-GB" dirty="0">
                <a:latin typeface="Lato"/>
              </a:rPr>
              <a:t>The process is the outline of how to get to the destination. Imagine the map showing the driver where they are starting and where they are ending. </a:t>
            </a:r>
            <a:r>
              <a:rPr lang="en-GB" b="1" dirty="0">
                <a:latin typeface="Lato"/>
              </a:rPr>
              <a:t> </a:t>
            </a:r>
          </a:p>
          <a:p>
            <a:r>
              <a:rPr lang="en-GB" b="1" dirty="0">
                <a:latin typeface="Lato"/>
              </a:rPr>
              <a:t>This demonstrates that a business or organisation has a plan for how to implement something.</a:t>
            </a:r>
          </a:p>
          <a:p>
            <a:endParaRPr lang="en-GB" b="0" i="0" dirty="0">
              <a:effectLst/>
              <a:latin typeface="Lato"/>
            </a:endParaRPr>
          </a:p>
        </p:txBody>
      </p:sp>
      <p:pic>
        <p:nvPicPr>
          <p:cNvPr id="5" name="Picture 2" descr="Overview: Policy, Process and Procedure">
            <a:extLst>
              <a:ext uri="{FF2B5EF4-FFF2-40B4-BE49-F238E27FC236}">
                <a16:creationId xmlns:a16="http://schemas.microsoft.com/office/drawing/2014/main" id="{B224847F-9692-473F-949E-BBA39A1458B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26679"/>
          <a:stretch/>
        </p:blipFill>
        <p:spPr bwMode="auto">
          <a:xfrm>
            <a:off x="5694228" y="263436"/>
            <a:ext cx="6296025" cy="4602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17341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9378" y="934357"/>
            <a:ext cx="10363200" cy="5509200"/>
          </a:xfrm>
          <a:prstGeom prst="rect">
            <a:avLst/>
          </a:prstGeom>
          <a:noFill/>
        </p:spPr>
        <p:txBody>
          <a:bodyPr wrap="square" rtlCol="0">
            <a:spAutoFit/>
          </a:bodyPr>
          <a:lstStyle/>
          <a:p>
            <a:r>
              <a:rPr lang="en-GB" sz="2400" b="1" dirty="0" smtClean="0"/>
              <a:t>There </a:t>
            </a:r>
            <a:r>
              <a:rPr lang="en-GB" sz="2400" b="1" dirty="0"/>
              <a:t>are three main principles</a:t>
            </a:r>
          </a:p>
          <a:p>
            <a:pPr marL="285750" indent="-285750">
              <a:spcAft>
                <a:spcPts val="600"/>
              </a:spcAft>
              <a:buFont typeface="Arial" panose="020B0604020202020204" pitchFamily="34" charset="0"/>
              <a:buChar char="•"/>
            </a:pPr>
            <a:r>
              <a:rPr lang="en-GB" sz="2400" dirty="0"/>
              <a:t>Avoid work at height whenever possible</a:t>
            </a:r>
          </a:p>
          <a:p>
            <a:pPr marL="285750" indent="-285750">
              <a:spcAft>
                <a:spcPts val="600"/>
              </a:spcAft>
              <a:buFont typeface="Arial" panose="020B0604020202020204" pitchFamily="34" charset="0"/>
              <a:buChar char="•"/>
            </a:pPr>
            <a:r>
              <a:rPr lang="en-GB" sz="2400" dirty="0"/>
              <a:t>If work at height cannot be avoided, then use equipment to prevent falls.</a:t>
            </a:r>
          </a:p>
          <a:p>
            <a:pPr marL="285750" indent="-285750">
              <a:spcAft>
                <a:spcPts val="600"/>
              </a:spcAft>
              <a:buFont typeface="Arial" panose="020B0604020202020204" pitchFamily="34" charset="0"/>
              <a:buChar char="•"/>
            </a:pPr>
            <a:r>
              <a:rPr lang="en-GB" sz="2400" dirty="0"/>
              <a:t>Where the risk of a fall cannot be </a:t>
            </a:r>
            <a:r>
              <a:rPr lang="en-GB" sz="2400" dirty="0" smtClean="0"/>
              <a:t>completely </a:t>
            </a:r>
            <a:r>
              <a:rPr lang="en-GB" sz="2400" dirty="0"/>
              <a:t>eliminated then use other measures to minimize the risk, such as fall  arrest equipment</a:t>
            </a:r>
          </a:p>
          <a:p>
            <a:endParaRPr lang="en-GB" sz="2400" dirty="0"/>
          </a:p>
          <a:p>
            <a:r>
              <a:rPr lang="en-GB" sz="2400" b="1" dirty="0"/>
              <a:t>Those in control of work must ensure that</a:t>
            </a:r>
          </a:p>
          <a:p>
            <a:pPr marL="285750" indent="-285750">
              <a:spcAft>
                <a:spcPts val="600"/>
              </a:spcAft>
              <a:buFont typeface="Arial" panose="020B0604020202020204" pitchFamily="34" charset="0"/>
              <a:buChar char="•"/>
            </a:pPr>
            <a:r>
              <a:rPr lang="en-GB" sz="2400" dirty="0"/>
              <a:t>Work at height is properly planned and organised</a:t>
            </a:r>
          </a:p>
          <a:p>
            <a:pPr marL="285750" indent="-285750">
              <a:spcAft>
                <a:spcPts val="600"/>
              </a:spcAft>
              <a:buFont typeface="Arial" panose="020B0604020202020204" pitchFamily="34" charset="0"/>
              <a:buChar char="•"/>
            </a:pPr>
            <a:r>
              <a:rPr lang="en-GB" sz="2400" dirty="0"/>
              <a:t>Where applicable, weather conditions are considered</a:t>
            </a:r>
          </a:p>
          <a:p>
            <a:pPr marL="285750" indent="-285750">
              <a:spcAft>
                <a:spcPts val="600"/>
              </a:spcAft>
              <a:buFont typeface="Arial" panose="020B0604020202020204" pitchFamily="34" charset="0"/>
              <a:buChar char="•"/>
            </a:pPr>
            <a:r>
              <a:rPr lang="en-GB" sz="2400" dirty="0"/>
              <a:t>Those involved in the work are trained and competent</a:t>
            </a:r>
          </a:p>
          <a:p>
            <a:pPr marL="285750" indent="-285750">
              <a:spcAft>
                <a:spcPts val="600"/>
              </a:spcAft>
              <a:buFont typeface="Arial" panose="020B0604020202020204" pitchFamily="34" charset="0"/>
              <a:buChar char="•"/>
            </a:pPr>
            <a:r>
              <a:rPr lang="en-GB" sz="2400" dirty="0"/>
              <a:t>The work area and equipment have been inspected and are safe</a:t>
            </a:r>
          </a:p>
          <a:p>
            <a:pPr marL="285750" indent="-285750">
              <a:spcAft>
                <a:spcPts val="600"/>
              </a:spcAft>
              <a:buFont typeface="Arial" panose="020B0604020202020204" pitchFamily="34" charset="0"/>
              <a:buChar char="•"/>
            </a:pPr>
            <a:r>
              <a:rPr lang="en-GB" sz="2400" dirty="0"/>
              <a:t>The work has been risk assessed</a:t>
            </a:r>
          </a:p>
          <a:p>
            <a:pPr marL="285750" indent="-285750">
              <a:spcAft>
                <a:spcPts val="600"/>
              </a:spcAft>
              <a:buFont typeface="Arial" panose="020B0604020202020204" pitchFamily="34" charset="0"/>
              <a:buChar char="•"/>
            </a:pPr>
            <a:r>
              <a:rPr lang="en-GB" sz="2400" dirty="0"/>
              <a:t>An emergency plan is in place in case of an accident</a:t>
            </a:r>
          </a:p>
        </p:txBody>
      </p:sp>
      <p:sp>
        <p:nvSpPr>
          <p:cNvPr id="4" name="Snip Single Corner Rectangle 5"/>
          <p:cNvSpPr/>
          <p:nvPr/>
        </p:nvSpPr>
        <p:spPr>
          <a:xfrm flipH="1">
            <a:off x="-3" y="-18626"/>
            <a:ext cx="671689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2800"/>
              <a:t>Workplace Hazards – Working at Height</a:t>
            </a:r>
            <a:endParaRPr lang="en-US" sz="2800" dirty="0"/>
          </a:p>
        </p:txBody>
      </p:sp>
      <p:sp>
        <p:nvSpPr>
          <p:cNvPr id="5" name="Title 1">
            <a:extLst>
              <a:ext uri="{FF2B5EF4-FFF2-40B4-BE49-F238E27FC236}">
                <a16:creationId xmlns:a16="http://schemas.microsoft.com/office/drawing/2014/main" id="{BCC72A97-E16E-4BC3-96B5-5C5B6DF2B88E}"/>
              </a:ext>
            </a:extLst>
          </p:cNvPr>
          <p:cNvSpPr txBox="1">
            <a:spLocks/>
          </p:cNvSpPr>
          <p:nvPr/>
        </p:nvSpPr>
        <p:spPr>
          <a:xfrm>
            <a:off x="160867" y="0"/>
            <a:ext cx="5573889" cy="741186"/>
          </a:xfrm>
          <a:prstGeom prst="rect">
            <a:avLst/>
          </a:prstGeom>
        </p:spPr>
        <p:txBody>
          <a:bodyPr vert="horz" lIns="91440" tIns="45720" rIns="91440" bIns="45720" rtlCol="0" anchor="b">
            <a:normAutofit fontScale="9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dirty="0">
              <a:solidFill>
                <a:schemeClr val="bg1"/>
              </a:solidFill>
            </a:endParaRPr>
          </a:p>
        </p:txBody>
      </p:sp>
    </p:spTree>
    <p:extLst>
      <p:ext uri="{BB962C8B-B14F-4D97-AF65-F5344CB8AC3E}">
        <p14:creationId xmlns:p14="http://schemas.microsoft.com/office/powerpoint/2010/main" val="12190725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5459" y="977900"/>
            <a:ext cx="10363200" cy="5262979"/>
          </a:xfrm>
          <a:prstGeom prst="rect">
            <a:avLst/>
          </a:prstGeom>
          <a:noFill/>
        </p:spPr>
        <p:txBody>
          <a:bodyPr wrap="square" rtlCol="0">
            <a:spAutoFit/>
          </a:bodyPr>
          <a:lstStyle/>
          <a:p>
            <a:r>
              <a:rPr lang="en-GB" sz="2400" dirty="0" smtClean="0"/>
              <a:t>There is specific legislation designed to protect those who have to work at height.</a:t>
            </a:r>
          </a:p>
          <a:p>
            <a:pPr marL="285750" indent="-285750">
              <a:buFont typeface="Arial" panose="020B0604020202020204" pitchFamily="34" charset="0"/>
              <a:buChar char="•"/>
            </a:pPr>
            <a:r>
              <a:rPr lang="en-GB" sz="2400" dirty="0" smtClean="0"/>
              <a:t>The Work at Height Regulations 2005</a:t>
            </a:r>
          </a:p>
          <a:p>
            <a:pPr marL="285750" indent="-285750">
              <a:buFont typeface="Arial" panose="020B0604020202020204" pitchFamily="34" charset="0"/>
              <a:buChar char="•"/>
            </a:pPr>
            <a:r>
              <a:rPr lang="en-GB" sz="2400" dirty="0" smtClean="0"/>
              <a:t>The Work at Height (Amendment) Regulations 2007</a:t>
            </a:r>
          </a:p>
          <a:p>
            <a:endParaRPr lang="en-GB" sz="2400" dirty="0"/>
          </a:p>
          <a:p>
            <a:r>
              <a:rPr lang="en-GB" sz="2400" dirty="0" smtClean="0"/>
              <a:t>Specific guidance for </a:t>
            </a:r>
            <a:r>
              <a:rPr lang="en-GB" sz="2400" b="1" dirty="0" smtClean="0"/>
              <a:t>working with ladders</a:t>
            </a:r>
            <a:r>
              <a:rPr lang="en-GB" sz="2400" dirty="0" smtClean="0"/>
              <a:t>:</a:t>
            </a:r>
          </a:p>
          <a:p>
            <a:pPr marL="285750" indent="-285750">
              <a:buFont typeface="Arial" panose="020B0604020202020204" pitchFamily="34" charset="0"/>
              <a:buChar char="•"/>
            </a:pPr>
            <a:r>
              <a:rPr lang="en-GB" sz="2400" dirty="0" smtClean="0"/>
              <a:t>Short duration of work</a:t>
            </a:r>
          </a:p>
          <a:p>
            <a:pPr marL="285750" indent="-285750">
              <a:buFont typeface="Arial" panose="020B0604020202020204" pitchFamily="34" charset="0"/>
              <a:buChar char="•"/>
            </a:pPr>
            <a:r>
              <a:rPr lang="en-GB" sz="2400" dirty="0" smtClean="0"/>
              <a:t>Light work not involving heavy lifting</a:t>
            </a:r>
          </a:p>
          <a:p>
            <a:pPr marL="285750" indent="-285750">
              <a:buFont typeface="Arial" panose="020B0604020202020204" pitchFamily="34" charset="0"/>
              <a:buChar char="•"/>
            </a:pPr>
            <a:r>
              <a:rPr lang="en-GB" sz="2400" dirty="0" smtClean="0"/>
              <a:t>A secure hand hold is available</a:t>
            </a:r>
          </a:p>
          <a:p>
            <a:pPr marL="285750" indent="-285750">
              <a:buFont typeface="Arial" panose="020B0604020202020204" pitchFamily="34" charset="0"/>
              <a:buChar char="•"/>
            </a:pPr>
            <a:r>
              <a:rPr lang="en-GB" sz="2400" dirty="0" smtClean="0"/>
              <a:t>Ladder is secure and stiles are tied</a:t>
            </a:r>
          </a:p>
          <a:p>
            <a:pPr marL="285750" indent="-285750">
              <a:buFont typeface="Arial" panose="020B0604020202020204" pitchFamily="34" charset="0"/>
              <a:buChar char="•"/>
            </a:pPr>
            <a:r>
              <a:rPr lang="en-GB" sz="2400" dirty="0" smtClean="0"/>
              <a:t>Do not over reach</a:t>
            </a:r>
          </a:p>
          <a:p>
            <a:pPr marL="285750" indent="-285750">
              <a:buFont typeface="Arial" panose="020B0604020202020204" pitchFamily="34" charset="0"/>
              <a:buChar char="•"/>
            </a:pPr>
            <a:r>
              <a:rPr lang="en-GB" sz="2400" dirty="0" smtClean="0"/>
              <a:t>Ensure 1-in-4 angle is maintained</a:t>
            </a:r>
          </a:p>
          <a:p>
            <a:pPr marL="285750" indent="-285750">
              <a:buFont typeface="Arial" panose="020B0604020202020204" pitchFamily="34" charset="0"/>
              <a:buChar char="•"/>
            </a:pPr>
            <a:endParaRPr lang="en-GB" sz="2400" dirty="0"/>
          </a:p>
          <a:p>
            <a:r>
              <a:rPr lang="en-GB" sz="2400" dirty="0" smtClean="0"/>
              <a:t>There is also guidance for the use of Mobile Elevating Work Platforms (MEWPS), scaffolding, and safety harnesses.</a:t>
            </a:r>
          </a:p>
        </p:txBody>
      </p:sp>
      <p:pic>
        <p:nvPicPr>
          <p:cNvPr id="5" name="Picture 2" descr="Image result for health and safety working at height">
            <a:extLst>
              <a:ext uri="{FF2B5EF4-FFF2-40B4-BE49-F238E27FC236}">
                <a16:creationId xmlns:a16="http://schemas.microsoft.com/office/drawing/2014/main" id="{DBAC734A-BD9B-45E6-AC2E-C495991BD6F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500" t="58872" r="66810" b="6145"/>
          <a:stretch/>
        </p:blipFill>
        <p:spPr bwMode="auto">
          <a:xfrm>
            <a:off x="9040560" y="2663993"/>
            <a:ext cx="1638099" cy="2601157"/>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Image result for working at height ladde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8019" y="2360025"/>
            <a:ext cx="2381250" cy="2905125"/>
          </a:xfrm>
          <a:prstGeom prst="rect">
            <a:avLst/>
          </a:prstGeom>
          <a:noFill/>
          <a:extLst>
            <a:ext uri="{909E8E84-426E-40DD-AFC4-6F175D3DCCD1}">
              <a14:hiddenFill xmlns:a14="http://schemas.microsoft.com/office/drawing/2010/main">
                <a:solidFill>
                  <a:srgbClr val="FFFFFF"/>
                </a:solidFill>
              </a14:hiddenFill>
            </a:ext>
          </a:extLst>
        </p:spPr>
      </p:pic>
      <p:sp>
        <p:nvSpPr>
          <p:cNvPr id="6" name="Snip Single Corner Rectangle 5"/>
          <p:cNvSpPr/>
          <p:nvPr/>
        </p:nvSpPr>
        <p:spPr>
          <a:xfrm flipH="1">
            <a:off x="-3" y="-18626"/>
            <a:ext cx="671689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2800"/>
              <a:t>Workplace Hazards – Working at Height</a:t>
            </a:r>
            <a:endParaRPr lang="en-US" sz="2800" dirty="0"/>
          </a:p>
        </p:txBody>
      </p:sp>
      <p:sp>
        <p:nvSpPr>
          <p:cNvPr id="7" name="Title 1">
            <a:extLst>
              <a:ext uri="{FF2B5EF4-FFF2-40B4-BE49-F238E27FC236}">
                <a16:creationId xmlns:a16="http://schemas.microsoft.com/office/drawing/2014/main" id="{BCC72A97-E16E-4BC3-96B5-5C5B6DF2B88E}"/>
              </a:ext>
            </a:extLst>
          </p:cNvPr>
          <p:cNvSpPr txBox="1">
            <a:spLocks/>
          </p:cNvSpPr>
          <p:nvPr/>
        </p:nvSpPr>
        <p:spPr>
          <a:xfrm>
            <a:off x="160867" y="0"/>
            <a:ext cx="5573889" cy="741186"/>
          </a:xfrm>
          <a:prstGeom prst="rect">
            <a:avLst/>
          </a:prstGeom>
        </p:spPr>
        <p:txBody>
          <a:bodyPr vert="horz" lIns="91440" tIns="45720" rIns="91440" bIns="45720" rtlCol="0" anchor="b">
            <a:normAutofit fontScale="9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dirty="0">
              <a:solidFill>
                <a:schemeClr val="bg1"/>
              </a:solidFill>
            </a:endParaRPr>
          </a:p>
        </p:txBody>
      </p:sp>
    </p:spTree>
    <p:extLst>
      <p:ext uri="{BB962C8B-B14F-4D97-AF65-F5344CB8AC3E}">
        <p14:creationId xmlns:p14="http://schemas.microsoft.com/office/powerpoint/2010/main" val="17051302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health and safety confined spaces">
            <a:extLst>
              <a:ext uri="{FF2B5EF4-FFF2-40B4-BE49-F238E27FC236}">
                <a16:creationId xmlns:a16="http://schemas.microsoft.com/office/drawing/2014/main" id="{9A399593-8F8F-48E7-88E8-266C16D254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0593" y="0"/>
            <a:ext cx="10588423" cy="68507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73821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health and safety noise levels">
            <a:extLst>
              <a:ext uri="{FF2B5EF4-FFF2-40B4-BE49-F238E27FC236}">
                <a16:creationId xmlns:a16="http://schemas.microsoft.com/office/drawing/2014/main" id="{5CC24F95-2A01-4293-8365-5D6B49F967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172" y="962782"/>
            <a:ext cx="5715000" cy="52387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health and safety noise levels">
            <a:extLst>
              <a:ext uri="{FF2B5EF4-FFF2-40B4-BE49-F238E27FC236}">
                <a16:creationId xmlns:a16="http://schemas.microsoft.com/office/drawing/2014/main" id="{7DB27A16-B0AD-41AC-89DF-9D6184C269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0964" y="2057658"/>
            <a:ext cx="3797875" cy="3048998"/>
          </a:xfrm>
          <a:prstGeom prst="rect">
            <a:avLst/>
          </a:prstGeom>
          <a:noFill/>
          <a:extLst>
            <a:ext uri="{909E8E84-426E-40DD-AFC4-6F175D3DCCD1}">
              <a14:hiddenFill xmlns:a14="http://schemas.microsoft.com/office/drawing/2010/main">
                <a:solidFill>
                  <a:srgbClr val="FFFFFF"/>
                </a:solidFill>
              </a14:hiddenFill>
            </a:ext>
          </a:extLst>
        </p:spPr>
      </p:pic>
      <p:sp>
        <p:nvSpPr>
          <p:cNvPr id="5" name="Snip Single Corner Rectangle 5"/>
          <p:cNvSpPr/>
          <p:nvPr/>
        </p:nvSpPr>
        <p:spPr>
          <a:xfrm flipH="1">
            <a:off x="-3" y="-18626"/>
            <a:ext cx="5113870"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Workplace </a:t>
            </a:r>
            <a:r>
              <a:rPr lang="en-GB" sz="2800" dirty="0"/>
              <a:t>Hazards – </a:t>
            </a:r>
            <a:r>
              <a:rPr lang="en-GB" sz="2800" dirty="0" smtClean="0"/>
              <a:t>Noise</a:t>
            </a:r>
            <a:endParaRPr lang="en-US" sz="2800" dirty="0"/>
          </a:p>
        </p:txBody>
      </p:sp>
      <p:sp>
        <p:nvSpPr>
          <p:cNvPr id="6" name="Title 1">
            <a:extLst>
              <a:ext uri="{FF2B5EF4-FFF2-40B4-BE49-F238E27FC236}">
                <a16:creationId xmlns:a16="http://schemas.microsoft.com/office/drawing/2014/main" id="{BCC72A97-E16E-4BC3-96B5-5C5B6DF2B88E}"/>
              </a:ext>
            </a:extLst>
          </p:cNvPr>
          <p:cNvSpPr txBox="1">
            <a:spLocks/>
          </p:cNvSpPr>
          <p:nvPr/>
        </p:nvSpPr>
        <p:spPr>
          <a:xfrm>
            <a:off x="160867" y="0"/>
            <a:ext cx="5573889" cy="741186"/>
          </a:xfrm>
          <a:prstGeom prst="rect">
            <a:avLst/>
          </a:prstGeom>
        </p:spPr>
        <p:txBody>
          <a:bodyPr vert="horz" lIns="91440" tIns="45720" rIns="91440" bIns="45720" rtlCol="0" anchor="b">
            <a:normAutofit fontScale="9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dirty="0">
              <a:solidFill>
                <a:schemeClr val="bg1"/>
              </a:solidFill>
            </a:endParaRPr>
          </a:p>
        </p:txBody>
      </p:sp>
    </p:spTree>
    <p:extLst>
      <p:ext uri="{BB962C8B-B14F-4D97-AF65-F5344CB8AC3E}">
        <p14:creationId xmlns:p14="http://schemas.microsoft.com/office/powerpoint/2010/main" val="15171388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1403" y="960432"/>
            <a:ext cx="10648819" cy="549381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2800" dirty="0" smtClean="0"/>
              <a:t>In workplaces with heavy machinery, or other equipment likely to cause severe noise, the levels of the noise should be monitored.</a:t>
            </a:r>
          </a:p>
          <a:p>
            <a:pPr marL="285750" indent="-285750">
              <a:spcAft>
                <a:spcPts val="600"/>
              </a:spcAft>
              <a:buFont typeface="Arial" panose="020B0604020202020204" pitchFamily="34" charset="0"/>
              <a:buChar char="•"/>
            </a:pPr>
            <a:r>
              <a:rPr lang="en-GB" sz="2800" dirty="0" smtClean="0"/>
              <a:t>Symptoms such as difficulty holding conversations (specifically sounds such as “t”, “d” and “s”) , not being able to hear a phone ring, and a ringing, whistling, humming or buzzing in the ear.</a:t>
            </a:r>
          </a:p>
          <a:p>
            <a:pPr marL="285750" indent="-285750">
              <a:spcAft>
                <a:spcPts val="600"/>
              </a:spcAft>
              <a:buFont typeface="Arial" panose="020B0604020202020204" pitchFamily="34" charset="0"/>
              <a:buChar char="•"/>
            </a:pPr>
            <a:r>
              <a:rPr lang="en-GB" sz="2800" dirty="0" smtClean="0"/>
              <a:t>Employers should carry out a risk assessment, and attempt to eliminate or control the issue</a:t>
            </a:r>
          </a:p>
          <a:p>
            <a:pPr marL="742950" lvl="1" indent="-285750">
              <a:buFont typeface="Arial" panose="020B0604020202020204" pitchFamily="34" charset="0"/>
              <a:buChar char="•"/>
            </a:pPr>
            <a:r>
              <a:rPr lang="en-GB" sz="2800" dirty="0" smtClean="0"/>
              <a:t>Quieter equipment</a:t>
            </a:r>
          </a:p>
          <a:p>
            <a:pPr marL="742950" lvl="1" indent="-285750">
              <a:buFont typeface="Arial" panose="020B0604020202020204" pitchFamily="34" charset="0"/>
              <a:buChar char="•"/>
            </a:pPr>
            <a:r>
              <a:rPr lang="en-GB" sz="2800" dirty="0" smtClean="0"/>
              <a:t>Add dampening material</a:t>
            </a:r>
          </a:p>
          <a:p>
            <a:pPr marL="742950" lvl="1" indent="-285750">
              <a:buFont typeface="Arial" panose="020B0604020202020204" pitchFamily="34" charset="0"/>
              <a:buChar char="•"/>
            </a:pPr>
            <a:r>
              <a:rPr lang="en-GB" sz="2800" dirty="0" smtClean="0"/>
              <a:t>Erect screens or enclosures</a:t>
            </a:r>
          </a:p>
          <a:p>
            <a:pPr marL="742950" lvl="1" indent="-285750">
              <a:buFont typeface="Arial" panose="020B0604020202020204" pitchFamily="34" charset="0"/>
              <a:buChar char="•"/>
            </a:pPr>
            <a:r>
              <a:rPr lang="en-GB" sz="2800" dirty="0" smtClean="0"/>
              <a:t>Provide staff with earmuffs, plugs, or semi-inserts</a:t>
            </a:r>
          </a:p>
          <a:p>
            <a:pPr marL="742950" lvl="1" indent="-285750">
              <a:buFont typeface="Arial" panose="020B0604020202020204" pitchFamily="34" charset="0"/>
              <a:buChar char="•"/>
            </a:pPr>
            <a:r>
              <a:rPr lang="en-GB" sz="2800" dirty="0" smtClean="0"/>
              <a:t>Provide regular hearing check-ups</a:t>
            </a:r>
            <a:endParaRPr lang="en-GB" sz="2800" dirty="0"/>
          </a:p>
        </p:txBody>
      </p:sp>
      <p:sp>
        <p:nvSpPr>
          <p:cNvPr id="4" name="Snip Single Corner Rectangle 5"/>
          <p:cNvSpPr/>
          <p:nvPr/>
        </p:nvSpPr>
        <p:spPr>
          <a:xfrm flipH="1">
            <a:off x="-3" y="-18626"/>
            <a:ext cx="5113870"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Workplace </a:t>
            </a:r>
            <a:r>
              <a:rPr lang="en-GB" sz="2800" dirty="0"/>
              <a:t>Hazards – </a:t>
            </a:r>
            <a:r>
              <a:rPr lang="en-GB" sz="2800" dirty="0" smtClean="0"/>
              <a:t>Noise</a:t>
            </a:r>
            <a:endParaRPr lang="en-US" sz="2800" dirty="0"/>
          </a:p>
        </p:txBody>
      </p:sp>
      <p:sp>
        <p:nvSpPr>
          <p:cNvPr id="5" name="Title 1">
            <a:extLst>
              <a:ext uri="{FF2B5EF4-FFF2-40B4-BE49-F238E27FC236}">
                <a16:creationId xmlns:a16="http://schemas.microsoft.com/office/drawing/2014/main" id="{BCC72A97-E16E-4BC3-96B5-5C5B6DF2B88E}"/>
              </a:ext>
            </a:extLst>
          </p:cNvPr>
          <p:cNvSpPr txBox="1">
            <a:spLocks/>
          </p:cNvSpPr>
          <p:nvPr/>
        </p:nvSpPr>
        <p:spPr>
          <a:xfrm>
            <a:off x="160867" y="0"/>
            <a:ext cx="5573889" cy="741186"/>
          </a:xfrm>
          <a:prstGeom prst="rect">
            <a:avLst/>
          </a:prstGeom>
        </p:spPr>
        <p:txBody>
          <a:bodyPr vert="horz" lIns="91440" tIns="45720" rIns="91440" bIns="45720" rtlCol="0" anchor="b">
            <a:normAutofit fontScale="9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dirty="0">
              <a:solidFill>
                <a:schemeClr val="bg1"/>
              </a:solidFill>
            </a:endParaRPr>
          </a:p>
        </p:txBody>
      </p:sp>
    </p:spTree>
    <p:extLst>
      <p:ext uri="{BB962C8B-B14F-4D97-AF65-F5344CB8AC3E}">
        <p14:creationId xmlns:p14="http://schemas.microsoft.com/office/powerpoint/2010/main" val="30497988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 result for workplace hazards radiation">
            <a:extLst>
              <a:ext uri="{FF2B5EF4-FFF2-40B4-BE49-F238E27FC236}">
                <a16:creationId xmlns:a16="http://schemas.microsoft.com/office/drawing/2014/main" id="{75E0CD86-EE1B-47E7-8CB1-0E8609EB16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653"/>
          <a:stretch/>
        </p:blipFill>
        <p:spPr bwMode="auto">
          <a:xfrm>
            <a:off x="52350" y="2133599"/>
            <a:ext cx="7019513" cy="433977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mage result for st sc lc"/>
          <p:cNvPicPr>
            <a:picLocks noChangeAspect="1" noChangeArrowheads="1"/>
          </p:cNvPicPr>
          <p:nvPr/>
        </p:nvPicPr>
        <p:blipFill rotWithShape="1">
          <a:blip r:embed="rId4">
            <a:extLst>
              <a:ext uri="{28A0092B-C50C-407E-A947-70E740481C1C}">
                <a14:useLocalDpi xmlns:a14="http://schemas.microsoft.com/office/drawing/2010/main" val="0"/>
              </a:ext>
            </a:extLst>
          </a:blip>
          <a:srcRect t="18167"/>
          <a:stretch/>
        </p:blipFill>
        <p:spPr bwMode="auto">
          <a:xfrm>
            <a:off x="7071863" y="2133600"/>
            <a:ext cx="4762500" cy="389726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60867" y="887103"/>
            <a:ext cx="11322755" cy="830997"/>
          </a:xfrm>
          <a:prstGeom prst="rect">
            <a:avLst/>
          </a:prstGeom>
          <a:noFill/>
        </p:spPr>
        <p:txBody>
          <a:bodyPr wrap="square" rtlCol="0">
            <a:spAutoFit/>
          </a:bodyPr>
          <a:lstStyle/>
          <a:p>
            <a:r>
              <a:rPr lang="en-GB" sz="2400" dirty="0" smtClean="0"/>
              <a:t>Radiation can either be </a:t>
            </a:r>
            <a:r>
              <a:rPr lang="en-GB" sz="2400" i="1" dirty="0" smtClean="0"/>
              <a:t>ionizing </a:t>
            </a:r>
            <a:r>
              <a:rPr lang="en-GB" sz="2400" dirty="0" smtClean="0"/>
              <a:t>or </a:t>
            </a:r>
            <a:r>
              <a:rPr lang="en-GB" sz="2400" i="1" dirty="0" smtClean="0"/>
              <a:t>non-ionizing.  </a:t>
            </a:r>
            <a:r>
              <a:rPr lang="en-GB" sz="2400" dirty="0" smtClean="0"/>
              <a:t>Ionizing includes radiation from nuclear material and X-rays.  Non-ionizing includes light, infrared (heat), radio waves and lasers.</a:t>
            </a:r>
            <a:endParaRPr lang="en-GB" sz="2400" dirty="0"/>
          </a:p>
        </p:txBody>
      </p:sp>
      <p:sp>
        <p:nvSpPr>
          <p:cNvPr id="6" name="Snip Single Corner Rectangle 5"/>
          <p:cNvSpPr/>
          <p:nvPr/>
        </p:nvSpPr>
        <p:spPr>
          <a:xfrm flipH="1">
            <a:off x="-3" y="-18626"/>
            <a:ext cx="5113870"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Workplace </a:t>
            </a:r>
            <a:r>
              <a:rPr lang="en-GB" sz="2800" dirty="0"/>
              <a:t>Hazards – </a:t>
            </a:r>
            <a:r>
              <a:rPr lang="en-GB" sz="2800" dirty="0" smtClean="0"/>
              <a:t>Radiation</a:t>
            </a:r>
            <a:endParaRPr lang="en-US" sz="2800" dirty="0"/>
          </a:p>
        </p:txBody>
      </p:sp>
      <p:sp>
        <p:nvSpPr>
          <p:cNvPr id="7" name="Title 1">
            <a:extLst>
              <a:ext uri="{FF2B5EF4-FFF2-40B4-BE49-F238E27FC236}">
                <a16:creationId xmlns:a16="http://schemas.microsoft.com/office/drawing/2014/main" id="{BCC72A97-E16E-4BC3-96B5-5C5B6DF2B88E}"/>
              </a:ext>
            </a:extLst>
          </p:cNvPr>
          <p:cNvSpPr txBox="1">
            <a:spLocks/>
          </p:cNvSpPr>
          <p:nvPr/>
        </p:nvSpPr>
        <p:spPr>
          <a:xfrm>
            <a:off x="160867" y="0"/>
            <a:ext cx="5573889" cy="741186"/>
          </a:xfrm>
          <a:prstGeom prst="rect">
            <a:avLst/>
          </a:prstGeom>
        </p:spPr>
        <p:txBody>
          <a:bodyPr vert="horz" lIns="91440" tIns="45720" rIns="91440" bIns="45720" rtlCol="0" anchor="b">
            <a:normAutofit fontScale="9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dirty="0">
              <a:solidFill>
                <a:schemeClr val="bg1"/>
              </a:solidFill>
            </a:endParaRPr>
          </a:p>
        </p:txBody>
      </p:sp>
    </p:spTree>
    <p:extLst>
      <p:ext uri="{BB962C8B-B14F-4D97-AF65-F5344CB8AC3E}">
        <p14:creationId xmlns:p14="http://schemas.microsoft.com/office/powerpoint/2010/main" val="36683876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6" name="Picture 8" descr="Image result for health and safety fibre optic">
            <a:extLst>
              <a:ext uri="{FF2B5EF4-FFF2-40B4-BE49-F238E27FC236}">
                <a16:creationId xmlns:a16="http://schemas.microsoft.com/office/drawing/2014/main" id="{C5C1B030-2AEA-4901-BC95-A99F83D02C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4826" y="1026736"/>
            <a:ext cx="8783917" cy="4904639"/>
          </a:xfrm>
          <a:prstGeom prst="rect">
            <a:avLst/>
          </a:prstGeom>
          <a:noFill/>
          <a:extLst>
            <a:ext uri="{909E8E84-426E-40DD-AFC4-6F175D3DCCD1}">
              <a14:hiddenFill xmlns:a14="http://schemas.microsoft.com/office/drawing/2010/main">
                <a:solidFill>
                  <a:srgbClr val="FFFFFF"/>
                </a:solidFill>
              </a14:hiddenFill>
            </a:ext>
          </a:extLst>
        </p:spPr>
      </p:pic>
      <p:sp>
        <p:nvSpPr>
          <p:cNvPr id="3" name="Snip Single Corner Rectangle 5"/>
          <p:cNvSpPr/>
          <p:nvPr/>
        </p:nvSpPr>
        <p:spPr>
          <a:xfrm flipH="1">
            <a:off x="-3" y="-18626"/>
            <a:ext cx="5113870"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Workplace </a:t>
            </a:r>
            <a:r>
              <a:rPr lang="en-GB" sz="2800" dirty="0"/>
              <a:t>Hazards – </a:t>
            </a:r>
            <a:r>
              <a:rPr lang="en-GB" sz="2800" dirty="0" smtClean="0"/>
              <a:t>Radiation</a:t>
            </a:r>
            <a:endParaRPr lang="en-US" sz="2800" dirty="0"/>
          </a:p>
        </p:txBody>
      </p:sp>
      <p:sp>
        <p:nvSpPr>
          <p:cNvPr id="4" name="Title 1">
            <a:extLst>
              <a:ext uri="{FF2B5EF4-FFF2-40B4-BE49-F238E27FC236}">
                <a16:creationId xmlns:a16="http://schemas.microsoft.com/office/drawing/2014/main" id="{BCC72A97-E16E-4BC3-96B5-5C5B6DF2B88E}"/>
              </a:ext>
            </a:extLst>
          </p:cNvPr>
          <p:cNvSpPr txBox="1">
            <a:spLocks/>
          </p:cNvSpPr>
          <p:nvPr/>
        </p:nvSpPr>
        <p:spPr>
          <a:xfrm>
            <a:off x="160867" y="0"/>
            <a:ext cx="5573889" cy="741186"/>
          </a:xfrm>
          <a:prstGeom prst="rect">
            <a:avLst/>
          </a:prstGeom>
        </p:spPr>
        <p:txBody>
          <a:bodyPr vert="horz" lIns="91440" tIns="45720" rIns="91440" bIns="45720" rtlCol="0" anchor="b">
            <a:normAutofit fontScale="9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dirty="0">
              <a:solidFill>
                <a:schemeClr val="bg1"/>
              </a:solidFill>
            </a:endParaRPr>
          </a:p>
        </p:txBody>
      </p:sp>
    </p:spTree>
    <p:extLst>
      <p:ext uri="{BB962C8B-B14F-4D97-AF65-F5344CB8AC3E}">
        <p14:creationId xmlns:p14="http://schemas.microsoft.com/office/powerpoint/2010/main" val="1777153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Image result for health and safety IT harmful radiation">
            <a:extLst>
              <a:ext uri="{FF2B5EF4-FFF2-40B4-BE49-F238E27FC236}">
                <a16:creationId xmlns:a16="http://schemas.microsoft.com/office/drawing/2014/main" id="{67FB2C06-FFA0-486E-907D-3AC4FE641D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029" y="0"/>
            <a:ext cx="10682513" cy="6940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62577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mage result for mitigate IT fire risks">
            <a:extLst>
              <a:ext uri="{FF2B5EF4-FFF2-40B4-BE49-F238E27FC236}">
                <a16:creationId xmlns:a16="http://schemas.microsoft.com/office/drawing/2014/main" id="{5B7835DB-F0DF-485C-A863-0C88B81A77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6825" y="2407411"/>
            <a:ext cx="9296387" cy="329670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11933" y="986971"/>
            <a:ext cx="9826172" cy="954107"/>
          </a:xfrm>
          <a:prstGeom prst="rect">
            <a:avLst/>
          </a:prstGeom>
          <a:noFill/>
        </p:spPr>
        <p:txBody>
          <a:bodyPr wrap="square" rtlCol="0">
            <a:spAutoFit/>
          </a:bodyPr>
          <a:lstStyle/>
          <a:p>
            <a:pPr algn="ctr"/>
            <a:r>
              <a:rPr lang="en-GB" sz="2800" b="1" dirty="0" smtClean="0"/>
              <a:t>What fire risks can you think of that are associated with IT, computers, or electronic equipment?</a:t>
            </a:r>
            <a:endParaRPr lang="en-GB" sz="2800" b="1" dirty="0"/>
          </a:p>
        </p:txBody>
      </p:sp>
      <p:sp>
        <p:nvSpPr>
          <p:cNvPr id="5"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
        <p:nvSpPr>
          <p:cNvPr id="7" name="Title 1">
            <a:extLst>
              <a:ext uri="{FF2B5EF4-FFF2-40B4-BE49-F238E27FC236}">
                <a16:creationId xmlns:a16="http://schemas.microsoft.com/office/drawing/2014/main" id="{BCC72A97-E16E-4BC3-96B5-5C5B6DF2B88E}"/>
              </a:ext>
            </a:extLst>
          </p:cNvPr>
          <p:cNvSpPr txBox="1">
            <a:spLocks/>
          </p:cNvSpPr>
          <p:nvPr/>
        </p:nvSpPr>
        <p:spPr>
          <a:xfrm>
            <a:off x="160867" y="0"/>
            <a:ext cx="5573889" cy="741186"/>
          </a:xfrm>
          <a:prstGeom prst="rect">
            <a:avLst/>
          </a:prstGeom>
        </p:spPr>
        <p:txBody>
          <a:bodyPr vert="horz" lIns="91440" tIns="45720" rIns="91440" bIns="45720" rtlCol="0" anchor="b">
            <a:normAutofit fontScale="9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dirty="0">
              <a:solidFill>
                <a:schemeClr val="bg1"/>
              </a:solidFill>
            </a:endParaRPr>
          </a:p>
        </p:txBody>
      </p:sp>
    </p:spTree>
    <p:extLst>
      <p:ext uri="{BB962C8B-B14F-4D97-AF65-F5344CB8AC3E}">
        <p14:creationId xmlns:p14="http://schemas.microsoft.com/office/powerpoint/2010/main" val="315382446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1933" y="986971"/>
            <a:ext cx="9826172" cy="954107"/>
          </a:xfrm>
          <a:prstGeom prst="rect">
            <a:avLst/>
          </a:prstGeom>
          <a:noFill/>
        </p:spPr>
        <p:txBody>
          <a:bodyPr wrap="square" rtlCol="0">
            <a:spAutoFit/>
          </a:bodyPr>
          <a:lstStyle/>
          <a:p>
            <a:pPr algn="ctr"/>
            <a:r>
              <a:rPr lang="en-GB" sz="2800" dirty="0" smtClean="0"/>
              <a:t>What fire risks can you think of that are associated with IT, computers, or electronic equipment?</a:t>
            </a:r>
            <a:endParaRPr lang="en-GB" sz="2800" dirty="0"/>
          </a:p>
        </p:txBody>
      </p:sp>
      <p:sp>
        <p:nvSpPr>
          <p:cNvPr id="3" name="TextBox 2"/>
          <p:cNvSpPr txBox="1"/>
          <p:nvPr/>
        </p:nvSpPr>
        <p:spPr>
          <a:xfrm>
            <a:off x="3149600" y="2351315"/>
            <a:ext cx="6502400" cy="286232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3200" dirty="0" smtClean="0"/>
              <a:t>Ageing  / faulty equipment</a:t>
            </a:r>
          </a:p>
          <a:p>
            <a:pPr marL="285750" indent="-285750">
              <a:spcAft>
                <a:spcPts val="600"/>
              </a:spcAft>
              <a:buFont typeface="Arial" panose="020B0604020202020204" pitchFamily="34" charset="0"/>
              <a:buChar char="•"/>
            </a:pPr>
            <a:r>
              <a:rPr lang="en-GB" sz="3200" dirty="0" smtClean="0"/>
              <a:t>Liquid spillage on electronics</a:t>
            </a:r>
          </a:p>
          <a:p>
            <a:pPr marL="285750" indent="-285750">
              <a:spcAft>
                <a:spcPts val="600"/>
              </a:spcAft>
              <a:buFont typeface="Arial" panose="020B0604020202020204" pitchFamily="34" charset="0"/>
              <a:buChar char="•"/>
            </a:pPr>
            <a:r>
              <a:rPr lang="en-GB" sz="3200" dirty="0" smtClean="0"/>
              <a:t>Improper routing of cabling</a:t>
            </a:r>
          </a:p>
          <a:p>
            <a:pPr marL="285750" indent="-285750">
              <a:spcAft>
                <a:spcPts val="600"/>
              </a:spcAft>
              <a:buFont typeface="Arial" panose="020B0604020202020204" pitchFamily="34" charset="0"/>
              <a:buChar char="•"/>
            </a:pPr>
            <a:r>
              <a:rPr lang="en-GB" sz="3200" dirty="0" smtClean="0"/>
              <a:t>Faulty electrical wiring</a:t>
            </a:r>
          </a:p>
          <a:p>
            <a:pPr marL="285750" indent="-285750">
              <a:spcAft>
                <a:spcPts val="600"/>
              </a:spcAft>
              <a:buFont typeface="Arial" panose="020B0604020202020204" pitchFamily="34" charset="0"/>
              <a:buChar char="•"/>
            </a:pPr>
            <a:r>
              <a:rPr lang="en-GB" sz="3200" dirty="0" smtClean="0"/>
              <a:t>Overloading electrical sockets</a:t>
            </a:r>
            <a:endParaRPr lang="en-GB" sz="3200" dirty="0"/>
          </a:p>
        </p:txBody>
      </p:sp>
      <p:sp>
        <p:nvSpPr>
          <p:cNvPr id="5" name="TextBox 4"/>
          <p:cNvSpPr txBox="1"/>
          <p:nvPr/>
        </p:nvSpPr>
        <p:spPr>
          <a:xfrm>
            <a:off x="1315134" y="5623874"/>
            <a:ext cx="9622971" cy="461665"/>
          </a:xfrm>
          <a:prstGeom prst="rect">
            <a:avLst/>
          </a:prstGeom>
          <a:noFill/>
        </p:spPr>
        <p:txBody>
          <a:bodyPr wrap="square" rtlCol="0">
            <a:spAutoFit/>
          </a:bodyPr>
          <a:lstStyle/>
          <a:p>
            <a:pPr algn="ctr"/>
            <a:r>
              <a:rPr lang="en-GB" sz="2400" b="1" dirty="0" smtClean="0"/>
              <a:t>How could you mitigate (reduce the impact or likelihood) of these risks?</a:t>
            </a:r>
            <a:endParaRPr lang="en-GB" sz="2400" b="1" dirty="0"/>
          </a:p>
        </p:txBody>
      </p:sp>
      <p:sp>
        <p:nvSpPr>
          <p:cNvPr id="6"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18603153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Overview: Policy, Process and Procedure">
            <a:extLst>
              <a:ext uri="{FF2B5EF4-FFF2-40B4-BE49-F238E27FC236}">
                <a16:creationId xmlns:a16="http://schemas.microsoft.com/office/drawing/2014/main" id="{B224847F-9692-473F-949E-BBA39A1458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0672" y="287908"/>
            <a:ext cx="6296025" cy="627697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D6A32AA0-F110-4BCE-8901-642E2DDCAA14}"/>
              </a:ext>
            </a:extLst>
          </p:cNvPr>
          <p:cNvSpPr/>
          <p:nvPr/>
        </p:nvSpPr>
        <p:spPr>
          <a:xfrm>
            <a:off x="240364" y="239897"/>
            <a:ext cx="4941236" cy="5632311"/>
          </a:xfrm>
          <a:prstGeom prst="rect">
            <a:avLst/>
          </a:prstGeom>
        </p:spPr>
        <p:txBody>
          <a:bodyPr wrap="square">
            <a:spAutoFit/>
          </a:bodyPr>
          <a:lstStyle/>
          <a:p>
            <a:r>
              <a:rPr lang="en-GB" b="0" i="0" dirty="0">
                <a:effectLst/>
                <a:latin typeface="Lato"/>
              </a:rPr>
              <a:t>The policy is the list of rules or the framework for the task. In the case of driving the policy is the rules and regulations for driving.  </a:t>
            </a:r>
          </a:p>
          <a:p>
            <a:r>
              <a:rPr lang="en-GB" b="1" i="0" dirty="0">
                <a:effectLst/>
                <a:latin typeface="Lato"/>
              </a:rPr>
              <a:t>This demonstrates that a business or organisation has considered certain things.</a:t>
            </a:r>
          </a:p>
          <a:p>
            <a:endParaRPr lang="en-GB" b="0" i="0" dirty="0">
              <a:effectLst/>
              <a:latin typeface="Lato"/>
            </a:endParaRPr>
          </a:p>
          <a:p>
            <a:r>
              <a:rPr lang="en-GB" b="0" i="0" dirty="0">
                <a:effectLst/>
                <a:latin typeface="Lato"/>
              </a:rPr>
              <a:t>The process is the outline of how to get to the destination. Imagine the map showing the driver where they are starting and where they are ending. </a:t>
            </a:r>
            <a:r>
              <a:rPr lang="en-GB" b="1" i="0" dirty="0">
                <a:effectLst/>
                <a:latin typeface="Lato"/>
              </a:rPr>
              <a:t> </a:t>
            </a:r>
          </a:p>
          <a:p>
            <a:r>
              <a:rPr lang="en-GB" b="1" i="0" dirty="0">
                <a:effectLst/>
                <a:latin typeface="Lato"/>
              </a:rPr>
              <a:t>This demonstrates that a business or organisation has a plan for how to implement something.</a:t>
            </a:r>
          </a:p>
          <a:p>
            <a:endParaRPr lang="en-GB" b="0" i="0" dirty="0">
              <a:effectLst/>
              <a:latin typeface="Lato"/>
            </a:endParaRPr>
          </a:p>
          <a:p>
            <a:r>
              <a:rPr lang="en-GB" b="0" i="0" dirty="0">
                <a:effectLst/>
                <a:latin typeface="Lato"/>
              </a:rPr>
              <a:t>Finally, the procedure is the list of exact instructions for every turn the driver needs to take to arrive at the destination.  </a:t>
            </a:r>
          </a:p>
          <a:p>
            <a:r>
              <a:rPr lang="en-GB" b="1" i="0" dirty="0">
                <a:effectLst/>
                <a:latin typeface="Lato"/>
              </a:rPr>
              <a:t>This demonstrates that a business or organisation has provided detailed guidance on how to actually do something.</a:t>
            </a:r>
          </a:p>
        </p:txBody>
      </p:sp>
    </p:spTree>
    <p:extLst>
      <p:ext uri="{BB962C8B-B14F-4D97-AF65-F5344CB8AC3E}">
        <p14:creationId xmlns:p14="http://schemas.microsoft.com/office/powerpoint/2010/main" val="21188114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53143" y="1161144"/>
            <a:ext cx="65024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3200" dirty="0" smtClean="0"/>
              <a:t>Ageing  / faulty equipment</a:t>
            </a:r>
          </a:p>
        </p:txBody>
      </p:sp>
      <p:pic>
        <p:nvPicPr>
          <p:cNvPr id="2050" name="Picture 2" descr="Image result for pat tes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9189" y="214662"/>
            <a:ext cx="3035530" cy="306251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864296" y="2146924"/>
            <a:ext cx="7612047" cy="3970318"/>
          </a:xfrm>
          <a:prstGeom prst="rect">
            <a:avLst/>
          </a:prstGeom>
          <a:noFill/>
        </p:spPr>
        <p:txBody>
          <a:bodyPr wrap="square" rtlCol="0">
            <a:spAutoFit/>
          </a:bodyPr>
          <a:lstStyle/>
          <a:p>
            <a:r>
              <a:rPr lang="en-GB" sz="2800" dirty="0" smtClean="0"/>
              <a:t>A regular maintenance schedule, and using a hardware life-cycle (e.g. replacing/upgrading old kit) can help.</a:t>
            </a:r>
          </a:p>
          <a:p>
            <a:endParaRPr lang="en-GB" sz="2800" dirty="0"/>
          </a:p>
          <a:p>
            <a:r>
              <a:rPr lang="en-GB" sz="2800" dirty="0" smtClean="0"/>
              <a:t>Portable Appliance Testing (PAT) verifies that electrical equipment such as computers and monitors is safe to use.</a:t>
            </a:r>
          </a:p>
          <a:p>
            <a:endParaRPr lang="en-GB" sz="2800" dirty="0"/>
          </a:p>
          <a:p>
            <a:r>
              <a:rPr lang="en-GB" sz="2800" b="1" dirty="0" smtClean="0"/>
              <a:t>How often should equipment be PAT tested?</a:t>
            </a:r>
            <a:endParaRPr lang="en-GB" sz="2800" b="1" dirty="0"/>
          </a:p>
        </p:txBody>
      </p:sp>
      <p:sp>
        <p:nvSpPr>
          <p:cNvPr id="6"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2244730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53143" y="1161144"/>
            <a:ext cx="65024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3200" dirty="0" smtClean="0"/>
              <a:t>Ageing  / faulty equipment</a:t>
            </a:r>
          </a:p>
        </p:txBody>
      </p:sp>
      <p:sp>
        <p:nvSpPr>
          <p:cNvPr id="5" name="TextBox 4"/>
          <p:cNvSpPr txBox="1"/>
          <p:nvPr/>
        </p:nvSpPr>
        <p:spPr>
          <a:xfrm>
            <a:off x="864296" y="2146924"/>
            <a:ext cx="7612047" cy="3108543"/>
          </a:xfrm>
          <a:prstGeom prst="rect">
            <a:avLst/>
          </a:prstGeom>
          <a:noFill/>
        </p:spPr>
        <p:txBody>
          <a:bodyPr wrap="square" rtlCol="0">
            <a:spAutoFit/>
          </a:bodyPr>
          <a:lstStyle/>
          <a:p>
            <a:r>
              <a:rPr lang="en-GB" sz="2800" dirty="0" smtClean="0"/>
              <a:t>A regular maintenance schedule, and using a hardware life-cycle (e.g. replacing/upgrading old kit) can help.</a:t>
            </a:r>
          </a:p>
          <a:p>
            <a:endParaRPr lang="en-GB" sz="2800" dirty="0"/>
          </a:p>
          <a:p>
            <a:r>
              <a:rPr lang="en-GB" sz="2800" dirty="0" smtClean="0"/>
              <a:t>Portable Appliance Testing (PAT) verifies that electrical equipment such as computers and monitors is safe to use.</a:t>
            </a:r>
          </a:p>
        </p:txBody>
      </p:sp>
      <p:sp>
        <p:nvSpPr>
          <p:cNvPr id="6" name="TextBox 5"/>
          <p:cNvSpPr txBox="1"/>
          <p:nvPr/>
        </p:nvSpPr>
        <p:spPr>
          <a:xfrm>
            <a:off x="846038" y="5540233"/>
            <a:ext cx="10194495" cy="954107"/>
          </a:xfrm>
          <a:prstGeom prst="rect">
            <a:avLst/>
          </a:prstGeom>
          <a:noFill/>
        </p:spPr>
        <p:txBody>
          <a:bodyPr wrap="square" rtlCol="0">
            <a:spAutoFit/>
          </a:bodyPr>
          <a:lstStyle/>
          <a:p>
            <a:r>
              <a:rPr lang="en-GB" sz="2800" b="1" dirty="0" smtClean="0"/>
              <a:t>PAT testing should be completed </a:t>
            </a:r>
            <a:r>
              <a:rPr lang="en-GB" sz="2800" b="1" i="1" dirty="0" smtClean="0"/>
              <a:t>regularly</a:t>
            </a:r>
            <a:r>
              <a:rPr lang="en-GB" sz="2800" b="1" dirty="0" smtClean="0"/>
              <a:t>, but a company can decide if this means every 6, 12, or 18 months, for example.</a:t>
            </a:r>
            <a:endParaRPr lang="en-GB" sz="2800" b="1" dirty="0"/>
          </a:p>
        </p:txBody>
      </p:sp>
      <p:pic>
        <p:nvPicPr>
          <p:cNvPr id="7" name="Picture 2" descr="Image result for pat tes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9189" y="214662"/>
            <a:ext cx="3035530" cy="3062513"/>
          </a:xfrm>
          <a:prstGeom prst="rect">
            <a:avLst/>
          </a:prstGeom>
          <a:noFill/>
          <a:extLst>
            <a:ext uri="{909E8E84-426E-40DD-AFC4-6F175D3DCCD1}">
              <a14:hiddenFill xmlns:a14="http://schemas.microsoft.com/office/drawing/2010/main">
                <a:solidFill>
                  <a:srgbClr val="FFFFFF"/>
                </a:solidFill>
              </a14:hiddenFill>
            </a:ext>
          </a:extLst>
        </p:spPr>
      </p:pic>
      <p:sp>
        <p:nvSpPr>
          <p:cNvPr id="8"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
        <p:nvSpPr>
          <p:cNvPr id="2" name="Rectangle 1"/>
          <p:cNvSpPr/>
          <p:nvPr/>
        </p:nvSpPr>
        <p:spPr>
          <a:xfrm>
            <a:off x="8219189" y="3342991"/>
            <a:ext cx="3110240" cy="923330"/>
          </a:xfrm>
          <a:prstGeom prst="rect">
            <a:avLst/>
          </a:prstGeom>
        </p:spPr>
        <p:txBody>
          <a:bodyPr wrap="square">
            <a:spAutoFit/>
          </a:bodyPr>
          <a:lstStyle/>
          <a:p>
            <a:r>
              <a:rPr lang="en-GB" dirty="0"/>
              <a:t>http://www.hse.gov.uk/electricity/faq-portable-appliance-testing.htm</a:t>
            </a:r>
          </a:p>
        </p:txBody>
      </p:sp>
    </p:spTree>
    <p:extLst>
      <p:ext uri="{BB962C8B-B14F-4D97-AF65-F5344CB8AC3E}">
        <p14:creationId xmlns:p14="http://schemas.microsoft.com/office/powerpoint/2010/main" val="34862389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1161144"/>
            <a:ext cx="65024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3200" dirty="0" smtClean="0"/>
              <a:t>Liquid spillage on electronics</a:t>
            </a:r>
          </a:p>
        </p:txBody>
      </p:sp>
      <p:pic>
        <p:nvPicPr>
          <p:cNvPr id="7170" name="Picture 2" descr="Image result for monitor on fi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4989" y="363433"/>
            <a:ext cx="3686629" cy="2764972"/>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drink spill compu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5338" y="3529410"/>
            <a:ext cx="4429125" cy="306705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64297" y="2146924"/>
            <a:ext cx="6247704" cy="3108543"/>
          </a:xfrm>
          <a:prstGeom prst="rect">
            <a:avLst/>
          </a:prstGeom>
          <a:noFill/>
        </p:spPr>
        <p:txBody>
          <a:bodyPr wrap="square" rtlCol="0">
            <a:spAutoFit/>
          </a:bodyPr>
          <a:lstStyle/>
          <a:p>
            <a:r>
              <a:rPr lang="en-GB" sz="2800" dirty="0" smtClean="0"/>
              <a:t>Obviously, electronics and water do not mix well, as water conducts electricity, causing short circuits.</a:t>
            </a:r>
          </a:p>
          <a:p>
            <a:endParaRPr lang="en-GB" sz="2800" dirty="0"/>
          </a:p>
          <a:p>
            <a:r>
              <a:rPr lang="en-GB" sz="2800" dirty="0" smtClean="0"/>
              <a:t>A simple “</a:t>
            </a:r>
            <a:r>
              <a:rPr lang="en-GB" sz="2800" b="1" dirty="0" smtClean="0"/>
              <a:t>no open drink containers</a:t>
            </a:r>
            <a:r>
              <a:rPr lang="en-GB" sz="2800" dirty="0" smtClean="0"/>
              <a:t>” policy in server rooms or work areas can mitigate this risk.</a:t>
            </a:r>
          </a:p>
        </p:txBody>
      </p:sp>
      <p:sp>
        <p:nvSpPr>
          <p:cNvPr id="7"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170333231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53143" y="1161144"/>
            <a:ext cx="6502400" cy="584775"/>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3200" dirty="0" smtClean="0"/>
              <a:t>Improper routing of cabling</a:t>
            </a:r>
          </a:p>
        </p:txBody>
      </p:sp>
      <p:pic>
        <p:nvPicPr>
          <p:cNvPr id="5" name="Picture 6" descr="Image result for plenum space cabling"/>
          <p:cNvPicPr>
            <a:picLocks noChangeAspect="1" noChangeArrowheads="1"/>
          </p:cNvPicPr>
          <p:nvPr/>
        </p:nvPicPr>
        <p:blipFill rotWithShape="1">
          <a:blip r:embed="rId3">
            <a:extLst>
              <a:ext uri="{28A0092B-C50C-407E-A947-70E740481C1C}">
                <a14:useLocalDpi xmlns:a14="http://schemas.microsoft.com/office/drawing/2010/main" val="0"/>
              </a:ext>
            </a:extLst>
          </a:blip>
          <a:srcRect b="31062"/>
          <a:stretch/>
        </p:blipFill>
        <p:spPr bwMode="auto">
          <a:xfrm>
            <a:off x="5938127" y="287527"/>
            <a:ext cx="5485591" cy="233200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Image result for plenum twisted pai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32504" y="3083776"/>
            <a:ext cx="4496835" cy="194041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64296" y="2087677"/>
            <a:ext cx="5420390" cy="4154984"/>
          </a:xfrm>
          <a:prstGeom prst="rect">
            <a:avLst/>
          </a:prstGeom>
          <a:noFill/>
        </p:spPr>
        <p:txBody>
          <a:bodyPr wrap="square" rtlCol="0">
            <a:spAutoFit/>
          </a:bodyPr>
          <a:lstStyle/>
          <a:p>
            <a:r>
              <a:rPr lang="en-GB" sz="2400" dirty="0" smtClean="0"/>
              <a:t>The </a:t>
            </a:r>
            <a:r>
              <a:rPr lang="en-GB" sz="2400" i="1" dirty="0" smtClean="0"/>
              <a:t>plenum</a:t>
            </a:r>
            <a:r>
              <a:rPr lang="en-GB" sz="2400" dirty="0"/>
              <a:t> </a:t>
            </a:r>
            <a:r>
              <a:rPr lang="en-GB" sz="2400" dirty="0" smtClean="0"/>
              <a:t>space of a building is where the air-conditioning vents are.  Sometimes, network cabling can be routed through these.</a:t>
            </a:r>
          </a:p>
          <a:p>
            <a:endParaRPr lang="en-GB" sz="2400" dirty="0"/>
          </a:p>
          <a:p>
            <a:r>
              <a:rPr lang="en-GB" sz="2400" dirty="0" smtClean="0"/>
              <a:t>Special plenum cabling should be used, which uses fire-retardant materials.</a:t>
            </a:r>
          </a:p>
          <a:p>
            <a:endParaRPr lang="en-GB" sz="2400" dirty="0"/>
          </a:p>
          <a:p>
            <a:r>
              <a:rPr lang="en-GB" sz="2400" dirty="0" smtClean="0"/>
              <a:t>This stops a fire in the plenum space generating smoke, which would seep into all of the rooms of the building.</a:t>
            </a:r>
            <a:endParaRPr lang="en-GB" sz="2400" dirty="0"/>
          </a:p>
        </p:txBody>
      </p:sp>
      <p:sp>
        <p:nvSpPr>
          <p:cNvPr id="7"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14156416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53143" y="1161144"/>
            <a:ext cx="6502400" cy="115416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3200" dirty="0" smtClean="0"/>
              <a:t>Faulty electrical wiring</a:t>
            </a:r>
          </a:p>
          <a:p>
            <a:pPr marL="285750" indent="-285750">
              <a:spcAft>
                <a:spcPts val="600"/>
              </a:spcAft>
              <a:buFont typeface="Arial" panose="020B0604020202020204" pitchFamily="34" charset="0"/>
              <a:buChar char="•"/>
            </a:pPr>
            <a:r>
              <a:rPr lang="en-GB" sz="3200" dirty="0" smtClean="0"/>
              <a:t>Overloading electrical sockets</a:t>
            </a:r>
            <a:endParaRPr lang="en-GB" sz="3200" dirty="0"/>
          </a:p>
        </p:txBody>
      </p:sp>
      <p:pic>
        <p:nvPicPr>
          <p:cNvPr id="10244" name="Picture 4" descr="http://www.electricalcompetentperson.co.uk/Content/Images/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8660" y="102960"/>
            <a:ext cx="4857750" cy="313372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864296" y="3236686"/>
            <a:ext cx="5173647" cy="2677656"/>
          </a:xfrm>
          <a:prstGeom prst="rect">
            <a:avLst/>
          </a:prstGeom>
          <a:noFill/>
        </p:spPr>
        <p:txBody>
          <a:bodyPr wrap="square" rtlCol="0">
            <a:spAutoFit/>
          </a:bodyPr>
          <a:lstStyle/>
          <a:p>
            <a:r>
              <a:rPr lang="en-GB" sz="2800" dirty="0" smtClean="0"/>
              <a:t>Hiring a registered/certified electrician to complete any electrical work, and giving consideration to the amount of devices connected to each socket, can mitigate fire risks.</a:t>
            </a:r>
            <a:endParaRPr lang="en-GB" sz="2800" dirty="0"/>
          </a:p>
        </p:txBody>
      </p:sp>
      <p:pic>
        <p:nvPicPr>
          <p:cNvPr id="10246" name="Picture 6" descr="Image result for overloaded electrical socke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9549" y="3476863"/>
            <a:ext cx="4415972" cy="2900351"/>
          </a:xfrm>
          <a:prstGeom prst="rect">
            <a:avLst/>
          </a:prstGeom>
          <a:noFill/>
          <a:extLst>
            <a:ext uri="{909E8E84-426E-40DD-AFC4-6F175D3DCCD1}">
              <a14:hiddenFill xmlns:a14="http://schemas.microsoft.com/office/drawing/2010/main">
                <a:solidFill>
                  <a:srgbClr val="FFFFFF"/>
                </a:solidFill>
              </a14:hiddenFill>
            </a:ext>
          </a:extLst>
        </p:spPr>
      </p:pic>
      <p:sp>
        <p:nvSpPr>
          <p:cNvPr id="7"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33561395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53143" y="1161144"/>
            <a:ext cx="6502400" cy="1154162"/>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GB" sz="3200" dirty="0" smtClean="0"/>
              <a:t>Faulty electrical wiring</a:t>
            </a:r>
          </a:p>
          <a:p>
            <a:pPr marL="285750" indent="-285750">
              <a:spcAft>
                <a:spcPts val="600"/>
              </a:spcAft>
              <a:buFont typeface="Arial" panose="020B0604020202020204" pitchFamily="34" charset="0"/>
              <a:buChar char="•"/>
            </a:pPr>
            <a:r>
              <a:rPr lang="en-GB" sz="3200" dirty="0" smtClean="0"/>
              <a:t>Overloading electrical sockets</a:t>
            </a:r>
            <a:endParaRPr lang="en-GB" sz="3200" dirty="0"/>
          </a:p>
        </p:txBody>
      </p:sp>
      <p:pic>
        <p:nvPicPr>
          <p:cNvPr id="5" name="Picture 4"/>
          <p:cNvPicPr>
            <a:picLocks noChangeAspect="1"/>
          </p:cNvPicPr>
          <p:nvPr/>
        </p:nvPicPr>
        <p:blipFill>
          <a:blip r:embed="rId3"/>
          <a:stretch>
            <a:fillRect/>
          </a:stretch>
        </p:blipFill>
        <p:spPr>
          <a:xfrm>
            <a:off x="6358870" y="855215"/>
            <a:ext cx="4962072" cy="3639351"/>
          </a:xfrm>
          <a:prstGeom prst="rect">
            <a:avLst/>
          </a:prstGeom>
        </p:spPr>
      </p:pic>
      <p:sp>
        <p:nvSpPr>
          <p:cNvPr id="6" name="TextBox 5"/>
          <p:cNvSpPr txBox="1"/>
          <p:nvPr/>
        </p:nvSpPr>
        <p:spPr>
          <a:xfrm>
            <a:off x="864296" y="2946400"/>
            <a:ext cx="4796275" cy="1569660"/>
          </a:xfrm>
          <a:prstGeom prst="rect">
            <a:avLst/>
          </a:prstGeom>
          <a:noFill/>
        </p:spPr>
        <p:txBody>
          <a:bodyPr wrap="square" rtlCol="0">
            <a:spAutoFit/>
          </a:bodyPr>
          <a:lstStyle/>
          <a:p>
            <a:r>
              <a:rPr lang="en-GB" sz="3200" dirty="0" smtClean="0"/>
              <a:t>How many devices should you connect to a single electrical socket?</a:t>
            </a:r>
            <a:endParaRPr lang="en-GB" sz="3200" dirty="0"/>
          </a:p>
        </p:txBody>
      </p:sp>
      <p:sp>
        <p:nvSpPr>
          <p:cNvPr id="8" name="Rectangle 7"/>
          <p:cNvSpPr/>
          <p:nvPr/>
        </p:nvSpPr>
        <p:spPr>
          <a:xfrm>
            <a:off x="930452" y="4916321"/>
            <a:ext cx="4365298" cy="646331"/>
          </a:xfrm>
          <a:prstGeom prst="rect">
            <a:avLst/>
          </a:prstGeom>
        </p:spPr>
        <p:txBody>
          <a:bodyPr wrap="none">
            <a:spAutoFit/>
          </a:bodyPr>
          <a:lstStyle/>
          <a:p>
            <a:r>
              <a:rPr lang="en-GB" sz="3600" dirty="0" smtClean="0">
                <a:solidFill>
                  <a:srgbClr val="444444"/>
                </a:solidFill>
                <a:latin typeface="Roboto"/>
                <a:hlinkClick r:id="rId4"/>
              </a:rPr>
              <a:t>https://goo.gl/i2hyUz</a:t>
            </a:r>
            <a:endParaRPr lang="en-GB" sz="3600" dirty="0"/>
          </a:p>
        </p:txBody>
      </p:sp>
      <p:sp>
        <p:nvSpPr>
          <p:cNvPr id="7"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6467928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8341" y="760139"/>
            <a:ext cx="11364687" cy="3570208"/>
          </a:xfrm>
          <a:prstGeom prst="rect">
            <a:avLst/>
          </a:prstGeom>
          <a:noFill/>
        </p:spPr>
        <p:txBody>
          <a:bodyPr wrap="square" rtlCol="0">
            <a:spAutoFit/>
          </a:bodyPr>
          <a:lstStyle/>
          <a:p>
            <a:r>
              <a:rPr lang="en-GB" sz="2400" b="1" dirty="0" smtClean="0"/>
              <a:t>Fire Suppression Systems</a:t>
            </a:r>
          </a:p>
          <a:p>
            <a:pPr>
              <a:spcAft>
                <a:spcPts val="600"/>
              </a:spcAft>
            </a:pPr>
            <a:r>
              <a:rPr lang="en-GB" sz="2400" dirty="0"/>
              <a:t>Any fire burns when it has sufficient Heat, Oxygen and Fuel. </a:t>
            </a:r>
            <a:r>
              <a:rPr lang="en-GB" sz="2400" dirty="0" smtClean="0"/>
              <a:t> Suppression systems are </a:t>
            </a:r>
            <a:r>
              <a:rPr lang="en-GB" sz="2400" dirty="0"/>
              <a:t>designed to remove one or more of the elements</a:t>
            </a:r>
            <a:r>
              <a:rPr lang="en-GB" sz="2400" dirty="0" smtClean="0"/>
              <a:t>.</a:t>
            </a:r>
            <a:endParaRPr lang="en-GB" sz="2400" dirty="0"/>
          </a:p>
          <a:p>
            <a:r>
              <a:rPr lang="en-GB" sz="2400" b="1" dirty="0" smtClean="0"/>
              <a:t>Water-based: Sprinklers</a:t>
            </a:r>
          </a:p>
          <a:p>
            <a:pPr>
              <a:spcAft>
                <a:spcPts val="600"/>
              </a:spcAft>
            </a:pPr>
            <a:r>
              <a:rPr lang="en-GB" sz="2400" dirty="0"/>
              <a:t>These work by drenching the are area they are protecting. This </a:t>
            </a:r>
            <a:r>
              <a:rPr lang="en-GB" sz="2400" dirty="0" err="1"/>
              <a:t>inerts</a:t>
            </a:r>
            <a:r>
              <a:rPr lang="en-GB" sz="2400" dirty="0"/>
              <a:t> the fuel and stops the spread of fire.  The problem with sprinkler systems, is that they can sometimes do more damage than the fire itself</a:t>
            </a:r>
            <a:r>
              <a:rPr lang="en-GB" sz="2400" dirty="0" smtClean="0"/>
              <a:t>!</a:t>
            </a:r>
            <a:endParaRPr lang="en-GB" sz="2400" dirty="0"/>
          </a:p>
          <a:p>
            <a:endParaRPr lang="en-GB" sz="2400" dirty="0"/>
          </a:p>
          <a:p>
            <a:endParaRPr lang="en-GB" sz="2400" dirty="0"/>
          </a:p>
        </p:txBody>
      </p:sp>
      <p:pic>
        <p:nvPicPr>
          <p:cNvPr id="12290" name="Picture 2" descr="Image result for fire sprinkl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7930" y="3458255"/>
            <a:ext cx="3703384" cy="3215772"/>
          </a:xfrm>
          <a:prstGeom prst="rect">
            <a:avLst/>
          </a:prstGeom>
          <a:noFill/>
          <a:extLst>
            <a:ext uri="{909E8E84-426E-40DD-AFC4-6F175D3DCCD1}">
              <a14:hiddenFill xmlns:a14="http://schemas.microsoft.com/office/drawing/2010/main">
                <a:solidFill>
                  <a:srgbClr val="FFFFFF"/>
                </a:solidFill>
              </a14:hiddenFill>
            </a:ext>
          </a:extLst>
        </p:spPr>
      </p:pic>
      <p:sp>
        <p:nvSpPr>
          <p:cNvPr id="6"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1992153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48342" y="760139"/>
            <a:ext cx="11335658" cy="3862596"/>
          </a:xfrm>
          <a:prstGeom prst="rect">
            <a:avLst/>
          </a:prstGeom>
          <a:noFill/>
        </p:spPr>
        <p:txBody>
          <a:bodyPr wrap="square" rtlCol="0">
            <a:spAutoFit/>
          </a:bodyPr>
          <a:lstStyle/>
          <a:p>
            <a:r>
              <a:rPr lang="en-GB" sz="2400" b="1" dirty="0" smtClean="0"/>
              <a:t>Fire Suppression Systems</a:t>
            </a:r>
          </a:p>
          <a:p>
            <a:pPr>
              <a:spcAft>
                <a:spcPts val="600"/>
              </a:spcAft>
            </a:pPr>
            <a:r>
              <a:rPr lang="en-GB" sz="2400" dirty="0"/>
              <a:t>Any fire burns when it has sufficient Heat, Oxygen and Fuel. </a:t>
            </a:r>
            <a:r>
              <a:rPr lang="en-GB" sz="2400" dirty="0" smtClean="0"/>
              <a:t> Suppression systems are </a:t>
            </a:r>
            <a:r>
              <a:rPr lang="en-GB" sz="2400" dirty="0"/>
              <a:t>designed to remove one or more of the elements</a:t>
            </a:r>
            <a:r>
              <a:rPr lang="en-GB" sz="2400" dirty="0" smtClean="0"/>
              <a:t>.</a:t>
            </a:r>
            <a:endParaRPr lang="en-GB" sz="2400" dirty="0"/>
          </a:p>
          <a:p>
            <a:r>
              <a:rPr lang="en-GB" sz="2400" b="1" dirty="0" smtClean="0"/>
              <a:t>Water-based: Foam</a:t>
            </a:r>
          </a:p>
          <a:p>
            <a:r>
              <a:rPr lang="en-GB" sz="2400" dirty="0"/>
              <a:t>Water mixed with high expansion foam solution such as AFFF, allows the foam to rapidly smother the are with foam.  This is not suitable for most common fire suppression applications, but particularly good for large open spaces, where spillage of fuel or other types of combustible liquids are present</a:t>
            </a:r>
            <a:r>
              <a:rPr lang="en-GB" sz="2400" dirty="0" smtClean="0"/>
              <a:t>.</a:t>
            </a:r>
          </a:p>
          <a:p>
            <a:endParaRPr lang="en-GB" sz="2400" dirty="0"/>
          </a:p>
          <a:p>
            <a:endParaRPr lang="en-GB" sz="2400" dirty="0"/>
          </a:p>
        </p:txBody>
      </p:sp>
      <p:pic>
        <p:nvPicPr>
          <p:cNvPr id="12292" name="Picture 4" descr="Image result for foam fire syste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4400" y="3686212"/>
            <a:ext cx="5409056" cy="304259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51543" y="4499429"/>
            <a:ext cx="4630057" cy="1815882"/>
          </a:xfrm>
          <a:prstGeom prst="rect">
            <a:avLst/>
          </a:prstGeom>
          <a:noFill/>
        </p:spPr>
        <p:txBody>
          <a:bodyPr wrap="square" rtlCol="0">
            <a:spAutoFit/>
          </a:bodyPr>
          <a:lstStyle/>
          <a:p>
            <a:r>
              <a:rPr lang="en-GB" sz="2800" b="1" dirty="0" smtClean="0"/>
              <a:t>What is the obvious problem with both of these water-based fire suppression systems?</a:t>
            </a:r>
            <a:endParaRPr lang="en-GB" sz="2800" b="1" dirty="0"/>
          </a:p>
        </p:txBody>
      </p:sp>
      <p:sp>
        <p:nvSpPr>
          <p:cNvPr id="6"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38479474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89468" y="1663190"/>
            <a:ext cx="8920666" cy="4970591"/>
          </a:xfrm>
          <a:prstGeom prst="rect">
            <a:avLst/>
          </a:prstGeom>
          <a:noFill/>
        </p:spPr>
        <p:txBody>
          <a:bodyPr wrap="square" rtlCol="0">
            <a:spAutoFit/>
          </a:bodyPr>
          <a:lstStyle/>
          <a:p>
            <a:r>
              <a:rPr lang="en-GB" sz="2400" b="1" dirty="0" smtClean="0"/>
              <a:t>Inert Gas Systems</a:t>
            </a:r>
          </a:p>
          <a:p>
            <a:pPr>
              <a:spcAft>
                <a:spcPts val="600"/>
              </a:spcAft>
            </a:pPr>
            <a:r>
              <a:rPr lang="en-GB" sz="2400" dirty="0"/>
              <a:t>These reduce Oxygen to below 15%.  With Oxygen levels at around 15% and below, combustion is not possible. </a:t>
            </a:r>
            <a:r>
              <a:rPr lang="en-GB" sz="2400" dirty="0" smtClean="0"/>
              <a:t> Designed </a:t>
            </a:r>
            <a:r>
              <a:rPr lang="en-GB" sz="2400" dirty="0"/>
              <a:t>to reduce oxygen levels to below 15% but higher than 12%.  This means that it is safe for the occupants of the enclosure to egress safely post discharge</a:t>
            </a:r>
            <a:r>
              <a:rPr lang="en-GB" sz="2400" dirty="0" smtClean="0"/>
              <a:t>.</a:t>
            </a:r>
          </a:p>
          <a:p>
            <a:r>
              <a:rPr lang="en-GB" sz="2400" b="1" dirty="0" smtClean="0"/>
              <a:t>Synthetic Chemical</a:t>
            </a:r>
          </a:p>
          <a:p>
            <a:r>
              <a:rPr lang="en-GB" sz="2400" dirty="0"/>
              <a:t>These fire suppressants are designed to reduce heat.  Basically the agents are very similar to refrigerants.  Due to the nature of the fire suppression technique, these refrigerants only require a small concentration.  This means less cylinders and lower pressures.  Oxygen level are also not significantly reduced which also makes them safe to use within occupied spaces</a:t>
            </a:r>
            <a:r>
              <a:rPr lang="en-GB" sz="2400" dirty="0" smtClean="0"/>
              <a:t>.</a:t>
            </a:r>
          </a:p>
          <a:p>
            <a:endParaRPr lang="en-GB" sz="2400" dirty="0"/>
          </a:p>
        </p:txBody>
      </p:sp>
      <p:sp>
        <p:nvSpPr>
          <p:cNvPr id="6" name="Rectangle 5"/>
          <p:cNvSpPr/>
          <p:nvPr/>
        </p:nvSpPr>
        <p:spPr>
          <a:xfrm>
            <a:off x="189468" y="832193"/>
            <a:ext cx="10813143" cy="830997"/>
          </a:xfrm>
          <a:prstGeom prst="rect">
            <a:avLst/>
          </a:prstGeom>
        </p:spPr>
        <p:txBody>
          <a:bodyPr wrap="square">
            <a:spAutoFit/>
          </a:bodyPr>
          <a:lstStyle/>
          <a:p>
            <a:r>
              <a:rPr lang="en-GB" sz="2400" dirty="0"/>
              <a:t>Water-based systems are not suitable for total flooding of computer rooms and other typical fire suppression applications. </a:t>
            </a:r>
          </a:p>
        </p:txBody>
      </p:sp>
      <p:pic>
        <p:nvPicPr>
          <p:cNvPr id="13314" name="Picture 2" descr="http://www.firesuppression.co.uk/editor/Fire_Suppression_Inerg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10134" y="1572879"/>
            <a:ext cx="2133600" cy="2857500"/>
          </a:xfrm>
          <a:prstGeom prst="rect">
            <a:avLst/>
          </a:prstGeom>
          <a:noFill/>
          <a:extLst>
            <a:ext uri="{909E8E84-426E-40DD-AFC4-6F175D3DCCD1}">
              <a14:hiddenFill xmlns:a14="http://schemas.microsoft.com/office/drawing/2010/main">
                <a:solidFill>
                  <a:srgbClr val="FFFFFF"/>
                </a:solidFill>
              </a14:hiddenFill>
            </a:ext>
          </a:extLst>
        </p:spPr>
      </p:pic>
      <p:sp>
        <p:nvSpPr>
          <p:cNvPr id="7"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5564273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8446" y="1047671"/>
            <a:ext cx="10813143" cy="2246769"/>
          </a:xfrm>
          <a:prstGeom prst="rect">
            <a:avLst/>
          </a:prstGeom>
        </p:spPr>
        <p:txBody>
          <a:bodyPr wrap="square">
            <a:spAutoFit/>
          </a:bodyPr>
          <a:lstStyle/>
          <a:p>
            <a:pPr>
              <a:spcAft>
                <a:spcPts val="600"/>
              </a:spcAft>
            </a:pPr>
            <a:r>
              <a:rPr lang="en-GB" sz="2400" dirty="0" smtClean="0"/>
              <a:t>In a typical server room you should find the following:</a:t>
            </a:r>
          </a:p>
          <a:p>
            <a:pPr marL="342900" indent="-342900">
              <a:spcAft>
                <a:spcPts val="600"/>
              </a:spcAft>
              <a:buFont typeface="Arial" panose="020B0604020202020204" pitchFamily="34" charset="0"/>
              <a:buChar char="•"/>
            </a:pPr>
            <a:r>
              <a:rPr lang="en-GB" sz="2400" dirty="0" smtClean="0"/>
              <a:t>Smoke detectors</a:t>
            </a:r>
          </a:p>
          <a:p>
            <a:pPr marL="342900" indent="-342900">
              <a:spcAft>
                <a:spcPts val="600"/>
              </a:spcAft>
              <a:buFont typeface="Arial" panose="020B0604020202020204" pitchFamily="34" charset="0"/>
              <a:buChar char="•"/>
            </a:pPr>
            <a:r>
              <a:rPr lang="en-GB" sz="2400" dirty="0" smtClean="0"/>
              <a:t>Control panel</a:t>
            </a:r>
          </a:p>
          <a:p>
            <a:pPr marL="342900" indent="-342900">
              <a:spcAft>
                <a:spcPts val="600"/>
              </a:spcAft>
              <a:buFont typeface="Arial" panose="020B0604020202020204" pitchFamily="34" charset="0"/>
              <a:buChar char="•"/>
            </a:pPr>
            <a:r>
              <a:rPr lang="en-GB" sz="2400" dirty="0" smtClean="0"/>
              <a:t>Alarm</a:t>
            </a:r>
          </a:p>
          <a:p>
            <a:pPr marL="342900" indent="-342900">
              <a:spcAft>
                <a:spcPts val="600"/>
              </a:spcAft>
              <a:buFont typeface="Arial" panose="020B0604020202020204" pitchFamily="34" charset="0"/>
              <a:buChar char="•"/>
            </a:pPr>
            <a:r>
              <a:rPr lang="en-GB" sz="2400" dirty="0" smtClean="0"/>
              <a:t>Warning signs</a:t>
            </a:r>
            <a:endParaRPr lang="en-GB" sz="2400" dirty="0"/>
          </a:p>
        </p:txBody>
      </p:sp>
      <p:pic>
        <p:nvPicPr>
          <p:cNvPr id="19458" name="Picture 2" descr="http://www.firesuppression.co.uk/editor/fire_suppression_control_pan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2045" y="5089331"/>
            <a:ext cx="2143125"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http://www.firesuppression.co.uk/editor/fire_suppression_optical_detector.png"/>
          <p:cNvPicPr>
            <a:picLocks noChangeAspect="1" noChangeArrowheads="1"/>
          </p:cNvPicPr>
          <p:nvPr/>
        </p:nvPicPr>
        <p:blipFill rotWithShape="1">
          <a:blip r:embed="rId4">
            <a:extLst>
              <a:ext uri="{28A0092B-C50C-407E-A947-70E740481C1C}">
                <a14:useLocalDpi xmlns:a14="http://schemas.microsoft.com/office/drawing/2010/main" val="0"/>
              </a:ext>
            </a:extLst>
          </a:blip>
          <a:srcRect l="8779" r="9465"/>
          <a:stretch/>
        </p:blipFill>
        <p:spPr bwMode="auto">
          <a:xfrm>
            <a:off x="174372" y="3581972"/>
            <a:ext cx="1682045" cy="1571626"/>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http://www.firesuppression.co.uk/editor/Fire_Suppression_Bell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5170" y="3402201"/>
            <a:ext cx="2381250" cy="1866901"/>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Image result for fire suppression warning sig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32209" y="2759965"/>
            <a:ext cx="5859791" cy="4043866"/>
          </a:xfrm>
          <a:prstGeom prst="rect">
            <a:avLst/>
          </a:prstGeom>
          <a:noFill/>
          <a:extLst>
            <a:ext uri="{909E8E84-426E-40DD-AFC4-6F175D3DCCD1}">
              <a14:hiddenFill xmlns:a14="http://schemas.microsoft.com/office/drawing/2010/main">
                <a:solidFill>
                  <a:srgbClr val="FFFFFF"/>
                </a:solidFill>
              </a14:hiddenFill>
            </a:ext>
          </a:extLst>
        </p:spPr>
      </p:pic>
      <p:sp>
        <p:nvSpPr>
          <p:cNvPr id="8"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10759078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331CB0E-32B6-4FF1-AF10-A16802885247}"/>
              </a:ext>
            </a:extLst>
          </p:cNvPr>
          <p:cNvGraphicFramePr>
            <a:graphicFrameLocks noGrp="1"/>
          </p:cNvGraphicFramePr>
          <p:nvPr>
            <p:extLst>
              <p:ext uri="{D42A27DB-BD31-4B8C-83A1-F6EECF244321}">
                <p14:modId xmlns:p14="http://schemas.microsoft.com/office/powerpoint/2010/main" val="888012137"/>
              </p:ext>
            </p:extLst>
          </p:nvPr>
        </p:nvGraphicFramePr>
        <p:xfrm>
          <a:off x="327066" y="280323"/>
          <a:ext cx="11583792" cy="6360977"/>
        </p:xfrm>
        <a:graphic>
          <a:graphicData uri="http://schemas.openxmlformats.org/drawingml/2006/table">
            <a:tbl>
              <a:tblPr firstRow="1" bandRow="1">
                <a:tableStyleId>{5C22544A-7EE6-4342-B048-85BDC9FD1C3A}</a:tableStyleId>
              </a:tblPr>
              <a:tblGrid>
                <a:gridCol w="3861264">
                  <a:extLst>
                    <a:ext uri="{9D8B030D-6E8A-4147-A177-3AD203B41FA5}">
                      <a16:colId xmlns:a16="http://schemas.microsoft.com/office/drawing/2014/main" val="1555356770"/>
                    </a:ext>
                  </a:extLst>
                </a:gridCol>
                <a:gridCol w="3861264">
                  <a:extLst>
                    <a:ext uri="{9D8B030D-6E8A-4147-A177-3AD203B41FA5}">
                      <a16:colId xmlns:a16="http://schemas.microsoft.com/office/drawing/2014/main" val="2107593684"/>
                    </a:ext>
                  </a:extLst>
                </a:gridCol>
                <a:gridCol w="3861264">
                  <a:extLst>
                    <a:ext uri="{9D8B030D-6E8A-4147-A177-3AD203B41FA5}">
                      <a16:colId xmlns:a16="http://schemas.microsoft.com/office/drawing/2014/main" val="112559859"/>
                    </a:ext>
                  </a:extLst>
                </a:gridCol>
              </a:tblGrid>
              <a:tr h="508817">
                <a:tc>
                  <a:txBody>
                    <a:bodyPr/>
                    <a:lstStyle/>
                    <a:p>
                      <a:pPr algn="ctr"/>
                      <a:r>
                        <a:rPr lang="en-GB" sz="2400" dirty="0"/>
                        <a:t>Policy</a:t>
                      </a:r>
                      <a:endParaRPr lang="en-US" sz="2400" dirty="0"/>
                    </a:p>
                  </a:txBody>
                  <a:tcPr/>
                </a:tc>
                <a:tc>
                  <a:txBody>
                    <a:bodyPr/>
                    <a:lstStyle/>
                    <a:p>
                      <a:pPr algn="ctr"/>
                      <a:r>
                        <a:rPr lang="en-GB" sz="2400" dirty="0"/>
                        <a:t>Process</a:t>
                      </a:r>
                      <a:endParaRPr lang="en-US" sz="2400" dirty="0"/>
                    </a:p>
                  </a:txBody>
                  <a:tcPr/>
                </a:tc>
                <a:tc>
                  <a:txBody>
                    <a:bodyPr/>
                    <a:lstStyle/>
                    <a:p>
                      <a:pPr algn="ctr"/>
                      <a:r>
                        <a:rPr lang="en-GB" sz="2400" dirty="0"/>
                        <a:t>Procedure</a:t>
                      </a:r>
                      <a:endParaRPr lang="en-US" sz="2400" dirty="0"/>
                    </a:p>
                  </a:txBody>
                  <a:tcPr/>
                </a:tc>
                <a:extLst>
                  <a:ext uri="{0D108BD9-81ED-4DB2-BD59-A6C34878D82A}">
                    <a16:rowId xmlns:a16="http://schemas.microsoft.com/office/drawing/2014/main" val="3537791990"/>
                  </a:ext>
                </a:extLst>
              </a:tr>
              <a:tr h="4905513">
                <a:tc>
                  <a:txBody>
                    <a:bodyPr/>
                    <a:lstStyle/>
                    <a:p>
                      <a:r>
                        <a:rPr lang="en-GB" sz="2400" dirty="0"/>
                        <a:t>Our policy is to complete regular backups of critical file systems and ensure:</a:t>
                      </a:r>
                    </a:p>
                    <a:p>
                      <a:pPr marL="285750" indent="-285750">
                        <a:buFont typeface="Arial" panose="020B0604020202020204" pitchFamily="34" charset="0"/>
                        <a:buChar char="•"/>
                      </a:pPr>
                      <a:r>
                        <a:rPr lang="en-GB" sz="2400" dirty="0"/>
                        <a:t>an RPO of 24 hours</a:t>
                      </a:r>
                    </a:p>
                    <a:p>
                      <a:pPr marL="285750" indent="-285750">
                        <a:buFont typeface="Arial" panose="020B0604020202020204" pitchFamily="34" charset="0"/>
                        <a:buChar char="•"/>
                      </a:pPr>
                      <a:r>
                        <a:rPr lang="en-GB" sz="2400" dirty="0"/>
                        <a:t>an RTO of 1 hour</a:t>
                      </a:r>
                    </a:p>
                    <a:p>
                      <a:pPr marL="285750" indent="-285750">
                        <a:buFont typeface="Arial" panose="020B0604020202020204" pitchFamily="34" charset="0"/>
                        <a:buChar char="•"/>
                      </a:pPr>
                      <a:endParaRPr lang="en-GB" sz="2400" dirty="0"/>
                    </a:p>
                    <a:p>
                      <a:pPr marL="0" indent="0">
                        <a:buFont typeface="Arial" panose="020B0604020202020204" pitchFamily="34" charset="0"/>
                        <a:buNone/>
                      </a:pPr>
                      <a:r>
                        <a:rPr lang="en-GB" sz="2400" dirty="0"/>
                        <a:t>We must safeguard our data by storing a redundant weekly copy off-site with a third-party contractor providing an SLA of 2 hours should we need access to it.</a:t>
                      </a:r>
                      <a:endParaRPr lang="en-GB" sz="2800" dirty="0"/>
                    </a:p>
                    <a:p>
                      <a:endParaRPr lang="en-GB" dirty="0"/>
                    </a:p>
                  </a:txBody>
                  <a:tcPr/>
                </a:tc>
                <a:tc>
                  <a:txBody>
                    <a:bodyPr/>
                    <a:lstStyle/>
                    <a:p>
                      <a:pPr marL="0" indent="0">
                        <a:buNone/>
                      </a:pPr>
                      <a:endParaRPr lang="en-GB" dirty="0"/>
                    </a:p>
                    <a:p>
                      <a:pPr marL="342900" indent="-342900">
                        <a:buAutoNum type="arabicPeriod"/>
                      </a:pPr>
                      <a:endParaRPr lang="en-US" dirty="0"/>
                    </a:p>
                  </a:txBody>
                  <a:tcPr/>
                </a:tc>
                <a:tc>
                  <a:txBody>
                    <a:bodyPr/>
                    <a:lstStyle/>
                    <a:p>
                      <a:pPr marL="342900" indent="-342900">
                        <a:buAutoNum type="arabicPeriod"/>
                      </a:pPr>
                      <a:r>
                        <a:rPr lang="en-GB" dirty="0"/>
                        <a:t>Tapes are stored in Room 673.  The key to the locker is stored at reception.</a:t>
                      </a:r>
                    </a:p>
                    <a:p>
                      <a:pPr marL="342900" indent="-342900">
                        <a:buAutoNum type="arabicPeriod"/>
                      </a:pPr>
                      <a:r>
                        <a:rPr lang="en-GB" dirty="0"/>
                        <a:t>Insert a new tape into the tape drive at the end of the day on Monday.  The backup will initiate automatically at 11pm.</a:t>
                      </a:r>
                    </a:p>
                    <a:p>
                      <a:pPr marL="342900" indent="-342900">
                        <a:buAutoNum type="arabicPeriod"/>
                      </a:pPr>
                      <a:r>
                        <a:rPr lang="en-GB" dirty="0"/>
                        <a:t>The next morning, remove the tape and duplicate it.  Store the original in the locker in room 673.  The copy will be collected by our contractor.</a:t>
                      </a:r>
                    </a:p>
                    <a:p>
                      <a:pPr marL="342900" indent="-342900">
                        <a:buAutoNum type="arabicPeriod"/>
                      </a:pPr>
                      <a:r>
                        <a:rPr lang="en-GB" dirty="0"/>
                        <a:t>For issues with the contractor, call 0123456789 and speak to Andy.</a:t>
                      </a:r>
                    </a:p>
                    <a:p>
                      <a:pPr marL="342900" indent="-342900">
                        <a:buAutoNum type="arabicPeriod"/>
                      </a:pPr>
                      <a:r>
                        <a:rPr lang="en-GB" dirty="0"/>
                        <a:t>On other days of the week, repeat the process with the tape marked “Differential”, ensuring it is in before 11pm.</a:t>
                      </a:r>
                    </a:p>
                    <a:p>
                      <a:pPr marL="342900" indent="-342900">
                        <a:buAutoNum type="arabicPeriod"/>
                      </a:pPr>
                      <a:r>
                        <a:rPr lang="en-GB" dirty="0"/>
                        <a:t>The differential tape should be stored on-site in the locker in Room 673.</a:t>
                      </a:r>
                    </a:p>
                    <a:p>
                      <a:pPr marL="342900" indent="-342900">
                        <a:buAutoNum type="arabicPeriod"/>
                      </a:pPr>
                      <a:endParaRPr lang="en-US" dirty="0"/>
                    </a:p>
                  </a:txBody>
                  <a:tcPr/>
                </a:tc>
                <a:extLst>
                  <a:ext uri="{0D108BD9-81ED-4DB2-BD59-A6C34878D82A}">
                    <a16:rowId xmlns:a16="http://schemas.microsoft.com/office/drawing/2014/main" val="2516130257"/>
                  </a:ext>
                </a:extLst>
              </a:tr>
            </a:tbl>
          </a:graphicData>
        </a:graphic>
      </p:graphicFrame>
      <p:sp>
        <p:nvSpPr>
          <p:cNvPr id="7" name="Arrow: Down 6">
            <a:extLst>
              <a:ext uri="{FF2B5EF4-FFF2-40B4-BE49-F238E27FC236}">
                <a16:creationId xmlns:a16="http://schemas.microsoft.com/office/drawing/2014/main" id="{4A646584-8F70-4F08-9587-8192574CEEC2}"/>
              </a:ext>
            </a:extLst>
          </p:cNvPr>
          <p:cNvSpPr/>
          <p:nvPr/>
        </p:nvSpPr>
        <p:spPr>
          <a:xfrm>
            <a:off x="5768234" y="1127344"/>
            <a:ext cx="651353" cy="437158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BCC0F701-AF87-4875-A205-2E6B64FD3336}"/>
              </a:ext>
            </a:extLst>
          </p:cNvPr>
          <p:cNvSpPr/>
          <p:nvPr/>
        </p:nvSpPr>
        <p:spPr>
          <a:xfrm>
            <a:off x="4546948" y="1127344"/>
            <a:ext cx="3093929" cy="9394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Complete nightly full backup on first day of week</a:t>
            </a:r>
            <a:endParaRPr lang="en-US" dirty="0"/>
          </a:p>
        </p:txBody>
      </p:sp>
      <p:sp>
        <p:nvSpPr>
          <p:cNvPr id="8" name="Rectangle: Rounded Corners 7">
            <a:extLst>
              <a:ext uri="{FF2B5EF4-FFF2-40B4-BE49-F238E27FC236}">
                <a16:creationId xmlns:a16="http://schemas.microsoft.com/office/drawing/2014/main" id="{1C3CBF4B-4B1E-4D3A-8F9E-29FCCEB9E68A}"/>
              </a:ext>
            </a:extLst>
          </p:cNvPr>
          <p:cNvSpPr/>
          <p:nvPr/>
        </p:nvSpPr>
        <p:spPr>
          <a:xfrm>
            <a:off x="4546947" y="2567314"/>
            <a:ext cx="3093929" cy="9394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Store original copy of backup in on-site locker and copy of it in off-site location</a:t>
            </a:r>
            <a:endParaRPr lang="en-US" dirty="0"/>
          </a:p>
        </p:txBody>
      </p:sp>
      <p:sp>
        <p:nvSpPr>
          <p:cNvPr id="9" name="Rectangle: Rounded Corners 8">
            <a:extLst>
              <a:ext uri="{FF2B5EF4-FFF2-40B4-BE49-F238E27FC236}">
                <a16:creationId xmlns:a16="http://schemas.microsoft.com/office/drawing/2014/main" id="{3A299126-4FCC-4620-A4B2-CE1BF2339812}"/>
              </a:ext>
            </a:extLst>
          </p:cNvPr>
          <p:cNvSpPr/>
          <p:nvPr/>
        </p:nvSpPr>
        <p:spPr>
          <a:xfrm>
            <a:off x="4546948" y="4003110"/>
            <a:ext cx="3093929" cy="9394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Complete differential backup each other day of the week and store on-site</a:t>
            </a:r>
            <a:endParaRPr lang="en-US" dirty="0"/>
          </a:p>
        </p:txBody>
      </p:sp>
    </p:spTree>
    <p:extLst>
      <p:ext uri="{BB962C8B-B14F-4D97-AF65-F5344CB8AC3E}">
        <p14:creationId xmlns:p14="http://schemas.microsoft.com/office/powerpoint/2010/main" val="21028028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Image result for electrical fire safety">
            <a:extLst>
              <a:ext uri="{FF2B5EF4-FFF2-40B4-BE49-F238E27FC236}">
                <a16:creationId xmlns:a16="http://schemas.microsoft.com/office/drawing/2014/main" id="{0E69E0C5-E152-425A-9E51-7748FB1B733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808" t="15888" r="3925" b="45858"/>
          <a:stretch/>
        </p:blipFill>
        <p:spPr bwMode="auto">
          <a:xfrm>
            <a:off x="20716" y="1843315"/>
            <a:ext cx="12171284" cy="397691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mage result for electrical fire safety">
            <a:extLst>
              <a:ext uri="{FF2B5EF4-FFF2-40B4-BE49-F238E27FC236}">
                <a16:creationId xmlns:a16="http://schemas.microsoft.com/office/drawing/2014/main" id="{0E69E0C5-E152-425A-9E51-7748FB1B733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847" t="3239" r="15342" b="88586"/>
          <a:stretch/>
        </p:blipFill>
        <p:spPr bwMode="auto">
          <a:xfrm>
            <a:off x="1799770" y="1074057"/>
            <a:ext cx="8519887" cy="769258"/>
          </a:xfrm>
          <a:prstGeom prst="rect">
            <a:avLst/>
          </a:prstGeom>
          <a:noFill/>
          <a:extLst>
            <a:ext uri="{909E8E84-426E-40DD-AFC4-6F175D3DCCD1}">
              <a14:hiddenFill xmlns:a14="http://schemas.microsoft.com/office/drawing/2010/main">
                <a:solidFill>
                  <a:srgbClr val="FFFFFF"/>
                </a:solidFill>
              </a14:hiddenFill>
            </a:ext>
          </a:extLst>
        </p:spPr>
      </p:pic>
      <p:sp>
        <p:nvSpPr>
          <p:cNvPr id="4"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503677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1074057"/>
            <a:ext cx="12048449" cy="4339772"/>
            <a:chOff x="0" y="1074057"/>
            <a:chExt cx="12048449" cy="4339772"/>
          </a:xfrm>
        </p:grpSpPr>
        <p:pic>
          <p:nvPicPr>
            <p:cNvPr id="10242" name="Picture 2" descr="Image result for electrical fire safety">
              <a:extLst>
                <a:ext uri="{FF2B5EF4-FFF2-40B4-BE49-F238E27FC236}">
                  <a16:creationId xmlns:a16="http://schemas.microsoft.com/office/drawing/2014/main" id="{0E69E0C5-E152-425A-9E51-7748FB1B733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847" t="3239" r="15342" b="88586"/>
            <a:stretch/>
          </p:blipFill>
          <p:spPr bwMode="auto">
            <a:xfrm>
              <a:off x="1799770" y="1074057"/>
              <a:ext cx="8519887" cy="76925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Image result for electrical fire safety">
              <a:extLst>
                <a:ext uri="{FF2B5EF4-FFF2-40B4-BE49-F238E27FC236}">
                  <a16:creationId xmlns:a16="http://schemas.microsoft.com/office/drawing/2014/main" id="{0E69E0C5-E152-425A-9E51-7748FB1B733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808" t="54601" r="6303" b="11621"/>
            <a:stretch/>
          </p:blipFill>
          <p:spPr bwMode="auto">
            <a:xfrm>
              <a:off x="0" y="1843315"/>
              <a:ext cx="12048449" cy="3570514"/>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Snip Single Corner Rectangle 5"/>
          <p:cNvSpPr/>
          <p:nvPr/>
        </p:nvSpPr>
        <p:spPr>
          <a:xfrm flipH="1">
            <a:off x="-3" y="-7337"/>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252246375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Image result for electrical fire safety">
            <a:extLst>
              <a:ext uri="{FF2B5EF4-FFF2-40B4-BE49-F238E27FC236}">
                <a16:creationId xmlns:a16="http://schemas.microsoft.com/office/drawing/2014/main" id="{692DC651-7699-467A-9D9C-C7D42F5A29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50" y="376238"/>
            <a:ext cx="8572500" cy="6105525"/>
          </a:xfrm>
          <a:prstGeom prst="rect">
            <a:avLst/>
          </a:prstGeom>
          <a:noFill/>
          <a:extLst>
            <a:ext uri="{909E8E84-426E-40DD-AFC4-6F175D3DCCD1}">
              <a14:hiddenFill xmlns:a14="http://schemas.microsoft.com/office/drawing/2010/main">
                <a:solidFill>
                  <a:srgbClr val="FFFFFF"/>
                </a:solidFill>
              </a14:hiddenFill>
            </a:ext>
          </a:extLst>
        </p:spPr>
      </p:pic>
      <p:sp>
        <p:nvSpPr>
          <p:cNvPr id="3"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13237355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845CC2-563C-4927-A5B9-8D888F9B2908}"/>
              </a:ext>
            </a:extLst>
          </p:cNvPr>
          <p:cNvSpPr/>
          <p:nvPr/>
        </p:nvSpPr>
        <p:spPr>
          <a:xfrm>
            <a:off x="104384" y="858291"/>
            <a:ext cx="10868416" cy="5016758"/>
          </a:xfrm>
          <a:prstGeom prst="rect">
            <a:avLst/>
          </a:prstGeom>
        </p:spPr>
        <p:txBody>
          <a:bodyPr wrap="square">
            <a:spAutoFit/>
          </a:bodyPr>
          <a:lstStyle/>
          <a:p>
            <a:pPr marL="285750" indent="-285750">
              <a:buFont typeface="Arial" panose="020B0604020202020204" pitchFamily="34" charset="0"/>
              <a:buChar char="•"/>
            </a:pPr>
            <a:r>
              <a:rPr lang="en-GB" sz="2000" b="0" i="0" dirty="0" smtClean="0">
                <a:solidFill>
                  <a:srgbClr val="333333"/>
                </a:solidFill>
                <a:effectLst/>
                <a:latin typeface="Poppins"/>
              </a:rPr>
              <a:t>Keep </a:t>
            </a:r>
            <a:r>
              <a:rPr lang="en-GB" sz="2000" b="0" i="0" dirty="0">
                <a:solidFill>
                  <a:srgbClr val="333333"/>
                </a:solidFill>
                <a:effectLst/>
                <a:latin typeface="Poppins"/>
              </a:rPr>
              <a:t>an eye out for burn marks or stains around plug sockets which suggest overheating.</a:t>
            </a:r>
          </a:p>
          <a:p>
            <a:pPr marL="285750" indent="-285750">
              <a:buFont typeface="Arial" panose="020B0604020202020204" pitchFamily="34" charset="0"/>
              <a:buChar char="•"/>
            </a:pPr>
            <a:r>
              <a:rPr lang="en-GB" sz="2000" b="0" i="0" dirty="0" smtClean="0">
                <a:solidFill>
                  <a:srgbClr val="333333"/>
                </a:solidFill>
                <a:effectLst/>
                <a:latin typeface="Poppins"/>
              </a:rPr>
              <a:t>Keep </a:t>
            </a:r>
            <a:r>
              <a:rPr lang="en-GB" sz="2000" b="0" i="0" dirty="0">
                <a:solidFill>
                  <a:srgbClr val="333333"/>
                </a:solidFill>
                <a:effectLst/>
                <a:latin typeface="Poppins"/>
              </a:rPr>
              <a:t>an eye out for frayed or worn cables and wires.</a:t>
            </a:r>
          </a:p>
          <a:p>
            <a:pPr marL="285750" indent="-285750">
              <a:buFont typeface="Arial" panose="020B0604020202020204" pitchFamily="34" charset="0"/>
              <a:buChar char="•"/>
            </a:pPr>
            <a:r>
              <a:rPr lang="en-GB" sz="2000" b="0" i="0" dirty="0">
                <a:solidFill>
                  <a:srgbClr val="333333"/>
                </a:solidFill>
                <a:effectLst/>
                <a:latin typeface="Poppins"/>
              </a:rPr>
              <a:t>Keep an eye out for flickering lights, blown fuses, or circuit-breakers that trip for no apparent reason.</a:t>
            </a:r>
          </a:p>
          <a:p>
            <a:pPr marL="285750" indent="-285750">
              <a:buFont typeface="Arial" panose="020B0604020202020204" pitchFamily="34" charset="0"/>
              <a:buChar char="•"/>
            </a:pPr>
            <a:r>
              <a:rPr lang="en-GB" sz="2000" b="0" i="0" dirty="0">
                <a:solidFill>
                  <a:srgbClr val="333333"/>
                </a:solidFill>
                <a:effectLst/>
                <a:latin typeface="Poppins"/>
              </a:rPr>
              <a:t>Always switch off equipment at the mains when it’s not in use and unplug where appropriate.</a:t>
            </a:r>
          </a:p>
          <a:p>
            <a:pPr marL="285750" indent="-285750">
              <a:buFont typeface="Arial" panose="020B0604020202020204" pitchFamily="34" charset="0"/>
              <a:buChar char="•"/>
            </a:pPr>
            <a:r>
              <a:rPr lang="en-GB" sz="2000" b="0" i="0" dirty="0">
                <a:solidFill>
                  <a:srgbClr val="333333"/>
                </a:solidFill>
                <a:effectLst/>
                <a:latin typeface="Poppins"/>
              </a:rPr>
              <a:t>Protect equipment that’s used in hazardous environments (e.g. extreme weather, temperatures, or corrosive conditions).</a:t>
            </a:r>
          </a:p>
          <a:p>
            <a:pPr marL="285750" indent="-285750">
              <a:buFont typeface="Arial" panose="020B0604020202020204" pitchFamily="34" charset="0"/>
              <a:buChar char="•"/>
            </a:pPr>
            <a:r>
              <a:rPr lang="en-GB" sz="2000" b="0" i="0" dirty="0">
                <a:solidFill>
                  <a:srgbClr val="333333"/>
                </a:solidFill>
                <a:effectLst/>
                <a:latin typeface="Poppins"/>
              </a:rPr>
              <a:t>Always replace damaged sections of cable completely – don’t simply repair them with insulating tape.</a:t>
            </a:r>
          </a:p>
          <a:p>
            <a:pPr marL="285750" indent="-285750">
              <a:buFont typeface="Arial" panose="020B0604020202020204" pitchFamily="34" charset="0"/>
              <a:buChar char="•"/>
            </a:pPr>
            <a:r>
              <a:rPr lang="en-GB" sz="2000" b="0" i="0" dirty="0">
                <a:solidFill>
                  <a:srgbClr val="333333"/>
                </a:solidFill>
                <a:effectLst/>
                <a:latin typeface="Poppins"/>
              </a:rPr>
              <a:t>Make sure equipment is fitted with the correctly-rated fuse.</a:t>
            </a:r>
          </a:p>
          <a:p>
            <a:pPr marL="285750" indent="-285750">
              <a:buFont typeface="Arial" panose="020B0604020202020204" pitchFamily="34" charset="0"/>
              <a:buChar char="•"/>
            </a:pPr>
            <a:r>
              <a:rPr lang="en-GB" sz="2000" b="0" i="0" dirty="0">
                <a:solidFill>
                  <a:srgbClr val="333333"/>
                </a:solidFill>
                <a:effectLst/>
                <a:latin typeface="Poppins"/>
              </a:rPr>
              <a:t>Use proper connectors to join cables – don’t use connector blocks wrapped in insulating tape or splice wires by twisting them together.</a:t>
            </a:r>
          </a:p>
          <a:p>
            <a:pPr marL="285750" indent="-285750">
              <a:buFont typeface="Arial" panose="020B0604020202020204" pitchFamily="34" charset="0"/>
              <a:buChar char="•"/>
            </a:pPr>
            <a:r>
              <a:rPr lang="en-GB" sz="2000" b="0" i="0" dirty="0">
                <a:solidFill>
                  <a:srgbClr val="333333"/>
                </a:solidFill>
                <a:effectLst/>
                <a:latin typeface="Poppins"/>
              </a:rPr>
              <a:t>Take faulty equipment out of use immediately. Label it appropriately so no one uses it and arrange to have it inspected by a competent person.</a:t>
            </a:r>
          </a:p>
          <a:p>
            <a:pPr marL="285750" indent="-285750">
              <a:buFont typeface="Arial" panose="020B0604020202020204" pitchFamily="34" charset="0"/>
              <a:buChar char="•"/>
            </a:pPr>
            <a:r>
              <a:rPr lang="en-GB" sz="2000" b="0" i="0" dirty="0">
                <a:solidFill>
                  <a:srgbClr val="333333"/>
                </a:solidFill>
                <a:effectLst/>
                <a:latin typeface="Poppins"/>
              </a:rPr>
              <a:t>Carry out a risk assessment at regular intervals and ensure employees carry out a pre-use check of equipment to check for any obvious faults.</a:t>
            </a:r>
          </a:p>
        </p:txBody>
      </p:sp>
      <p:sp>
        <p:nvSpPr>
          <p:cNvPr id="3"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25326143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2845CC2-563C-4927-A5B9-8D888F9B2908}"/>
              </a:ext>
            </a:extLst>
          </p:cNvPr>
          <p:cNvSpPr/>
          <p:nvPr/>
        </p:nvSpPr>
        <p:spPr>
          <a:xfrm>
            <a:off x="149540" y="696902"/>
            <a:ext cx="10879705" cy="5632311"/>
          </a:xfrm>
          <a:prstGeom prst="rect">
            <a:avLst/>
          </a:prstGeom>
        </p:spPr>
        <p:txBody>
          <a:bodyPr wrap="square">
            <a:spAutoFit/>
          </a:bodyPr>
          <a:lstStyle/>
          <a:p>
            <a:pPr marL="342900" indent="-342900">
              <a:buFont typeface="Arial" panose="020B0604020202020204" pitchFamily="34" charset="0"/>
              <a:buChar char="•"/>
            </a:pPr>
            <a:r>
              <a:rPr lang="en-GB" sz="2000" b="0" i="0" dirty="0">
                <a:solidFill>
                  <a:srgbClr val="333333"/>
                </a:solidFill>
                <a:effectLst/>
                <a:latin typeface="Poppins"/>
              </a:rPr>
              <a:t>When you acquire equipment, check that it has a British/European safety mark.</a:t>
            </a:r>
          </a:p>
          <a:p>
            <a:pPr marL="342900" indent="-342900">
              <a:buFont typeface="Arial" panose="020B0604020202020204" pitchFamily="34" charset="0"/>
              <a:buChar char="•"/>
            </a:pPr>
            <a:r>
              <a:rPr lang="en-GB" sz="2000" b="0" i="0" dirty="0" smtClean="0">
                <a:solidFill>
                  <a:srgbClr val="333333"/>
                </a:solidFill>
                <a:effectLst/>
                <a:latin typeface="Poppins"/>
              </a:rPr>
              <a:t>Always </a:t>
            </a:r>
            <a:r>
              <a:rPr lang="en-GB" sz="2000" b="0" i="0" dirty="0">
                <a:solidFill>
                  <a:srgbClr val="333333"/>
                </a:solidFill>
                <a:effectLst/>
                <a:latin typeface="Poppins"/>
              </a:rPr>
              <a:t>follow the manufacturer’s instructions when using a device or piece of equipment.</a:t>
            </a:r>
          </a:p>
          <a:p>
            <a:pPr marL="342900" indent="-342900">
              <a:buFont typeface="Arial" panose="020B0604020202020204" pitchFamily="34" charset="0"/>
              <a:buChar char="•"/>
            </a:pPr>
            <a:r>
              <a:rPr lang="en-GB" sz="2000" b="0" i="0" dirty="0">
                <a:solidFill>
                  <a:srgbClr val="333333"/>
                </a:solidFill>
                <a:effectLst/>
                <a:latin typeface="Poppins"/>
              </a:rPr>
              <a:t>Buy electrical equipment from a reputable source.</a:t>
            </a:r>
          </a:p>
          <a:p>
            <a:pPr marL="342900" indent="-342900">
              <a:buFont typeface="Arial" panose="020B0604020202020204" pitchFamily="34" charset="0"/>
              <a:buChar char="•"/>
            </a:pPr>
            <a:r>
              <a:rPr lang="en-GB" sz="2000" b="0" i="0" dirty="0">
                <a:solidFill>
                  <a:srgbClr val="333333"/>
                </a:solidFill>
                <a:effectLst/>
                <a:latin typeface="Poppins"/>
              </a:rPr>
              <a:t>Always use official chargers and cables for devices and equipment.</a:t>
            </a:r>
          </a:p>
          <a:p>
            <a:pPr marL="342900" indent="-342900">
              <a:buFont typeface="Arial" panose="020B0604020202020204" pitchFamily="34" charset="0"/>
              <a:buChar char="•"/>
            </a:pPr>
            <a:r>
              <a:rPr lang="en-GB" sz="2000" b="0" i="0" dirty="0">
                <a:solidFill>
                  <a:srgbClr val="333333"/>
                </a:solidFill>
                <a:effectLst/>
                <a:latin typeface="Poppins"/>
              </a:rPr>
              <a:t>Don’t leave appliances charging unsupervised for a long time or for longer than specified by the manufacturer’s instructions.</a:t>
            </a:r>
          </a:p>
          <a:p>
            <a:pPr marL="342900" indent="-342900">
              <a:buFont typeface="Arial" panose="020B0604020202020204" pitchFamily="34" charset="0"/>
              <a:buChar char="•"/>
            </a:pPr>
            <a:r>
              <a:rPr lang="en-GB" sz="2000" b="0" i="0" dirty="0">
                <a:solidFill>
                  <a:srgbClr val="333333"/>
                </a:solidFill>
                <a:effectLst/>
                <a:latin typeface="Poppins"/>
              </a:rPr>
              <a:t>Don’t attempt to charge a battery that looks damaged.</a:t>
            </a:r>
          </a:p>
          <a:p>
            <a:pPr marL="342900" indent="-342900">
              <a:buFont typeface="Arial" panose="020B0604020202020204" pitchFamily="34" charset="0"/>
              <a:buChar char="•"/>
            </a:pPr>
            <a:r>
              <a:rPr lang="en-GB" sz="2000" b="0" i="0" dirty="0">
                <a:solidFill>
                  <a:srgbClr val="333333"/>
                </a:solidFill>
                <a:effectLst/>
                <a:latin typeface="Poppins"/>
              </a:rPr>
              <a:t>Don’t cover items up when charging as they emit heat. Keep them away from flammable materials.</a:t>
            </a:r>
          </a:p>
          <a:p>
            <a:pPr marL="342900" indent="-342900">
              <a:buFont typeface="Arial" panose="020B0604020202020204" pitchFamily="34" charset="0"/>
              <a:buChar char="•"/>
            </a:pPr>
            <a:r>
              <a:rPr lang="en-GB" sz="2000" b="0" i="0" dirty="0">
                <a:solidFill>
                  <a:srgbClr val="333333"/>
                </a:solidFill>
                <a:effectLst/>
                <a:latin typeface="Poppins"/>
              </a:rPr>
              <a:t>Don’t leave large appliances running overnight or when no one is in the building during the day (unless they’re designed to, e.g. a fridge).</a:t>
            </a:r>
          </a:p>
          <a:p>
            <a:pPr marL="342900" indent="-342900">
              <a:buFont typeface="Arial" panose="020B0604020202020204" pitchFamily="34" charset="0"/>
              <a:buChar char="•"/>
            </a:pPr>
            <a:r>
              <a:rPr lang="en-GB" sz="2000" b="0" i="0" dirty="0">
                <a:solidFill>
                  <a:srgbClr val="333333"/>
                </a:solidFill>
                <a:effectLst/>
                <a:latin typeface="Poppins"/>
              </a:rPr>
              <a:t>Don’t overload sockets. Remember that outlets, extension leads, and adaptors will have a limit to how many amps they can take.</a:t>
            </a:r>
          </a:p>
          <a:p>
            <a:pPr marL="342900" indent="-342900">
              <a:buFont typeface="Arial" panose="020B0604020202020204" pitchFamily="34" charset="0"/>
              <a:buChar char="•"/>
            </a:pPr>
            <a:r>
              <a:rPr lang="en-GB" sz="2000" b="0" i="0" dirty="0">
                <a:solidFill>
                  <a:srgbClr val="333333"/>
                </a:solidFill>
                <a:effectLst/>
                <a:latin typeface="Poppins"/>
              </a:rPr>
              <a:t>Ensure that those who work with electricity have sufficient skills and training.</a:t>
            </a:r>
          </a:p>
          <a:p>
            <a:pPr marL="342900" indent="-342900">
              <a:buFont typeface="Arial" panose="020B0604020202020204" pitchFamily="34" charset="0"/>
              <a:buChar char="•"/>
            </a:pPr>
            <a:r>
              <a:rPr lang="en-GB" sz="2000" b="0" i="0" dirty="0">
                <a:solidFill>
                  <a:srgbClr val="333333"/>
                </a:solidFill>
                <a:effectLst/>
                <a:latin typeface="Poppins"/>
              </a:rPr>
              <a:t>Ensure smoke alarms are fitted and checked regularly.</a:t>
            </a:r>
          </a:p>
          <a:p>
            <a:pPr marL="342900" indent="-342900">
              <a:buFont typeface="Arial" panose="020B0604020202020204" pitchFamily="34" charset="0"/>
              <a:buChar char="•"/>
            </a:pPr>
            <a:r>
              <a:rPr lang="en-GB" sz="2000" b="0" i="0" dirty="0">
                <a:solidFill>
                  <a:srgbClr val="333333"/>
                </a:solidFill>
                <a:effectLst/>
                <a:latin typeface="Poppins"/>
              </a:rPr>
              <a:t>Consider using a Residual Current Device (RCD) between electrical supplies and equipment, particularly where there is a high degree of risk (e.g. when working outdoor or in a wet or confined environment with electrical equipment</a:t>
            </a:r>
            <a:r>
              <a:rPr lang="en-GB" sz="2000" b="0" i="0" dirty="0" smtClean="0">
                <a:solidFill>
                  <a:srgbClr val="333333"/>
                </a:solidFill>
                <a:effectLst/>
                <a:latin typeface="Poppins"/>
              </a:rPr>
              <a:t>).</a:t>
            </a:r>
            <a:endParaRPr lang="en-GB" sz="2000" b="0" i="0" dirty="0">
              <a:solidFill>
                <a:srgbClr val="333333"/>
              </a:solidFill>
              <a:effectLst/>
              <a:latin typeface="Poppins"/>
            </a:endParaRPr>
          </a:p>
        </p:txBody>
      </p:sp>
      <p:sp>
        <p:nvSpPr>
          <p:cNvPr id="3"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9927488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5024BCC-506D-473B-90FA-C76F2BBD31FA}"/>
              </a:ext>
            </a:extLst>
          </p:cNvPr>
          <p:cNvSpPr txBox="1"/>
          <p:nvPr/>
        </p:nvSpPr>
        <p:spPr>
          <a:xfrm>
            <a:off x="611786" y="817969"/>
            <a:ext cx="11173813" cy="3539430"/>
          </a:xfrm>
          <a:prstGeom prst="rect">
            <a:avLst/>
          </a:prstGeom>
          <a:noFill/>
        </p:spPr>
        <p:txBody>
          <a:bodyPr wrap="square" rtlCol="0">
            <a:spAutoFit/>
          </a:bodyPr>
          <a:lstStyle/>
          <a:p>
            <a:r>
              <a:rPr lang="en-GB" sz="2800" dirty="0" smtClean="0"/>
              <a:t>Further Reading</a:t>
            </a:r>
            <a:endParaRPr lang="en-GB" sz="2800" dirty="0"/>
          </a:p>
          <a:p>
            <a:endParaRPr lang="en-GB" sz="2800" dirty="0"/>
          </a:p>
          <a:p>
            <a:endParaRPr lang="en-GB" sz="2800" dirty="0"/>
          </a:p>
          <a:p>
            <a:r>
              <a:rPr lang="en-US" sz="2800" dirty="0">
                <a:hlinkClick r:id="rId3"/>
              </a:rPr>
              <a:t>https://www.gov.uk/workplace-fire-safety-your-responsibilities</a:t>
            </a:r>
            <a:endParaRPr lang="en-US" sz="2800" dirty="0"/>
          </a:p>
          <a:p>
            <a:r>
              <a:rPr lang="en-US" sz="2800" dirty="0" smtClean="0">
                <a:hlinkClick r:id="rId4"/>
              </a:rPr>
              <a:t>https://</a:t>
            </a:r>
            <a:r>
              <a:rPr lang="en-US" sz="2800" dirty="0" smtClean="0">
                <a:hlinkClick r:id="rId4"/>
              </a:rPr>
              <a:t>www.gov.uk/government/publications/making-your-premises-safe-from-fire</a:t>
            </a:r>
            <a:endParaRPr lang="en-US" sz="2800" dirty="0" smtClean="0"/>
          </a:p>
          <a:p>
            <a:r>
              <a:rPr lang="en-US" sz="2800" dirty="0">
                <a:hlinkClick r:id="rId5"/>
              </a:rPr>
              <a:t>http://</a:t>
            </a:r>
            <a:r>
              <a:rPr lang="en-US" sz="2800" dirty="0" smtClean="0">
                <a:hlinkClick r:id="rId5"/>
              </a:rPr>
              <a:t>www.hse.gov.uk/electricity/faq-portable-appliance-testing.htm</a:t>
            </a:r>
            <a:endParaRPr lang="en-US" sz="2800" dirty="0" smtClean="0"/>
          </a:p>
          <a:p>
            <a:endParaRPr lang="en-US" sz="2800" dirty="0"/>
          </a:p>
        </p:txBody>
      </p:sp>
      <p:sp>
        <p:nvSpPr>
          <p:cNvPr id="4" name="Snip Single Corner Rectangle 5"/>
          <p:cNvSpPr/>
          <p:nvPr/>
        </p:nvSpPr>
        <p:spPr>
          <a:xfrm flipH="1">
            <a:off x="-3" y="-18626"/>
            <a:ext cx="26528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IT Fire Risks</a:t>
            </a:r>
            <a:endParaRPr lang="en-US" sz="2800" dirty="0"/>
          </a:p>
        </p:txBody>
      </p:sp>
    </p:spTree>
    <p:extLst>
      <p:ext uri="{BB962C8B-B14F-4D97-AF65-F5344CB8AC3E}">
        <p14:creationId xmlns:p14="http://schemas.microsoft.com/office/powerpoint/2010/main" val="27037599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760138"/>
            <a:ext cx="5870222" cy="6020741"/>
          </a:xfrm>
          <a:prstGeom prst="rect">
            <a:avLst/>
          </a:prstGeom>
        </p:spPr>
      </p:pic>
      <p:pic>
        <p:nvPicPr>
          <p:cNvPr id="6" name="Picture 5"/>
          <p:cNvPicPr>
            <a:picLocks noChangeAspect="1"/>
          </p:cNvPicPr>
          <p:nvPr/>
        </p:nvPicPr>
        <p:blipFill>
          <a:blip r:embed="rId4"/>
          <a:stretch>
            <a:fillRect/>
          </a:stretch>
        </p:blipFill>
        <p:spPr>
          <a:xfrm>
            <a:off x="5870222" y="760137"/>
            <a:ext cx="6217447" cy="2942696"/>
          </a:xfrm>
          <a:prstGeom prst="rect">
            <a:avLst/>
          </a:prstGeom>
        </p:spPr>
      </p:pic>
      <p:sp>
        <p:nvSpPr>
          <p:cNvPr id="7" name="Rectangle 6">
            <a:hlinkClick r:id="rId5"/>
          </p:cNvPr>
          <p:cNvSpPr/>
          <p:nvPr/>
        </p:nvSpPr>
        <p:spPr>
          <a:xfrm>
            <a:off x="5870222" y="4595524"/>
            <a:ext cx="4831645" cy="923330"/>
          </a:xfrm>
          <a:prstGeom prst="rect">
            <a:avLst/>
          </a:prstGeom>
        </p:spPr>
        <p:txBody>
          <a:bodyPr wrap="square">
            <a:spAutoFit/>
          </a:bodyPr>
          <a:lstStyle/>
          <a:p>
            <a:r>
              <a:rPr lang="en-GB" dirty="0">
                <a:hlinkClick r:id="rId5"/>
              </a:rPr>
              <a:t>https://www.gov.uk/government/uploads/system/uploads/attachment_data/file/422175/9449_Offices_and_Shops_v2.pdf</a:t>
            </a:r>
            <a:endParaRPr lang="en-GB" dirty="0"/>
          </a:p>
        </p:txBody>
      </p:sp>
      <p:sp>
        <p:nvSpPr>
          <p:cNvPr id="8" name="Snip Single Corner Rectangle 5"/>
          <p:cNvSpPr/>
          <p:nvPr/>
        </p:nvSpPr>
        <p:spPr>
          <a:xfrm flipH="1">
            <a:off x="-3" y="-18626"/>
            <a:ext cx="4075292"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Fire Risk Assessment</a:t>
            </a:r>
            <a:endParaRPr lang="en-US" sz="2800" dirty="0"/>
          </a:p>
        </p:txBody>
      </p:sp>
    </p:spTree>
    <p:extLst>
      <p:ext uri="{BB962C8B-B14F-4D97-AF65-F5344CB8AC3E}">
        <p14:creationId xmlns:p14="http://schemas.microsoft.com/office/powerpoint/2010/main" val="12945600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111" y="914400"/>
            <a:ext cx="10893778" cy="5632311"/>
          </a:xfrm>
          <a:prstGeom prst="rect">
            <a:avLst/>
          </a:prstGeom>
          <a:noFill/>
        </p:spPr>
        <p:txBody>
          <a:bodyPr wrap="square" rtlCol="0">
            <a:spAutoFit/>
          </a:bodyPr>
          <a:lstStyle/>
          <a:p>
            <a:r>
              <a:rPr lang="en-GB" sz="2400" i="1" dirty="0" smtClean="0"/>
              <a:t>Risk Assessment</a:t>
            </a:r>
            <a:r>
              <a:rPr lang="en-GB" sz="2400" dirty="0" smtClean="0"/>
              <a:t> for Health &amp; Safety is the process of identifying hazards related to a work environment, or a specific task, and identifying ways to reduce harm.</a:t>
            </a:r>
          </a:p>
          <a:p>
            <a:endParaRPr lang="en-GB" sz="2400" dirty="0"/>
          </a:p>
          <a:p>
            <a:endParaRPr lang="en-GB" sz="2400" dirty="0" smtClean="0"/>
          </a:p>
          <a:p>
            <a:endParaRPr lang="en-GB" sz="2400" dirty="0" smtClean="0"/>
          </a:p>
          <a:p>
            <a:endParaRPr lang="en-GB" sz="2400" i="1" dirty="0" smtClean="0"/>
          </a:p>
          <a:p>
            <a:endParaRPr lang="en-GB" sz="2400" i="1" dirty="0"/>
          </a:p>
          <a:p>
            <a:endParaRPr lang="en-GB" sz="2400" i="1" dirty="0" smtClean="0"/>
          </a:p>
          <a:p>
            <a:endParaRPr lang="en-GB" sz="2400" i="1" dirty="0"/>
          </a:p>
          <a:p>
            <a:endParaRPr lang="en-GB" sz="2400" i="1" dirty="0" smtClean="0"/>
          </a:p>
          <a:p>
            <a:endParaRPr lang="en-GB" sz="2400" i="1" dirty="0"/>
          </a:p>
          <a:p>
            <a:endParaRPr lang="en-GB" sz="2400" i="1" dirty="0" smtClean="0"/>
          </a:p>
          <a:p>
            <a:endParaRPr lang="en-GB" sz="2400" i="1" dirty="0"/>
          </a:p>
          <a:p>
            <a:r>
              <a:rPr lang="en-GB" sz="2400" dirty="0" smtClean="0"/>
              <a:t>A </a:t>
            </a:r>
            <a:r>
              <a:rPr lang="en-GB" sz="2400" i="1" dirty="0" smtClean="0"/>
              <a:t>Method Statement</a:t>
            </a:r>
            <a:r>
              <a:rPr lang="en-GB" sz="2400" dirty="0" smtClean="0"/>
              <a:t> is a document that </a:t>
            </a:r>
            <a:r>
              <a:rPr lang="en-GB" sz="2400" dirty="0"/>
              <a:t>gives specific instructions on how to safely perform a work related </a:t>
            </a:r>
            <a:r>
              <a:rPr lang="en-GB" sz="2400" dirty="0" smtClean="0"/>
              <a:t>task.</a:t>
            </a:r>
            <a:endParaRPr lang="en-GB" sz="2400" dirty="0"/>
          </a:p>
        </p:txBody>
      </p:sp>
      <p:graphicFrame>
        <p:nvGraphicFramePr>
          <p:cNvPr id="5" name="Table 4"/>
          <p:cNvGraphicFramePr>
            <a:graphicFrameLocks noGrp="1"/>
          </p:cNvGraphicFramePr>
          <p:nvPr>
            <p:extLst>
              <p:ext uri="{D42A27DB-BD31-4B8C-83A1-F6EECF244321}">
                <p14:modId xmlns:p14="http://schemas.microsoft.com/office/powerpoint/2010/main" val="1129337222"/>
              </p:ext>
            </p:extLst>
          </p:nvPr>
        </p:nvGraphicFramePr>
        <p:xfrm>
          <a:off x="1433689" y="2019647"/>
          <a:ext cx="8128000" cy="311404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296914012"/>
                    </a:ext>
                  </a:extLst>
                </a:gridCol>
                <a:gridCol w="4064000">
                  <a:extLst>
                    <a:ext uri="{9D8B030D-6E8A-4147-A177-3AD203B41FA5}">
                      <a16:colId xmlns:a16="http://schemas.microsoft.com/office/drawing/2014/main" val="3752797641"/>
                    </a:ext>
                  </a:extLst>
                </a:gridCol>
              </a:tblGrid>
              <a:tr h="370840">
                <a:tc>
                  <a:txBody>
                    <a:bodyPr/>
                    <a:lstStyle/>
                    <a:p>
                      <a:r>
                        <a:rPr lang="en-GB" dirty="0" smtClean="0"/>
                        <a:t>Description</a:t>
                      </a:r>
                      <a:endParaRPr lang="en-GB" dirty="0"/>
                    </a:p>
                  </a:txBody>
                  <a:tcPr/>
                </a:tc>
                <a:tc>
                  <a:txBody>
                    <a:bodyPr/>
                    <a:lstStyle/>
                    <a:p>
                      <a:r>
                        <a:rPr lang="en-GB" dirty="0" smtClean="0"/>
                        <a:t>Link</a:t>
                      </a:r>
                      <a:endParaRPr lang="en-GB" dirty="0"/>
                    </a:p>
                  </a:txBody>
                  <a:tcPr/>
                </a:tc>
                <a:extLst>
                  <a:ext uri="{0D108BD9-81ED-4DB2-BD59-A6C34878D82A}">
                    <a16:rowId xmlns:a16="http://schemas.microsoft.com/office/drawing/2014/main" val="363290301"/>
                  </a:ext>
                </a:extLst>
              </a:tr>
              <a:tr h="370840">
                <a:tc>
                  <a:txBody>
                    <a:bodyPr/>
                    <a:lstStyle/>
                    <a:p>
                      <a:r>
                        <a:rPr lang="en-GB" dirty="0" smtClean="0"/>
                        <a:t>A case-study demonstrating how a risk assessment can be implemented in an office environment</a:t>
                      </a:r>
                      <a:endParaRPr lang="en-GB" dirty="0"/>
                    </a:p>
                  </a:txBody>
                  <a:tcPr/>
                </a:tc>
                <a:tc>
                  <a:txBody>
                    <a:bodyPr/>
                    <a:lstStyle/>
                    <a:p>
                      <a:r>
                        <a:rPr lang="en-US" dirty="0" smtClean="0">
                          <a:hlinkClick r:id="rId3"/>
                        </a:rPr>
                        <a:t>http://www.hse.gov.uk/risk/casestudies/office.htm</a:t>
                      </a:r>
                      <a:endParaRPr lang="en-US" dirty="0" smtClean="0"/>
                    </a:p>
                    <a:p>
                      <a:endParaRPr lang="en-GB" dirty="0"/>
                    </a:p>
                  </a:txBody>
                  <a:tcPr/>
                </a:tc>
                <a:extLst>
                  <a:ext uri="{0D108BD9-81ED-4DB2-BD59-A6C34878D82A}">
                    <a16:rowId xmlns:a16="http://schemas.microsoft.com/office/drawing/2014/main" val="2249794129"/>
                  </a:ext>
                </a:extLst>
              </a:tr>
              <a:tr h="370840">
                <a:tc>
                  <a:txBody>
                    <a:bodyPr/>
                    <a:lstStyle/>
                    <a:p>
                      <a:r>
                        <a:rPr lang="en-GB" dirty="0" smtClean="0"/>
                        <a:t>An example of a completed risk assessment</a:t>
                      </a:r>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4"/>
                        </a:rPr>
                        <a:t>http://www.hse.gov.uk/risk/casestudies/pdf/office.pdf</a:t>
                      </a:r>
                      <a:endParaRPr lang="en-US" dirty="0" smtClean="0"/>
                    </a:p>
                    <a:p>
                      <a:endParaRPr lang="en-GB" dirty="0"/>
                    </a:p>
                  </a:txBody>
                  <a:tcPr/>
                </a:tc>
                <a:extLst>
                  <a:ext uri="{0D108BD9-81ED-4DB2-BD59-A6C34878D82A}">
                    <a16:rowId xmlns:a16="http://schemas.microsoft.com/office/drawing/2014/main" val="1061553370"/>
                  </a:ext>
                </a:extLst>
              </a:tr>
              <a:tr h="370840">
                <a:tc>
                  <a:txBody>
                    <a:bodyPr/>
                    <a:lstStyle/>
                    <a:p>
                      <a:r>
                        <a:rPr lang="en-GB" dirty="0" smtClean="0"/>
                        <a:t>An interactive guide which can be used to create a basic risk assessment for an office environment</a:t>
                      </a:r>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5"/>
                        </a:rPr>
                        <a:t>http://records.hse.gov.uk/connect.ti/officeriskassess/view?objectId=27251</a:t>
                      </a:r>
                      <a:endParaRPr lang="en-US" dirty="0" smtClean="0"/>
                    </a:p>
                    <a:p>
                      <a:endParaRPr lang="en-GB" dirty="0"/>
                    </a:p>
                  </a:txBody>
                  <a:tcPr/>
                </a:tc>
                <a:extLst>
                  <a:ext uri="{0D108BD9-81ED-4DB2-BD59-A6C34878D82A}">
                    <a16:rowId xmlns:a16="http://schemas.microsoft.com/office/drawing/2014/main" val="1473675303"/>
                  </a:ext>
                </a:extLst>
              </a:tr>
            </a:tbl>
          </a:graphicData>
        </a:graphic>
      </p:graphicFrame>
      <p:sp>
        <p:nvSpPr>
          <p:cNvPr id="6" name="Snip Single Corner Rectangle 5"/>
          <p:cNvSpPr/>
          <p:nvPr/>
        </p:nvSpPr>
        <p:spPr>
          <a:xfrm flipH="1">
            <a:off x="-4" y="-18626"/>
            <a:ext cx="8794048"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a:t>
            </a:r>
            <a:endParaRPr lang="en-US" sz="2800" dirty="0"/>
          </a:p>
        </p:txBody>
      </p:sp>
      <p:sp>
        <p:nvSpPr>
          <p:cNvPr id="4" name="TextBox 3">
            <a:extLst>
              <a:ext uri="{FF2B5EF4-FFF2-40B4-BE49-F238E27FC236}">
                <a16:creationId xmlns:a16="http://schemas.microsoft.com/office/drawing/2014/main" id="{570C48D7-786E-41CC-997D-76C7E831AEB5}"/>
              </a:ext>
            </a:extLst>
          </p:cNvPr>
          <p:cNvSpPr txBox="1"/>
          <p:nvPr/>
        </p:nvSpPr>
        <p:spPr>
          <a:xfrm>
            <a:off x="175673" y="69389"/>
            <a:ext cx="10321446" cy="584775"/>
          </a:xfrm>
          <a:prstGeom prst="rect">
            <a:avLst/>
          </a:prstGeom>
          <a:noFill/>
        </p:spPr>
        <p:txBody>
          <a:bodyPr wrap="square" rtlCol="0">
            <a:spAutoFit/>
          </a:bodyPr>
          <a:lstStyle/>
          <a:p>
            <a:r>
              <a:rPr lang="en-GB" sz="3200" dirty="0" smtClean="0">
                <a:solidFill>
                  <a:schemeClr val="bg1"/>
                </a:solidFill>
              </a:rPr>
              <a:t>General Risk Assessment &amp; Method Statements</a:t>
            </a:r>
            <a:endParaRPr lang="en-US" sz="3200" dirty="0">
              <a:solidFill>
                <a:schemeClr val="bg1"/>
              </a:solidFill>
            </a:endParaRPr>
          </a:p>
        </p:txBody>
      </p:sp>
    </p:spTree>
    <p:extLst>
      <p:ext uri="{BB962C8B-B14F-4D97-AF65-F5344CB8AC3E}">
        <p14:creationId xmlns:p14="http://schemas.microsoft.com/office/powerpoint/2010/main" val="17354645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D2F449C-61AE-40AA-BA89-5A3D3B9D9900}"/>
              </a:ext>
            </a:extLst>
          </p:cNvPr>
          <p:cNvSpPr/>
          <p:nvPr/>
        </p:nvSpPr>
        <p:spPr>
          <a:xfrm>
            <a:off x="341604" y="1104771"/>
            <a:ext cx="6096000" cy="1015663"/>
          </a:xfrm>
          <a:prstGeom prst="rect">
            <a:avLst/>
          </a:prstGeom>
        </p:spPr>
        <p:txBody>
          <a:bodyPr>
            <a:spAutoFit/>
          </a:bodyPr>
          <a:lstStyle/>
          <a:p>
            <a:r>
              <a:rPr lang="en-GB" sz="2000" dirty="0">
                <a:solidFill>
                  <a:srgbClr val="333333"/>
                </a:solidFill>
                <a:latin typeface="Trebuchet MS" panose="020B0603020202020204" pitchFamily="34" charset="0"/>
              </a:rPr>
              <a:t>A work method statement, sometimes called a "</a:t>
            </a:r>
            <a:r>
              <a:rPr lang="en-GB" sz="2000" b="1" dirty="0">
                <a:solidFill>
                  <a:srgbClr val="333333"/>
                </a:solidFill>
                <a:latin typeface="Trebuchet MS" panose="020B0603020202020204" pitchFamily="34" charset="0"/>
              </a:rPr>
              <a:t>safe system of work"</a:t>
            </a:r>
            <a:r>
              <a:rPr lang="en-GB" sz="2000" dirty="0">
                <a:solidFill>
                  <a:srgbClr val="333333"/>
                </a:solidFill>
                <a:latin typeface="Trebuchet MS" panose="020B0603020202020204" pitchFamily="34" charset="0"/>
              </a:rPr>
              <a:t>, is a document that details the way a work task or process is to be completed.</a:t>
            </a:r>
            <a:endParaRPr lang="en-US" sz="2000" dirty="0"/>
          </a:p>
        </p:txBody>
      </p:sp>
      <p:sp>
        <p:nvSpPr>
          <p:cNvPr id="4" name="Rectangle 3">
            <a:extLst>
              <a:ext uri="{FF2B5EF4-FFF2-40B4-BE49-F238E27FC236}">
                <a16:creationId xmlns:a16="http://schemas.microsoft.com/office/drawing/2014/main" id="{765763A9-5566-4EBA-A958-ADB56C31A957}"/>
              </a:ext>
            </a:extLst>
          </p:cNvPr>
          <p:cNvSpPr/>
          <p:nvPr/>
        </p:nvSpPr>
        <p:spPr>
          <a:xfrm>
            <a:off x="341604" y="2528303"/>
            <a:ext cx="6096000" cy="1323439"/>
          </a:xfrm>
          <a:prstGeom prst="rect">
            <a:avLst/>
          </a:prstGeom>
        </p:spPr>
        <p:txBody>
          <a:bodyPr>
            <a:spAutoFit/>
          </a:bodyPr>
          <a:lstStyle/>
          <a:p>
            <a:r>
              <a:rPr lang="en-GB" sz="2000" dirty="0">
                <a:solidFill>
                  <a:srgbClr val="333333"/>
                </a:solidFill>
                <a:latin typeface="Trebuchet MS" panose="020B0603020202020204" pitchFamily="34" charset="0"/>
              </a:rPr>
              <a:t>The method statement should outline the hazards involved and include a step by step guide on how to do the job safely.  These will have been highlighted during the Risk Assessment.</a:t>
            </a:r>
            <a:endParaRPr lang="en-US" sz="2000" dirty="0"/>
          </a:p>
        </p:txBody>
      </p:sp>
      <p:sp>
        <p:nvSpPr>
          <p:cNvPr id="5" name="Rectangle 4">
            <a:extLst>
              <a:ext uri="{FF2B5EF4-FFF2-40B4-BE49-F238E27FC236}">
                <a16:creationId xmlns:a16="http://schemas.microsoft.com/office/drawing/2014/main" id="{8372B46B-DA22-497C-AEC4-23D26F35A5F1}"/>
              </a:ext>
            </a:extLst>
          </p:cNvPr>
          <p:cNvSpPr/>
          <p:nvPr/>
        </p:nvSpPr>
        <p:spPr>
          <a:xfrm>
            <a:off x="341604" y="4259611"/>
            <a:ext cx="6096000" cy="1323439"/>
          </a:xfrm>
          <a:prstGeom prst="rect">
            <a:avLst/>
          </a:prstGeom>
        </p:spPr>
        <p:txBody>
          <a:bodyPr>
            <a:spAutoFit/>
          </a:bodyPr>
          <a:lstStyle/>
          <a:p>
            <a:r>
              <a:rPr lang="en-GB" sz="2000" dirty="0">
                <a:solidFill>
                  <a:srgbClr val="333333"/>
                </a:solidFill>
                <a:latin typeface="Trebuchet MS" panose="020B0603020202020204" pitchFamily="34" charset="0"/>
              </a:rPr>
              <a:t>The method statement must also detail which control measures have been introduced to ensure the safety of anyone who is affected by the task or process.</a:t>
            </a:r>
            <a:endParaRPr lang="en-US" sz="2000" dirty="0"/>
          </a:p>
        </p:txBody>
      </p:sp>
      <p:sp>
        <p:nvSpPr>
          <p:cNvPr id="6" name="TextBox 5">
            <a:extLst>
              <a:ext uri="{FF2B5EF4-FFF2-40B4-BE49-F238E27FC236}">
                <a16:creationId xmlns:a16="http://schemas.microsoft.com/office/drawing/2014/main" id="{2F6ED88F-0CC8-41B3-A740-44F8F49F2240}"/>
              </a:ext>
            </a:extLst>
          </p:cNvPr>
          <p:cNvSpPr txBox="1"/>
          <p:nvPr/>
        </p:nvSpPr>
        <p:spPr>
          <a:xfrm>
            <a:off x="7281023" y="1002082"/>
            <a:ext cx="3645074" cy="4801314"/>
          </a:xfrm>
          <a:prstGeom prst="rect">
            <a:avLst/>
          </a:prstGeom>
          <a:noFill/>
        </p:spPr>
        <p:txBody>
          <a:bodyPr wrap="square" rtlCol="0">
            <a:spAutoFit/>
          </a:bodyPr>
          <a:lstStyle/>
          <a:p>
            <a:r>
              <a:rPr lang="en-GB" b="1" dirty="0"/>
              <a:t>Section 1 </a:t>
            </a:r>
            <a:r>
              <a:rPr lang="en-GB" dirty="0"/>
              <a:t>– Title, description, company details, dates, addresses, emergency contact numbers, author, H&amp;S contact, issue date / revision number</a:t>
            </a:r>
          </a:p>
          <a:p>
            <a:endParaRPr lang="en-GB" dirty="0"/>
          </a:p>
          <a:p>
            <a:r>
              <a:rPr lang="en-GB" b="1" dirty="0"/>
              <a:t>Section 2 </a:t>
            </a:r>
            <a:r>
              <a:rPr lang="en-GB" dirty="0"/>
              <a:t>– Summary of hazards and control measures that must be implemented.  List of PPE.</a:t>
            </a:r>
          </a:p>
          <a:p>
            <a:endParaRPr lang="en-GB" dirty="0"/>
          </a:p>
          <a:p>
            <a:r>
              <a:rPr lang="en-GB" b="1" dirty="0"/>
              <a:t>Section 3 </a:t>
            </a:r>
            <a:r>
              <a:rPr lang="en-GB" dirty="0"/>
              <a:t>– Description of the task, training required, permits, procedures, site access, manual handling, scaffolding, preparation, welfare and first aid</a:t>
            </a:r>
          </a:p>
          <a:p>
            <a:endParaRPr lang="en-GB" dirty="0"/>
          </a:p>
          <a:p>
            <a:r>
              <a:rPr lang="en-GB" b="1" dirty="0"/>
              <a:t>Section 4 </a:t>
            </a:r>
            <a:r>
              <a:rPr lang="en-GB" dirty="0"/>
              <a:t>– </a:t>
            </a:r>
            <a:r>
              <a:rPr lang="en-GB" dirty="0" smtClean="0"/>
              <a:t>Step </a:t>
            </a:r>
            <a:r>
              <a:rPr lang="en-GB" dirty="0"/>
              <a:t>by step guide</a:t>
            </a:r>
            <a:endParaRPr lang="en-US" dirty="0"/>
          </a:p>
        </p:txBody>
      </p:sp>
      <p:sp>
        <p:nvSpPr>
          <p:cNvPr id="8" name="Snip Single Corner Rectangle 5"/>
          <p:cNvSpPr/>
          <p:nvPr/>
        </p:nvSpPr>
        <p:spPr>
          <a:xfrm flipH="1">
            <a:off x="-4" y="-18626"/>
            <a:ext cx="8794048"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a:t>
            </a:r>
            <a:endParaRPr lang="en-US" sz="2800" dirty="0"/>
          </a:p>
        </p:txBody>
      </p:sp>
      <p:sp>
        <p:nvSpPr>
          <p:cNvPr id="9" name="TextBox 8">
            <a:extLst>
              <a:ext uri="{FF2B5EF4-FFF2-40B4-BE49-F238E27FC236}">
                <a16:creationId xmlns:a16="http://schemas.microsoft.com/office/drawing/2014/main" id="{570C48D7-786E-41CC-997D-76C7E831AEB5}"/>
              </a:ext>
            </a:extLst>
          </p:cNvPr>
          <p:cNvSpPr txBox="1"/>
          <p:nvPr/>
        </p:nvSpPr>
        <p:spPr>
          <a:xfrm>
            <a:off x="175673" y="69389"/>
            <a:ext cx="10321446" cy="584775"/>
          </a:xfrm>
          <a:prstGeom prst="rect">
            <a:avLst/>
          </a:prstGeom>
          <a:noFill/>
        </p:spPr>
        <p:txBody>
          <a:bodyPr wrap="square" rtlCol="0">
            <a:spAutoFit/>
          </a:bodyPr>
          <a:lstStyle/>
          <a:p>
            <a:r>
              <a:rPr lang="en-GB" sz="3200" dirty="0" smtClean="0">
                <a:solidFill>
                  <a:schemeClr val="bg1"/>
                </a:solidFill>
              </a:rPr>
              <a:t>General Risk Assessment &amp; Method Statements</a:t>
            </a:r>
            <a:endParaRPr lang="en-US" sz="3200" dirty="0">
              <a:solidFill>
                <a:schemeClr val="bg1"/>
              </a:solidFill>
            </a:endParaRPr>
          </a:p>
        </p:txBody>
      </p:sp>
      <p:cxnSp>
        <p:nvCxnSpPr>
          <p:cNvPr id="10" name="Straight Connector 9"/>
          <p:cNvCxnSpPr/>
          <p:nvPr/>
        </p:nvCxnSpPr>
        <p:spPr>
          <a:xfrm>
            <a:off x="6739467" y="1104771"/>
            <a:ext cx="0" cy="4709007"/>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0401593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85332" y="1250582"/>
            <a:ext cx="9685867" cy="4201150"/>
          </a:xfrm>
          <a:prstGeom prst="rect">
            <a:avLst/>
          </a:prstGeom>
        </p:spPr>
        <p:txBody>
          <a:bodyPr wrap="square">
            <a:spAutoFit/>
          </a:bodyPr>
          <a:lstStyle/>
          <a:p>
            <a:r>
              <a:rPr lang="en-GB" sz="2800" dirty="0"/>
              <a:t>Which of the following statements is NOT a health and safety requirement in a working environment? </a:t>
            </a:r>
            <a:endParaRPr lang="en-GB" sz="2800" dirty="0" smtClean="0"/>
          </a:p>
          <a:p>
            <a:endParaRPr lang="en-GB" sz="2800" dirty="0"/>
          </a:p>
          <a:p>
            <a:pPr marL="342900" indent="-342900">
              <a:spcAft>
                <a:spcPts val="600"/>
              </a:spcAft>
              <a:buFont typeface="+mj-lt"/>
              <a:buAutoNum type="alphaUcPeriod"/>
            </a:pPr>
            <a:r>
              <a:rPr lang="en-GB" sz="2800" dirty="0" smtClean="0"/>
              <a:t>There </a:t>
            </a:r>
            <a:r>
              <a:rPr lang="en-GB" sz="2800" dirty="0"/>
              <a:t>should be no trailing wires across walkways. </a:t>
            </a:r>
          </a:p>
          <a:p>
            <a:pPr marL="342900" indent="-342900">
              <a:spcAft>
                <a:spcPts val="600"/>
              </a:spcAft>
              <a:buFont typeface="+mj-lt"/>
              <a:buAutoNum type="alphaUcPeriod"/>
            </a:pPr>
            <a:r>
              <a:rPr lang="en-GB" sz="2800" dirty="0" smtClean="0"/>
              <a:t>Electrical </a:t>
            </a:r>
            <a:r>
              <a:rPr lang="en-GB" sz="2800" dirty="0"/>
              <a:t>sockets must not be overloaded (especially with extension leads</a:t>
            </a:r>
            <a:r>
              <a:rPr lang="en-GB" sz="2800" dirty="0" smtClean="0"/>
              <a:t>).</a:t>
            </a:r>
          </a:p>
          <a:p>
            <a:pPr marL="342900" indent="-342900">
              <a:spcAft>
                <a:spcPts val="600"/>
              </a:spcAft>
              <a:buFont typeface="+mj-lt"/>
              <a:buAutoNum type="alphaUcPeriod"/>
            </a:pPr>
            <a:r>
              <a:rPr lang="en-GB" sz="2800" dirty="0" smtClean="0"/>
              <a:t>All </a:t>
            </a:r>
            <a:r>
              <a:rPr lang="en-GB" sz="2800" dirty="0"/>
              <a:t>equipment must be electrically PAT tested every 12 months. </a:t>
            </a:r>
            <a:endParaRPr lang="en-GB" sz="2800" dirty="0" smtClean="0"/>
          </a:p>
          <a:p>
            <a:pPr marL="342900" indent="-342900">
              <a:spcAft>
                <a:spcPts val="600"/>
              </a:spcAft>
              <a:buFont typeface="+mj-lt"/>
              <a:buAutoNum type="alphaUcPeriod"/>
            </a:pPr>
            <a:r>
              <a:rPr lang="en-GB" sz="2800" dirty="0" smtClean="0"/>
              <a:t>Uncovered </a:t>
            </a:r>
            <a:r>
              <a:rPr lang="en-GB" sz="2800" dirty="0"/>
              <a:t>drinks should not be located near computer equipment or other electrical devices.</a:t>
            </a:r>
          </a:p>
        </p:txBody>
      </p:sp>
      <p:sp>
        <p:nvSpPr>
          <p:cNvPr id="4" name="Snip Single Corner Rectangle 5"/>
          <p:cNvSpPr/>
          <p:nvPr/>
        </p:nvSpPr>
        <p:spPr>
          <a:xfrm flipH="1">
            <a:off x="-4" y="-18626"/>
            <a:ext cx="2020715"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a:t>
            </a:r>
            <a:endParaRPr lang="en-US" sz="2800" dirty="0"/>
          </a:p>
        </p:txBody>
      </p:sp>
      <p:sp>
        <p:nvSpPr>
          <p:cNvPr id="5" name="TextBox 4">
            <a:extLst>
              <a:ext uri="{FF2B5EF4-FFF2-40B4-BE49-F238E27FC236}">
                <a16:creationId xmlns:a16="http://schemas.microsoft.com/office/drawing/2014/main" id="{570C48D7-786E-41CC-997D-76C7E831AEB5}"/>
              </a:ext>
            </a:extLst>
          </p:cNvPr>
          <p:cNvSpPr txBox="1"/>
          <p:nvPr/>
        </p:nvSpPr>
        <p:spPr>
          <a:xfrm>
            <a:off x="175673" y="69389"/>
            <a:ext cx="2127260" cy="584775"/>
          </a:xfrm>
          <a:prstGeom prst="rect">
            <a:avLst/>
          </a:prstGeom>
          <a:noFill/>
        </p:spPr>
        <p:txBody>
          <a:bodyPr wrap="square" rtlCol="0">
            <a:spAutoFit/>
          </a:bodyPr>
          <a:lstStyle/>
          <a:p>
            <a:r>
              <a:rPr lang="en-GB" sz="3200" dirty="0" smtClean="0">
                <a:solidFill>
                  <a:schemeClr val="bg1"/>
                </a:solidFill>
              </a:rPr>
              <a:t>Review</a:t>
            </a:r>
            <a:endParaRPr lang="en-US" sz="3200" dirty="0">
              <a:solidFill>
                <a:schemeClr val="bg1"/>
              </a:solidFill>
            </a:endParaRPr>
          </a:p>
        </p:txBody>
      </p:sp>
    </p:spTree>
    <p:extLst>
      <p:ext uri="{BB962C8B-B14F-4D97-AF65-F5344CB8AC3E}">
        <p14:creationId xmlns:p14="http://schemas.microsoft.com/office/powerpoint/2010/main" val="1793513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9D889A-A616-44C4-A0BF-C6237262DEE2}"/>
              </a:ext>
            </a:extLst>
          </p:cNvPr>
          <p:cNvSpPr/>
          <p:nvPr/>
        </p:nvSpPr>
        <p:spPr>
          <a:xfrm>
            <a:off x="112734" y="1307481"/>
            <a:ext cx="6175332" cy="4524315"/>
          </a:xfrm>
          <a:prstGeom prst="rect">
            <a:avLst/>
          </a:prstGeom>
        </p:spPr>
        <p:txBody>
          <a:bodyPr wrap="square">
            <a:spAutoFit/>
          </a:bodyPr>
          <a:lstStyle/>
          <a:p>
            <a:pPr fontAlgn="base"/>
            <a:r>
              <a:rPr lang="en-GB" sz="2400" dirty="0">
                <a:solidFill>
                  <a:srgbClr val="111111"/>
                </a:solidFill>
                <a:latin typeface="Arial" panose="020B0604020202020204" pitchFamily="34" charset="0"/>
              </a:rPr>
              <a:t>It is an </a:t>
            </a:r>
            <a:r>
              <a:rPr lang="en-GB" sz="2400" b="1" dirty="0">
                <a:solidFill>
                  <a:srgbClr val="111111"/>
                </a:solidFill>
                <a:latin typeface="Arial" panose="020B0604020202020204" pitchFamily="34" charset="0"/>
              </a:rPr>
              <a:t>employer's duty to protect the health, safety and welfare of their employees and other people who might be affected by their business</a:t>
            </a:r>
            <a:r>
              <a:rPr lang="en-GB" sz="2400" dirty="0">
                <a:solidFill>
                  <a:srgbClr val="111111"/>
                </a:solidFill>
                <a:latin typeface="Arial" panose="020B0604020202020204" pitchFamily="34" charset="0"/>
              </a:rPr>
              <a:t>. Employers must do whatever is reasonably practicable to achieve this.</a:t>
            </a:r>
          </a:p>
          <a:p>
            <a:pPr fontAlgn="base"/>
            <a:endParaRPr lang="en-GB" sz="2400" dirty="0">
              <a:solidFill>
                <a:srgbClr val="111111"/>
              </a:solidFill>
              <a:latin typeface="Arial" panose="020B0604020202020204" pitchFamily="34" charset="0"/>
            </a:endParaRPr>
          </a:p>
          <a:p>
            <a:pPr fontAlgn="base"/>
            <a:r>
              <a:rPr lang="en-GB" sz="2400" dirty="0">
                <a:solidFill>
                  <a:srgbClr val="111111"/>
                </a:solidFill>
                <a:latin typeface="Arial" panose="020B0604020202020204" pitchFamily="34" charset="0"/>
              </a:rPr>
              <a:t>This means making sure that workers and others are </a:t>
            </a:r>
            <a:r>
              <a:rPr lang="en-GB" sz="2400" b="1" dirty="0">
                <a:solidFill>
                  <a:srgbClr val="111111"/>
                </a:solidFill>
                <a:latin typeface="Arial" panose="020B0604020202020204" pitchFamily="34" charset="0"/>
              </a:rPr>
              <a:t>protected</a:t>
            </a:r>
            <a:r>
              <a:rPr lang="en-GB" sz="2400" dirty="0">
                <a:solidFill>
                  <a:srgbClr val="111111"/>
                </a:solidFill>
                <a:latin typeface="Arial" panose="020B0604020202020204" pitchFamily="34" charset="0"/>
              </a:rPr>
              <a:t> from anything that may cause </a:t>
            </a:r>
            <a:r>
              <a:rPr lang="en-GB" sz="2400" b="1" dirty="0">
                <a:solidFill>
                  <a:srgbClr val="111111"/>
                </a:solidFill>
                <a:latin typeface="Arial" panose="020B0604020202020204" pitchFamily="34" charset="0"/>
              </a:rPr>
              <a:t>harm</a:t>
            </a:r>
            <a:r>
              <a:rPr lang="en-GB" sz="2400" dirty="0">
                <a:solidFill>
                  <a:srgbClr val="111111"/>
                </a:solidFill>
                <a:latin typeface="Arial" panose="020B0604020202020204" pitchFamily="34" charset="0"/>
              </a:rPr>
              <a:t>, effectively controlling any risks to injury or health that could arise in the workplace</a:t>
            </a:r>
            <a:r>
              <a:rPr lang="en-GB" sz="2400" dirty="0" smtClean="0">
                <a:solidFill>
                  <a:srgbClr val="111111"/>
                </a:solidFill>
                <a:latin typeface="Arial" panose="020B0604020202020204" pitchFamily="34" charset="0"/>
              </a:rPr>
              <a:t>.</a:t>
            </a:r>
            <a:endParaRPr lang="en-GB" sz="2400" dirty="0">
              <a:solidFill>
                <a:srgbClr val="111111"/>
              </a:solidFill>
              <a:latin typeface="Arial" panose="020B0604020202020204" pitchFamily="34" charset="0"/>
            </a:endParaRPr>
          </a:p>
        </p:txBody>
      </p:sp>
      <p:pic>
        <p:nvPicPr>
          <p:cNvPr id="1026" name="Picture 2" descr="Image result for health and safety">
            <a:extLst>
              <a:ext uri="{FF2B5EF4-FFF2-40B4-BE49-F238E27FC236}">
                <a16:creationId xmlns:a16="http://schemas.microsoft.com/office/drawing/2014/main" id="{1E34CDB2-E855-4A04-921F-2CA831BE60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066" y="572787"/>
            <a:ext cx="5762003" cy="5993704"/>
          </a:xfrm>
          <a:prstGeom prst="rect">
            <a:avLst/>
          </a:prstGeom>
          <a:noFill/>
          <a:extLst>
            <a:ext uri="{909E8E84-426E-40DD-AFC4-6F175D3DCCD1}">
              <a14:hiddenFill xmlns:a14="http://schemas.microsoft.com/office/drawing/2010/main">
                <a:solidFill>
                  <a:srgbClr val="FFFFFF"/>
                </a:solidFill>
              </a14:hiddenFill>
            </a:ext>
          </a:extLst>
        </p:spPr>
      </p:pic>
      <p:sp>
        <p:nvSpPr>
          <p:cNvPr id="5"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52586968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85332" y="1250582"/>
            <a:ext cx="9685867" cy="4201150"/>
          </a:xfrm>
          <a:prstGeom prst="rect">
            <a:avLst/>
          </a:prstGeom>
        </p:spPr>
        <p:txBody>
          <a:bodyPr wrap="square">
            <a:spAutoFit/>
          </a:bodyPr>
          <a:lstStyle/>
          <a:p>
            <a:r>
              <a:rPr lang="en-GB" sz="2800" dirty="0"/>
              <a:t>Which of the following statements is NOT a health and safety requirement in a working environment? </a:t>
            </a:r>
            <a:endParaRPr lang="en-GB" sz="2800" dirty="0" smtClean="0"/>
          </a:p>
          <a:p>
            <a:endParaRPr lang="en-GB" sz="2800" dirty="0"/>
          </a:p>
          <a:p>
            <a:pPr marL="342900" indent="-342900">
              <a:spcAft>
                <a:spcPts val="600"/>
              </a:spcAft>
              <a:buFont typeface="+mj-lt"/>
              <a:buAutoNum type="alphaUcPeriod"/>
            </a:pPr>
            <a:r>
              <a:rPr lang="en-GB" sz="2800" dirty="0" smtClean="0"/>
              <a:t>There </a:t>
            </a:r>
            <a:r>
              <a:rPr lang="en-GB" sz="2800" dirty="0"/>
              <a:t>should be no trailing wires across walkways. </a:t>
            </a:r>
          </a:p>
          <a:p>
            <a:pPr marL="342900" indent="-342900">
              <a:spcAft>
                <a:spcPts val="600"/>
              </a:spcAft>
              <a:buFont typeface="+mj-lt"/>
              <a:buAutoNum type="alphaUcPeriod"/>
            </a:pPr>
            <a:r>
              <a:rPr lang="en-GB" sz="2800" dirty="0" smtClean="0"/>
              <a:t>Electrical </a:t>
            </a:r>
            <a:r>
              <a:rPr lang="en-GB" sz="2800" dirty="0"/>
              <a:t>sockets must not be overloaded (especially with extension leads</a:t>
            </a:r>
            <a:r>
              <a:rPr lang="en-GB" sz="2800" dirty="0" smtClean="0"/>
              <a:t>).</a:t>
            </a:r>
          </a:p>
          <a:p>
            <a:pPr marL="342900" indent="-342900">
              <a:spcAft>
                <a:spcPts val="600"/>
              </a:spcAft>
              <a:buFont typeface="+mj-lt"/>
              <a:buAutoNum type="alphaUcPeriod"/>
            </a:pPr>
            <a:r>
              <a:rPr lang="en-GB" sz="2800" dirty="0" smtClean="0">
                <a:solidFill>
                  <a:srgbClr val="FF0000"/>
                </a:solidFill>
              </a:rPr>
              <a:t>All </a:t>
            </a:r>
            <a:r>
              <a:rPr lang="en-GB" sz="2800" dirty="0">
                <a:solidFill>
                  <a:srgbClr val="FF0000"/>
                </a:solidFill>
              </a:rPr>
              <a:t>equipment must be electrically PAT tested every 12 months. </a:t>
            </a:r>
            <a:endParaRPr lang="en-GB" sz="2800" dirty="0" smtClean="0">
              <a:solidFill>
                <a:srgbClr val="FF0000"/>
              </a:solidFill>
            </a:endParaRPr>
          </a:p>
          <a:p>
            <a:pPr marL="342900" indent="-342900">
              <a:spcAft>
                <a:spcPts val="600"/>
              </a:spcAft>
              <a:buFont typeface="+mj-lt"/>
              <a:buAutoNum type="alphaUcPeriod"/>
            </a:pPr>
            <a:r>
              <a:rPr lang="en-GB" sz="2800" dirty="0" smtClean="0"/>
              <a:t>Uncovered </a:t>
            </a:r>
            <a:r>
              <a:rPr lang="en-GB" sz="2800" dirty="0"/>
              <a:t>drinks should not be located near computer equipment or other electrical devices.</a:t>
            </a:r>
          </a:p>
        </p:txBody>
      </p:sp>
      <p:sp>
        <p:nvSpPr>
          <p:cNvPr id="4" name="Snip Single Corner Rectangle 5"/>
          <p:cNvSpPr/>
          <p:nvPr/>
        </p:nvSpPr>
        <p:spPr>
          <a:xfrm flipH="1">
            <a:off x="-4" y="-18626"/>
            <a:ext cx="2020715"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a:t>
            </a:r>
            <a:endParaRPr lang="en-US" sz="2800" dirty="0"/>
          </a:p>
        </p:txBody>
      </p:sp>
      <p:sp>
        <p:nvSpPr>
          <p:cNvPr id="5" name="TextBox 4">
            <a:extLst>
              <a:ext uri="{FF2B5EF4-FFF2-40B4-BE49-F238E27FC236}">
                <a16:creationId xmlns:a16="http://schemas.microsoft.com/office/drawing/2014/main" id="{570C48D7-786E-41CC-997D-76C7E831AEB5}"/>
              </a:ext>
            </a:extLst>
          </p:cNvPr>
          <p:cNvSpPr txBox="1"/>
          <p:nvPr/>
        </p:nvSpPr>
        <p:spPr>
          <a:xfrm>
            <a:off x="175673" y="69389"/>
            <a:ext cx="2127260" cy="584775"/>
          </a:xfrm>
          <a:prstGeom prst="rect">
            <a:avLst/>
          </a:prstGeom>
          <a:noFill/>
        </p:spPr>
        <p:txBody>
          <a:bodyPr wrap="square" rtlCol="0">
            <a:spAutoFit/>
          </a:bodyPr>
          <a:lstStyle/>
          <a:p>
            <a:r>
              <a:rPr lang="en-GB" sz="3200" dirty="0" smtClean="0">
                <a:solidFill>
                  <a:schemeClr val="bg1"/>
                </a:solidFill>
              </a:rPr>
              <a:t>Review</a:t>
            </a:r>
            <a:endParaRPr lang="en-US" sz="3200" dirty="0">
              <a:solidFill>
                <a:schemeClr val="bg1"/>
              </a:solidFill>
            </a:endParaRPr>
          </a:p>
        </p:txBody>
      </p:sp>
    </p:spTree>
    <p:extLst>
      <p:ext uri="{BB962C8B-B14F-4D97-AF65-F5344CB8AC3E}">
        <p14:creationId xmlns:p14="http://schemas.microsoft.com/office/powerpoint/2010/main" val="269534428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85332" y="1250582"/>
            <a:ext cx="9685867" cy="3108543"/>
          </a:xfrm>
          <a:prstGeom prst="rect">
            <a:avLst/>
          </a:prstGeom>
        </p:spPr>
        <p:txBody>
          <a:bodyPr wrap="square">
            <a:spAutoFit/>
          </a:bodyPr>
          <a:lstStyle/>
          <a:p>
            <a:r>
              <a:rPr lang="en-GB" sz="2800" dirty="0"/>
              <a:t>What legislation is aimed at the physical protection of employees? </a:t>
            </a:r>
            <a:endParaRPr lang="en-GB" sz="2800" dirty="0" smtClean="0"/>
          </a:p>
          <a:p>
            <a:endParaRPr lang="en-GB" sz="2800" dirty="0"/>
          </a:p>
          <a:p>
            <a:pPr marL="514350" indent="-514350">
              <a:buFont typeface="+mj-lt"/>
              <a:buAutoNum type="alphaUcPeriod"/>
            </a:pPr>
            <a:r>
              <a:rPr lang="en-GB" sz="2800" dirty="0" smtClean="0"/>
              <a:t>Data </a:t>
            </a:r>
            <a:r>
              <a:rPr lang="en-GB" sz="2800" dirty="0"/>
              <a:t>Protection Act. </a:t>
            </a:r>
            <a:endParaRPr lang="en-GB" sz="2800" dirty="0" smtClean="0"/>
          </a:p>
          <a:p>
            <a:pPr marL="514350" indent="-514350">
              <a:buFont typeface="+mj-lt"/>
              <a:buAutoNum type="alphaUcPeriod"/>
            </a:pPr>
            <a:r>
              <a:rPr lang="en-GB" sz="2800" dirty="0" smtClean="0"/>
              <a:t>Health </a:t>
            </a:r>
            <a:r>
              <a:rPr lang="en-GB" sz="2800" dirty="0"/>
              <a:t>&amp; Safety at Work Act. </a:t>
            </a:r>
            <a:endParaRPr lang="en-GB" sz="2800" dirty="0" smtClean="0"/>
          </a:p>
          <a:p>
            <a:pPr marL="514350" indent="-514350">
              <a:buFont typeface="+mj-lt"/>
              <a:buAutoNum type="alphaUcPeriod"/>
            </a:pPr>
            <a:r>
              <a:rPr lang="en-GB" sz="2800" dirty="0" smtClean="0"/>
              <a:t>Copyright</a:t>
            </a:r>
            <a:r>
              <a:rPr lang="en-GB" sz="2800" dirty="0"/>
              <a:t>, Designs and Patents Act. </a:t>
            </a:r>
            <a:endParaRPr lang="en-GB" sz="2800" dirty="0" smtClean="0"/>
          </a:p>
          <a:p>
            <a:pPr marL="514350" indent="-514350">
              <a:buFont typeface="+mj-lt"/>
              <a:buAutoNum type="alphaUcPeriod"/>
            </a:pPr>
            <a:r>
              <a:rPr lang="en-GB" sz="2800" dirty="0" smtClean="0"/>
              <a:t>European </a:t>
            </a:r>
            <a:r>
              <a:rPr lang="en-GB" sz="2800" dirty="0"/>
              <a:t>Working Time Directive.</a:t>
            </a:r>
          </a:p>
        </p:txBody>
      </p:sp>
      <p:sp>
        <p:nvSpPr>
          <p:cNvPr id="4" name="Snip Single Corner Rectangle 5"/>
          <p:cNvSpPr/>
          <p:nvPr/>
        </p:nvSpPr>
        <p:spPr>
          <a:xfrm flipH="1">
            <a:off x="-4" y="-18626"/>
            <a:ext cx="2020715"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a:t>
            </a:r>
            <a:endParaRPr lang="en-US" sz="2800" dirty="0"/>
          </a:p>
        </p:txBody>
      </p:sp>
      <p:sp>
        <p:nvSpPr>
          <p:cNvPr id="5" name="TextBox 4">
            <a:extLst>
              <a:ext uri="{FF2B5EF4-FFF2-40B4-BE49-F238E27FC236}">
                <a16:creationId xmlns:a16="http://schemas.microsoft.com/office/drawing/2014/main" id="{570C48D7-786E-41CC-997D-76C7E831AEB5}"/>
              </a:ext>
            </a:extLst>
          </p:cNvPr>
          <p:cNvSpPr txBox="1"/>
          <p:nvPr/>
        </p:nvSpPr>
        <p:spPr>
          <a:xfrm>
            <a:off x="175673" y="69389"/>
            <a:ext cx="2127260" cy="584775"/>
          </a:xfrm>
          <a:prstGeom prst="rect">
            <a:avLst/>
          </a:prstGeom>
          <a:noFill/>
        </p:spPr>
        <p:txBody>
          <a:bodyPr wrap="square" rtlCol="0">
            <a:spAutoFit/>
          </a:bodyPr>
          <a:lstStyle/>
          <a:p>
            <a:r>
              <a:rPr lang="en-GB" sz="3200" dirty="0" smtClean="0">
                <a:solidFill>
                  <a:schemeClr val="bg1"/>
                </a:solidFill>
              </a:rPr>
              <a:t>Review</a:t>
            </a:r>
            <a:endParaRPr lang="en-US" sz="3200" dirty="0">
              <a:solidFill>
                <a:schemeClr val="bg1"/>
              </a:solidFill>
            </a:endParaRPr>
          </a:p>
        </p:txBody>
      </p:sp>
    </p:spTree>
    <p:extLst>
      <p:ext uri="{BB962C8B-B14F-4D97-AF65-F5344CB8AC3E}">
        <p14:creationId xmlns:p14="http://schemas.microsoft.com/office/powerpoint/2010/main" val="1260815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85332" y="1250582"/>
            <a:ext cx="9685867" cy="3108543"/>
          </a:xfrm>
          <a:prstGeom prst="rect">
            <a:avLst/>
          </a:prstGeom>
        </p:spPr>
        <p:txBody>
          <a:bodyPr wrap="square">
            <a:spAutoFit/>
          </a:bodyPr>
          <a:lstStyle/>
          <a:p>
            <a:r>
              <a:rPr lang="en-GB" sz="2800" dirty="0"/>
              <a:t>What legislation is aimed at the physical protection of employees? </a:t>
            </a:r>
            <a:endParaRPr lang="en-GB" sz="2800" dirty="0" smtClean="0"/>
          </a:p>
          <a:p>
            <a:endParaRPr lang="en-GB" sz="2800" dirty="0"/>
          </a:p>
          <a:p>
            <a:pPr marL="514350" indent="-514350">
              <a:buFont typeface="+mj-lt"/>
              <a:buAutoNum type="alphaUcPeriod"/>
            </a:pPr>
            <a:r>
              <a:rPr lang="en-GB" sz="2800" dirty="0" smtClean="0"/>
              <a:t>Data </a:t>
            </a:r>
            <a:r>
              <a:rPr lang="en-GB" sz="2800" dirty="0"/>
              <a:t>Protection Act. </a:t>
            </a:r>
            <a:endParaRPr lang="en-GB" sz="2800" dirty="0" smtClean="0"/>
          </a:p>
          <a:p>
            <a:pPr marL="514350" indent="-514350">
              <a:buFont typeface="+mj-lt"/>
              <a:buAutoNum type="alphaUcPeriod"/>
            </a:pPr>
            <a:r>
              <a:rPr lang="en-GB" sz="2800" dirty="0" smtClean="0">
                <a:solidFill>
                  <a:srgbClr val="FF0000"/>
                </a:solidFill>
              </a:rPr>
              <a:t>Health </a:t>
            </a:r>
            <a:r>
              <a:rPr lang="en-GB" sz="2800" dirty="0">
                <a:solidFill>
                  <a:srgbClr val="FF0000"/>
                </a:solidFill>
              </a:rPr>
              <a:t>&amp; Safety at Work Act. </a:t>
            </a:r>
            <a:endParaRPr lang="en-GB" sz="2800" dirty="0" smtClean="0">
              <a:solidFill>
                <a:srgbClr val="FF0000"/>
              </a:solidFill>
            </a:endParaRPr>
          </a:p>
          <a:p>
            <a:pPr marL="514350" indent="-514350">
              <a:buFont typeface="+mj-lt"/>
              <a:buAutoNum type="alphaUcPeriod"/>
            </a:pPr>
            <a:r>
              <a:rPr lang="en-GB" sz="2800" dirty="0" smtClean="0"/>
              <a:t>Copyright</a:t>
            </a:r>
            <a:r>
              <a:rPr lang="en-GB" sz="2800" dirty="0"/>
              <a:t>, Designs and Patents Act. </a:t>
            </a:r>
            <a:endParaRPr lang="en-GB" sz="2800" dirty="0" smtClean="0"/>
          </a:p>
          <a:p>
            <a:pPr marL="514350" indent="-514350">
              <a:buFont typeface="+mj-lt"/>
              <a:buAutoNum type="alphaUcPeriod"/>
            </a:pPr>
            <a:r>
              <a:rPr lang="en-GB" sz="2800" dirty="0" smtClean="0"/>
              <a:t>European </a:t>
            </a:r>
            <a:r>
              <a:rPr lang="en-GB" sz="2800" dirty="0"/>
              <a:t>Working Time Directive.</a:t>
            </a:r>
          </a:p>
        </p:txBody>
      </p:sp>
      <p:sp>
        <p:nvSpPr>
          <p:cNvPr id="4" name="Snip Single Corner Rectangle 5"/>
          <p:cNvSpPr/>
          <p:nvPr/>
        </p:nvSpPr>
        <p:spPr>
          <a:xfrm flipH="1">
            <a:off x="-4" y="-18626"/>
            <a:ext cx="2020715"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2800" dirty="0" smtClean="0"/>
              <a:t>  </a:t>
            </a:r>
            <a:endParaRPr lang="en-US" sz="2800" dirty="0"/>
          </a:p>
        </p:txBody>
      </p:sp>
      <p:sp>
        <p:nvSpPr>
          <p:cNvPr id="5" name="TextBox 4">
            <a:extLst>
              <a:ext uri="{FF2B5EF4-FFF2-40B4-BE49-F238E27FC236}">
                <a16:creationId xmlns:a16="http://schemas.microsoft.com/office/drawing/2014/main" id="{570C48D7-786E-41CC-997D-76C7E831AEB5}"/>
              </a:ext>
            </a:extLst>
          </p:cNvPr>
          <p:cNvSpPr txBox="1"/>
          <p:nvPr/>
        </p:nvSpPr>
        <p:spPr>
          <a:xfrm>
            <a:off x="175673" y="69389"/>
            <a:ext cx="2127260" cy="584775"/>
          </a:xfrm>
          <a:prstGeom prst="rect">
            <a:avLst/>
          </a:prstGeom>
          <a:noFill/>
        </p:spPr>
        <p:txBody>
          <a:bodyPr wrap="square" rtlCol="0">
            <a:spAutoFit/>
          </a:bodyPr>
          <a:lstStyle/>
          <a:p>
            <a:r>
              <a:rPr lang="en-GB" sz="3200" dirty="0" smtClean="0">
                <a:solidFill>
                  <a:schemeClr val="bg1"/>
                </a:solidFill>
              </a:rPr>
              <a:t>Review</a:t>
            </a:r>
            <a:endParaRPr lang="en-US" sz="3200" dirty="0">
              <a:solidFill>
                <a:schemeClr val="bg1"/>
              </a:solidFill>
            </a:endParaRPr>
          </a:p>
        </p:txBody>
      </p:sp>
    </p:spTree>
    <p:extLst>
      <p:ext uri="{BB962C8B-B14F-4D97-AF65-F5344CB8AC3E}">
        <p14:creationId xmlns:p14="http://schemas.microsoft.com/office/powerpoint/2010/main" val="4171598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9D889A-A616-44C4-A0BF-C6237262DEE2}"/>
              </a:ext>
            </a:extLst>
          </p:cNvPr>
          <p:cNvSpPr/>
          <p:nvPr/>
        </p:nvSpPr>
        <p:spPr>
          <a:xfrm>
            <a:off x="112734" y="1369036"/>
            <a:ext cx="6175332" cy="4401205"/>
          </a:xfrm>
          <a:prstGeom prst="rect">
            <a:avLst/>
          </a:prstGeom>
        </p:spPr>
        <p:txBody>
          <a:bodyPr wrap="square">
            <a:spAutoFit/>
          </a:bodyPr>
          <a:lstStyle/>
          <a:p>
            <a:pPr fontAlgn="base"/>
            <a:r>
              <a:rPr lang="en-GB" sz="2000" dirty="0" smtClean="0">
                <a:solidFill>
                  <a:srgbClr val="111111"/>
                </a:solidFill>
                <a:latin typeface="Arial" panose="020B0604020202020204" pitchFamily="34" charset="0"/>
              </a:rPr>
              <a:t>Employers </a:t>
            </a:r>
            <a:r>
              <a:rPr lang="en-GB" sz="2000" dirty="0">
                <a:solidFill>
                  <a:srgbClr val="111111"/>
                </a:solidFill>
                <a:latin typeface="Arial" panose="020B0604020202020204" pitchFamily="34" charset="0"/>
              </a:rPr>
              <a:t>have duties under health and safety law to </a:t>
            </a:r>
            <a:r>
              <a:rPr lang="en-GB" sz="2000" b="1" dirty="0">
                <a:solidFill>
                  <a:srgbClr val="111111"/>
                </a:solidFill>
                <a:latin typeface="Arial" panose="020B0604020202020204" pitchFamily="34" charset="0"/>
              </a:rPr>
              <a:t>assess risks in the workplace</a:t>
            </a:r>
            <a:r>
              <a:rPr lang="en-GB" sz="2000" dirty="0">
                <a:solidFill>
                  <a:srgbClr val="111111"/>
                </a:solidFill>
                <a:latin typeface="Arial" panose="020B0604020202020204" pitchFamily="34" charset="0"/>
              </a:rPr>
              <a:t>. Risk assessments should be carried out that address all risks that might cause harm in your workplace.</a:t>
            </a:r>
          </a:p>
          <a:p>
            <a:pPr fontAlgn="base"/>
            <a:endParaRPr lang="en-GB" sz="2000" dirty="0">
              <a:solidFill>
                <a:srgbClr val="111111"/>
              </a:solidFill>
              <a:latin typeface="Arial" panose="020B0604020202020204" pitchFamily="34" charset="0"/>
            </a:endParaRPr>
          </a:p>
          <a:p>
            <a:pPr fontAlgn="base"/>
            <a:r>
              <a:rPr lang="en-GB" sz="2000" dirty="0">
                <a:solidFill>
                  <a:srgbClr val="111111"/>
                </a:solidFill>
                <a:latin typeface="Arial" panose="020B0604020202020204" pitchFamily="34" charset="0"/>
              </a:rPr>
              <a:t>Employers must </a:t>
            </a:r>
            <a:r>
              <a:rPr lang="en-GB" sz="2000" b="1" dirty="0">
                <a:solidFill>
                  <a:srgbClr val="111111"/>
                </a:solidFill>
                <a:latin typeface="Arial" panose="020B0604020202020204" pitchFamily="34" charset="0"/>
              </a:rPr>
              <a:t>give you information about the risks </a:t>
            </a:r>
            <a:r>
              <a:rPr lang="en-GB" sz="2000" dirty="0">
                <a:solidFill>
                  <a:srgbClr val="111111"/>
                </a:solidFill>
                <a:latin typeface="Arial" panose="020B0604020202020204" pitchFamily="34" charset="0"/>
              </a:rPr>
              <a:t>in your workplace and how you are protected, also </a:t>
            </a:r>
            <a:r>
              <a:rPr lang="en-GB" sz="2000" b="1" dirty="0">
                <a:solidFill>
                  <a:srgbClr val="111111"/>
                </a:solidFill>
                <a:latin typeface="Arial" panose="020B0604020202020204" pitchFamily="34" charset="0"/>
              </a:rPr>
              <a:t>instruct and train you </a:t>
            </a:r>
            <a:r>
              <a:rPr lang="en-GB" sz="2000" dirty="0">
                <a:solidFill>
                  <a:srgbClr val="111111"/>
                </a:solidFill>
                <a:latin typeface="Arial" panose="020B0604020202020204" pitchFamily="34" charset="0"/>
              </a:rPr>
              <a:t>on how to deal with the risks.</a:t>
            </a:r>
          </a:p>
          <a:p>
            <a:pPr fontAlgn="base"/>
            <a:endParaRPr lang="en-GB" sz="2000" dirty="0">
              <a:solidFill>
                <a:srgbClr val="111111"/>
              </a:solidFill>
              <a:latin typeface="Arial" panose="020B0604020202020204" pitchFamily="34" charset="0"/>
            </a:endParaRPr>
          </a:p>
          <a:p>
            <a:pPr fontAlgn="base"/>
            <a:r>
              <a:rPr lang="en-GB" sz="2000" dirty="0">
                <a:solidFill>
                  <a:srgbClr val="111111"/>
                </a:solidFill>
                <a:latin typeface="Arial" panose="020B0604020202020204" pitchFamily="34" charset="0"/>
              </a:rPr>
              <a:t>Employers must </a:t>
            </a:r>
            <a:r>
              <a:rPr lang="en-GB" sz="2000" b="1" dirty="0">
                <a:solidFill>
                  <a:srgbClr val="111111"/>
                </a:solidFill>
                <a:latin typeface="Arial" panose="020B0604020202020204" pitchFamily="34" charset="0"/>
              </a:rPr>
              <a:t>consult employees </a:t>
            </a:r>
            <a:r>
              <a:rPr lang="en-GB" sz="2000" dirty="0">
                <a:solidFill>
                  <a:srgbClr val="111111"/>
                </a:solidFill>
                <a:latin typeface="Arial" panose="020B0604020202020204" pitchFamily="34" charset="0"/>
              </a:rPr>
              <a:t>on health and safety issues. Consultation must be either direct or through a safety representative that is either elected by the workforce or appointed by a trade union.</a:t>
            </a:r>
            <a:endParaRPr lang="en-GB" sz="2000" b="0" i="0" dirty="0">
              <a:solidFill>
                <a:srgbClr val="111111"/>
              </a:solidFill>
              <a:effectLst/>
              <a:latin typeface="Arial" panose="020B0604020202020204" pitchFamily="34" charset="0"/>
            </a:endParaRPr>
          </a:p>
        </p:txBody>
      </p:sp>
      <p:pic>
        <p:nvPicPr>
          <p:cNvPr id="1026" name="Picture 2" descr="Image result for health and safety">
            <a:extLst>
              <a:ext uri="{FF2B5EF4-FFF2-40B4-BE49-F238E27FC236}">
                <a16:creationId xmlns:a16="http://schemas.microsoft.com/office/drawing/2014/main" id="{1E34CDB2-E855-4A04-921F-2CA831BE60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066" y="572787"/>
            <a:ext cx="5762003" cy="5993704"/>
          </a:xfrm>
          <a:prstGeom prst="rect">
            <a:avLst/>
          </a:prstGeom>
          <a:noFill/>
          <a:extLst>
            <a:ext uri="{909E8E84-426E-40DD-AFC4-6F175D3DCCD1}">
              <a14:hiddenFill xmlns:a14="http://schemas.microsoft.com/office/drawing/2010/main">
                <a:solidFill>
                  <a:srgbClr val="FFFFFF"/>
                </a:solidFill>
              </a14:hiddenFill>
            </a:ext>
          </a:extLst>
        </p:spPr>
      </p:pic>
      <p:sp>
        <p:nvSpPr>
          <p:cNvPr id="5"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3046027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9D889A-A616-44C4-A0BF-C6237262DEE2}"/>
              </a:ext>
            </a:extLst>
          </p:cNvPr>
          <p:cNvSpPr/>
          <p:nvPr/>
        </p:nvSpPr>
        <p:spPr>
          <a:xfrm>
            <a:off x="790068" y="1391614"/>
            <a:ext cx="6987977" cy="3970318"/>
          </a:xfrm>
          <a:prstGeom prst="rect">
            <a:avLst/>
          </a:prstGeom>
        </p:spPr>
        <p:txBody>
          <a:bodyPr wrap="square">
            <a:spAutoFit/>
          </a:bodyPr>
          <a:lstStyle/>
          <a:p>
            <a:pPr fontAlgn="base"/>
            <a:r>
              <a:rPr lang="en-GB" sz="2800" dirty="0" smtClean="0">
                <a:solidFill>
                  <a:srgbClr val="111111"/>
                </a:solidFill>
                <a:latin typeface="Arial" panose="020B0604020202020204" pitchFamily="34" charset="0"/>
              </a:rPr>
              <a:t>We need to step through:</a:t>
            </a:r>
          </a:p>
          <a:p>
            <a:pPr fontAlgn="base"/>
            <a:endParaRPr lang="en-GB" sz="2800" b="0" i="0" dirty="0">
              <a:solidFill>
                <a:srgbClr val="111111"/>
              </a:solidFill>
              <a:effectLst/>
              <a:latin typeface="Arial" panose="020B0604020202020204" pitchFamily="34" charset="0"/>
            </a:endParaRPr>
          </a:p>
          <a:p>
            <a:pPr marL="342900" indent="-342900" fontAlgn="base">
              <a:buFont typeface="Arial" panose="020B0604020202020204" pitchFamily="34" charset="0"/>
              <a:buChar char="•"/>
            </a:pPr>
            <a:r>
              <a:rPr lang="en-GB" sz="2800" dirty="0" smtClean="0">
                <a:solidFill>
                  <a:srgbClr val="111111"/>
                </a:solidFill>
                <a:latin typeface="Arial" panose="020B0604020202020204" pitchFamily="34" charset="0"/>
              </a:rPr>
              <a:t>Responsibilities of an employer</a:t>
            </a:r>
          </a:p>
          <a:p>
            <a:pPr marL="342900" indent="-342900" fontAlgn="base">
              <a:buFont typeface="Arial" panose="020B0604020202020204" pitchFamily="34" charset="0"/>
              <a:buChar char="•"/>
            </a:pPr>
            <a:endParaRPr lang="en-GB" sz="2800" b="0" i="0" dirty="0">
              <a:solidFill>
                <a:srgbClr val="111111"/>
              </a:solidFill>
              <a:effectLst/>
              <a:latin typeface="Arial" panose="020B0604020202020204" pitchFamily="34" charset="0"/>
            </a:endParaRPr>
          </a:p>
          <a:p>
            <a:pPr marL="342900" indent="-342900" fontAlgn="base">
              <a:buFont typeface="Arial" panose="020B0604020202020204" pitchFamily="34" charset="0"/>
              <a:buChar char="•"/>
            </a:pPr>
            <a:r>
              <a:rPr lang="en-GB" sz="2800" dirty="0" smtClean="0">
                <a:solidFill>
                  <a:srgbClr val="111111"/>
                </a:solidFill>
                <a:latin typeface="Arial" panose="020B0604020202020204" pitchFamily="34" charset="0"/>
              </a:rPr>
              <a:t>Rights of an employee</a:t>
            </a:r>
          </a:p>
          <a:p>
            <a:pPr marL="342900" indent="-342900" fontAlgn="base">
              <a:buFont typeface="Arial" panose="020B0604020202020204" pitchFamily="34" charset="0"/>
              <a:buChar char="•"/>
            </a:pPr>
            <a:endParaRPr lang="en-GB" sz="2800" b="0" i="0" dirty="0">
              <a:solidFill>
                <a:srgbClr val="111111"/>
              </a:solidFill>
              <a:effectLst/>
              <a:latin typeface="Arial" panose="020B0604020202020204" pitchFamily="34" charset="0"/>
            </a:endParaRPr>
          </a:p>
          <a:p>
            <a:pPr marL="342900" indent="-342900" fontAlgn="base">
              <a:buFont typeface="Arial" panose="020B0604020202020204" pitchFamily="34" charset="0"/>
              <a:buChar char="•"/>
            </a:pPr>
            <a:r>
              <a:rPr lang="en-GB" sz="2800" dirty="0" smtClean="0">
                <a:solidFill>
                  <a:srgbClr val="111111"/>
                </a:solidFill>
                <a:latin typeface="Arial" panose="020B0604020202020204" pitchFamily="34" charset="0"/>
              </a:rPr>
              <a:t>Responsibilities of employees</a:t>
            </a:r>
          </a:p>
          <a:p>
            <a:pPr fontAlgn="base"/>
            <a:endParaRPr lang="en-GB" sz="2800" b="0" i="0" dirty="0">
              <a:solidFill>
                <a:srgbClr val="111111"/>
              </a:solidFill>
              <a:effectLst/>
              <a:latin typeface="Arial" panose="020B0604020202020204" pitchFamily="34" charset="0"/>
            </a:endParaRPr>
          </a:p>
          <a:p>
            <a:pPr fontAlgn="base"/>
            <a:r>
              <a:rPr lang="en-GB" sz="2800" dirty="0" smtClean="0">
                <a:solidFill>
                  <a:srgbClr val="111111"/>
                </a:solidFill>
                <a:latin typeface="Arial" panose="020B0604020202020204" pitchFamily="34" charset="0"/>
              </a:rPr>
              <a:t>Can you think of any?</a:t>
            </a:r>
            <a:endParaRPr lang="en-GB" sz="2800" b="0" i="0" dirty="0">
              <a:solidFill>
                <a:srgbClr val="111111"/>
              </a:solidFill>
              <a:effectLst/>
              <a:latin typeface="Arial" panose="020B0604020202020204" pitchFamily="34" charset="0"/>
            </a:endParaRPr>
          </a:p>
        </p:txBody>
      </p:sp>
      <p:pic>
        <p:nvPicPr>
          <p:cNvPr id="1026" name="Picture 2" descr="Image result for health and safety">
            <a:extLst>
              <a:ext uri="{FF2B5EF4-FFF2-40B4-BE49-F238E27FC236}">
                <a16:creationId xmlns:a16="http://schemas.microsoft.com/office/drawing/2014/main" id="{1E34CDB2-E855-4A04-921F-2CA831BE60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8045" y="279275"/>
            <a:ext cx="3436647" cy="3574841"/>
          </a:xfrm>
          <a:prstGeom prst="rect">
            <a:avLst/>
          </a:prstGeom>
          <a:noFill/>
          <a:extLst>
            <a:ext uri="{909E8E84-426E-40DD-AFC4-6F175D3DCCD1}">
              <a14:hiddenFill xmlns:a14="http://schemas.microsoft.com/office/drawing/2010/main">
                <a:solidFill>
                  <a:srgbClr val="FFFFFF"/>
                </a:solidFill>
              </a14:hiddenFill>
            </a:ext>
          </a:extLst>
        </p:spPr>
      </p:pic>
      <p:sp>
        <p:nvSpPr>
          <p:cNvPr id="5" name="Snip Single Corner Rectangle 5"/>
          <p:cNvSpPr/>
          <p:nvPr/>
        </p:nvSpPr>
        <p:spPr>
          <a:xfrm flipH="1">
            <a:off x="-2" y="-18626"/>
            <a:ext cx="5892801" cy="715528"/>
          </a:xfrm>
          <a:custGeom>
            <a:avLst/>
            <a:gdLst>
              <a:gd name="connsiteX0" fmla="*/ 0 w 4551219"/>
              <a:gd name="connsiteY0" fmla="*/ 0 h 715528"/>
              <a:gd name="connsiteX1" fmla="*/ 4551219 w 4551219"/>
              <a:gd name="connsiteY1" fmla="*/ 0 h 715528"/>
              <a:gd name="connsiteX2" fmla="*/ 4551219 w 4551219"/>
              <a:gd name="connsiteY2" fmla="*/ 0 h 715528"/>
              <a:gd name="connsiteX3" fmla="*/ 4551219 w 4551219"/>
              <a:gd name="connsiteY3" fmla="*/ 715528 h 715528"/>
              <a:gd name="connsiteX4" fmla="*/ 0 w 4551219"/>
              <a:gd name="connsiteY4" fmla="*/ 715528 h 715528"/>
              <a:gd name="connsiteX5" fmla="*/ 0 w 4551219"/>
              <a:gd name="connsiteY5" fmla="*/ 0 h 715528"/>
              <a:gd name="connsiteX0" fmla="*/ 0 w 4676725"/>
              <a:gd name="connsiteY0" fmla="*/ 0 h 715528"/>
              <a:gd name="connsiteX1" fmla="*/ 4676725 w 4676725"/>
              <a:gd name="connsiteY1" fmla="*/ 0 h 715528"/>
              <a:gd name="connsiteX2" fmla="*/ 4676725 w 4676725"/>
              <a:gd name="connsiteY2" fmla="*/ 0 h 715528"/>
              <a:gd name="connsiteX3" fmla="*/ 4676725 w 4676725"/>
              <a:gd name="connsiteY3" fmla="*/ 715528 h 715528"/>
              <a:gd name="connsiteX4" fmla="*/ 125506 w 4676725"/>
              <a:gd name="connsiteY4" fmla="*/ 715528 h 715528"/>
              <a:gd name="connsiteX5" fmla="*/ 0 w 4676725"/>
              <a:gd name="connsiteY5" fmla="*/ 0 h 71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6725" h="715528">
                <a:moveTo>
                  <a:pt x="0" y="0"/>
                </a:moveTo>
                <a:lnTo>
                  <a:pt x="4676725" y="0"/>
                </a:lnTo>
                <a:lnTo>
                  <a:pt x="4676725" y="0"/>
                </a:lnTo>
                <a:lnTo>
                  <a:pt x="4676725" y="715528"/>
                </a:lnTo>
                <a:lnTo>
                  <a:pt x="125506" y="715528"/>
                </a:lnTo>
                <a:lnTo>
                  <a:pt x="0" y="0"/>
                </a:lnTo>
                <a:close/>
              </a:path>
            </a:pathLst>
          </a:custGeom>
          <a:solidFill>
            <a:srgbClr val="27292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BCC72A97-E16E-4BC3-96B5-5C5B6DF2B88E}"/>
              </a:ext>
            </a:extLst>
          </p:cNvPr>
          <p:cNvSpPr>
            <a:spLocks noGrp="1"/>
          </p:cNvSpPr>
          <p:nvPr>
            <p:ph type="title"/>
          </p:nvPr>
        </p:nvSpPr>
        <p:spPr>
          <a:xfrm>
            <a:off x="160867" y="0"/>
            <a:ext cx="5573889" cy="741186"/>
          </a:xfrm>
        </p:spPr>
        <p:txBody>
          <a:bodyPr>
            <a:normAutofit fontScale="90000"/>
          </a:bodyPr>
          <a:lstStyle/>
          <a:p>
            <a:r>
              <a:rPr lang="en-GB" dirty="0">
                <a:solidFill>
                  <a:schemeClr val="bg1"/>
                </a:solidFill>
              </a:rPr>
              <a:t>Health &amp; </a:t>
            </a:r>
            <a:r>
              <a:rPr lang="en-GB" dirty="0" smtClean="0">
                <a:solidFill>
                  <a:schemeClr val="bg1"/>
                </a:solidFill>
              </a:rPr>
              <a:t>Safety Act 1974</a:t>
            </a:r>
            <a:endParaRPr lang="en-US" dirty="0">
              <a:solidFill>
                <a:schemeClr val="bg1"/>
              </a:solidFill>
            </a:endParaRPr>
          </a:p>
        </p:txBody>
      </p:sp>
    </p:spTree>
    <p:extLst>
      <p:ext uri="{BB962C8B-B14F-4D97-AF65-F5344CB8AC3E}">
        <p14:creationId xmlns:p14="http://schemas.microsoft.com/office/powerpoint/2010/main" val="2135611574"/>
      </p:ext>
    </p:extLst>
  </p:cSld>
  <p:clrMapOvr>
    <a:masterClrMapping/>
  </p:clrMapOvr>
</p:sld>
</file>

<file path=ppt/theme/theme1.xml><?xml version="1.0" encoding="utf-8"?>
<a:theme xmlns:a="http://schemas.openxmlformats.org/drawingml/2006/main" name="JustI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JustIT" id="{B72953E5-CD62-49B3-8DE7-7FAB411F0170}" vid="{BB2C0DBB-2DD9-4ED9-97C6-7EBAD029C0C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JustIT</Template>
  <TotalTime>7450</TotalTime>
  <Words>3796</Words>
  <Application>Microsoft Office PowerPoint</Application>
  <PresentationFormat>Widescreen</PresentationFormat>
  <Paragraphs>462</Paragraphs>
  <Slides>72</Slides>
  <Notes>40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72</vt:i4>
      </vt:variant>
    </vt:vector>
  </HeadingPairs>
  <TitlesOfParts>
    <vt:vector size="80" baseType="lpstr">
      <vt:lpstr>Arial</vt:lpstr>
      <vt:lpstr>Calibri</vt:lpstr>
      <vt:lpstr>Calibri Light</vt:lpstr>
      <vt:lpstr>Lato</vt:lpstr>
      <vt:lpstr>Poppins</vt:lpstr>
      <vt:lpstr>Roboto</vt:lpstr>
      <vt:lpstr>Trebuchet MS</vt:lpstr>
      <vt:lpstr>JustIT</vt:lpstr>
      <vt:lpstr>Health &amp; Safety</vt:lpstr>
      <vt:lpstr>Policies, Processes, and Procedures</vt:lpstr>
      <vt:lpstr>PowerPoint Presentation</vt:lpstr>
      <vt:lpstr>PowerPoint Presentation</vt:lpstr>
      <vt:lpstr>PowerPoint Presentation</vt:lpstr>
      <vt:lpstr>PowerPoint Presentation</vt:lpstr>
      <vt:lpstr>Health &amp; Safety Act 1974</vt:lpstr>
      <vt:lpstr>Health &amp; Safety Act 1974</vt:lpstr>
      <vt:lpstr>Health &amp; Safety Act 1974</vt:lpstr>
      <vt:lpstr>PowerPoint Presentation</vt:lpstr>
      <vt:lpstr>PowerPoint Presentation</vt:lpstr>
      <vt:lpstr>PowerPoint Presentation</vt:lpstr>
      <vt:lpstr>PowerPoint Presentation</vt:lpstr>
      <vt:lpstr>Health &amp; Safety Act 1974</vt:lpstr>
      <vt:lpstr>Health &amp; Safety Act 1974</vt:lpstr>
      <vt:lpstr>PowerPoint Presentation</vt:lpstr>
      <vt:lpstr>Health &amp; Safety Act 1974</vt:lpstr>
      <vt:lpstr>Health &amp; Safety Act 1974</vt:lpstr>
      <vt:lpstr>PowerPoint Presentation</vt:lpstr>
      <vt:lpstr>PowerPoint Presentation</vt:lpstr>
      <vt:lpstr>Health &amp; Safety Act 1974</vt:lpstr>
      <vt:lpstr>Health &amp; Safety Act 1974</vt:lpstr>
      <vt:lpstr>Health &amp; Safety Act 1974</vt:lpstr>
      <vt:lpstr>Health &amp; Safety Act 1974</vt:lpstr>
      <vt:lpstr>Health &amp; Safety Act 1974</vt:lpstr>
      <vt:lpstr>Health &amp; Safety Act 1974</vt:lpstr>
      <vt:lpstr>Health &amp; Safety Act 1974</vt:lpstr>
      <vt:lpstr>Health &amp; Safety Act 1974</vt:lpstr>
      <vt:lpstr>Health &amp; Safety Act 1974</vt:lpstr>
      <vt:lpstr>Health &amp; Safety Act 1974</vt:lpstr>
      <vt:lpstr>Health &amp; Safety Act 1974</vt:lpstr>
      <vt:lpstr>Health &amp; Safety Act 1974</vt:lpstr>
      <vt:lpstr>Health &amp; Safety Act 1974</vt:lpstr>
      <vt:lpstr>Health &amp; Safety Act 1974</vt:lpstr>
      <vt:lpstr>Health &amp; Safety Act 1974</vt:lpstr>
      <vt:lpstr>Health &amp; Safety Act 1974</vt:lpstr>
      <vt:lpstr>Health &amp; Safety Act 1974</vt:lpstr>
      <vt:lpstr>Workplace Hazards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Brown</dc:creator>
  <cp:lastModifiedBy>Matt Brown</cp:lastModifiedBy>
  <cp:revision>69</cp:revision>
  <dcterms:created xsi:type="dcterms:W3CDTF">2017-07-03T07:59:35Z</dcterms:created>
  <dcterms:modified xsi:type="dcterms:W3CDTF">2017-07-11T18:02:18Z</dcterms:modified>
</cp:coreProperties>
</file>