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309" r:id="rId2"/>
    <p:sldId id="337" r:id="rId3"/>
    <p:sldId id="377" r:id="rId4"/>
    <p:sldId id="338" r:id="rId5"/>
    <p:sldId id="339" r:id="rId6"/>
    <p:sldId id="340" r:id="rId7"/>
    <p:sldId id="341" r:id="rId8"/>
    <p:sldId id="342" r:id="rId9"/>
    <p:sldId id="343" r:id="rId10"/>
    <p:sldId id="345" r:id="rId11"/>
    <p:sldId id="349" r:id="rId12"/>
    <p:sldId id="351" r:id="rId13"/>
    <p:sldId id="352" r:id="rId14"/>
    <p:sldId id="353" r:id="rId15"/>
    <p:sldId id="354" r:id="rId16"/>
    <p:sldId id="355" r:id="rId17"/>
    <p:sldId id="356" r:id="rId18"/>
    <p:sldId id="358" r:id="rId19"/>
    <p:sldId id="359" r:id="rId20"/>
    <p:sldId id="357" r:id="rId21"/>
    <p:sldId id="360" r:id="rId22"/>
    <p:sldId id="369" r:id="rId23"/>
    <p:sldId id="361" r:id="rId24"/>
    <p:sldId id="362" r:id="rId25"/>
    <p:sldId id="363" r:id="rId26"/>
    <p:sldId id="364" r:id="rId27"/>
    <p:sldId id="365" r:id="rId28"/>
    <p:sldId id="366" r:id="rId29"/>
    <p:sldId id="367" r:id="rId30"/>
    <p:sldId id="370" r:id="rId31"/>
    <p:sldId id="371" r:id="rId32"/>
    <p:sldId id="374" r:id="rId33"/>
    <p:sldId id="375" r:id="rId34"/>
    <p:sldId id="376" r:id="rId35"/>
    <p:sldId id="372"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9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50" autoAdjust="0"/>
    <p:restoredTop sz="89457" autoAdjust="0"/>
  </p:normalViewPr>
  <p:slideViewPr>
    <p:cSldViewPr snapToGrid="0">
      <p:cViewPr>
        <p:scale>
          <a:sx n="100" d="100"/>
          <a:sy n="100" d="100"/>
        </p:scale>
        <p:origin x="786" y="-198"/>
      </p:cViewPr>
      <p:guideLst>
        <p:guide orient="horz" pos="2160"/>
        <p:guide pos="288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B7B5CF-3350-453C-8189-F44C4D806F80}" type="datetimeFigureOut">
              <a:rPr lang="en-US" smtClean="0"/>
              <a:t>7/13/2017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680B62-4DBF-4A6F-9ED7-BA1FED522E00}" type="slidenum">
              <a:rPr lang="en-US" smtClean="0"/>
              <a:t>‹#›</a:t>
            </a:fld>
            <a:endParaRPr lang="en-US"/>
          </a:p>
        </p:txBody>
      </p:sp>
    </p:spTree>
    <p:extLst>
      <p:ext uri="{BB962C8B-B14F-4D97-AF65-F5344CB8AC3E}">
        <p14:creationId xmlns:p14="http://schemas.microsoft.com/office/powerpoint/2010/main" val="30194508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At this stage, a </a:t>
            </a:r>
            <a:r>
              <a:rPr lang="en-GB" sz="1200" b="1" dirty="0">
                <a:solidFill>
                  <a:srgbClr val="002060"/>
                </a:solidFill>
              </a:rPr>
              <a:t>brief investigation </a:t>
            </a:r>
            <a:r>
              <a:rPr lang="en-GB" sz="1200" dirty="0"/>
              <a:t>is undertaken which aims to </a:t>
            </a:r>
            <a:r>
              <a:rPr lang="en-GB" sz="1200" dirty="0">
                <a:solidFill>
                  <a:srgbClr val="002060"/>
                </a:solidFill>
              </a:rPr>
              <a:t>determine what the current physical system</a:t>
            </a:r>
            <a:r>
              <a:rPr lang="en-GB" sz="1200" b="1" dirty="0">
                <a:solidFill>
                  <a:srgbClr val="002060"/>
                </a:solidFill>
              </a:rPr>
              <a:t> </a:t>
            </a:r>
            <a:r>
              <a:rPr lang="en-GB" sz="1200" dirty="0"/>
              <a:t>is. This will result in some form of system </a:t>
            </a:r>
            <a:r>
              <a:rPr lang="en-GB" sz="1200" b="1" dirty="0">
                <a:solidFill>
                  <a:srgbClr val="002060"/>
                </a:solidFill>
              </a:rPr>
              <a:t>proposal</a:t>
            </a:r>
            <a:r>
              <a:rPr lang="en-GB" sz="1200" dirty="0">
                <a:solidFill>
                  <a:srgbClr val="002060"/>
                </a:solidFill>
              </a:rPr>
              <a:t>. </a:t>
            </a:r>
            <a:r>
              <a:rPr lang="en-GB" sz="1200" dirty="0"/>
              <a:t>An outline will follow of the problem </a:t>
            </a:r>
            <a:r>
              <a:rPr lang="en-GB" sz="1200" b="1" dirty="0"/>
              <a:t>definition</a:t>
            </a:r>
            <a:r>
              <a:rPr lang="en-GB" sz="1200" dirty="0"/>
              <a:t>, </a:t>
            </a:r>
            <a:r>
              <a:rPr lang="en-GB" sz="1200" b="1" dirty="0"/>
              <a:t>objectives</a:t>
            </a:r>
            <a:r>
              <a:rPr lang="en-GB" sz="1200" dirty="0"/>
              <a:t> of the investigation, </a:t>
            </a:r>
            <a:r>
              <a:rPr lang="en-GB" sz="1200" b="1" dirty="0"/>
              <a:t>constraints</a:t>
            </a:r>
            <a:r>
              <a:rPr lang="en-GB" sz="1200" dirty="0"/>
              <a:t>, and any </a:t>
            </a:r>
            <a:r>
              <a:rPr lang="en-GB" sz="1200" b="1" dirty="0"/>
              <a:t>expected benefits </a:t>
            </a:r>
            <a:r>
              <a:rPr lang="en-GB" sz="1200" dirty="0"/>
              <a:t>of the new system.</a:t>
            </a:r>
          </a:p>
          <a:p>
            <a:endParaRPr lang="en-GB" sz="1200" dirty="0"/>
          </a:p>
          <a:p>
            <a:r>
              <a:rPr lang="en-GB" sz="1200" dirty="0"/>
              <a:t>The </a:t>
            </a:r>
            <a:r>
              <a:rPr lang="en-GB" sz="1200" b="1" dirty="0">
                <a:solidFill>
                  <a:srgbClr val="002060"/>
                </a:solidFill>
              </a:rPr>
              <a:t>systems analyst </a:t>
            </a:r>
            <a:r>
              <a:rPr lang="en-GB" sz="1200" dirty="0"/>
              <a:t>will propose a system and present it to his/her managers for consideration. The proposal is either </a:t>
            </a:r>
            <a:r>
              <a:rPr lang="en-GB" sz="1200" b="1" dirty="0"/>
              <a:t>accepted</a:t>
            </a:r>
            <a:r>
              <a:rPr lang="en-GB" sz="1200" dirty="0"/>
              <a:t> or </a:t>
            </a:r>
            <a:r>
              <a:rPr lang="en-GB" sz="1200" b="1" dirty="0"/>
              <a:t>rejected</a:t>
            </a:r>
            <a:r>
              <a:rPr lang="en-GB" sz="1200" dirty="0"/>
              <a:t>. It might be accepted on the basis of required </a:t>
            </a:r>
            <a:r>
              <a:rPr lang="en-GB" sz="1200" b="1" dirty="0"/>
              <a:t>modifications</a:t>
            </a:r>
            <a:r>
              <a:rPr lang="en-GB" sz="1200" dirty="0"/>
              <a:t>.</a:t>
            </a:r>
          </a:p>
          <a:p>
            <a:endParaRPr lang="en-GB" sz="1200" dirty="0"/>
          </a:p>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6</a:t>
            </a:fld>
            <a:endParaRPr lang="en-US"/>
          </a:p>
        </p:txBody>
      </p:sp>
    </p:spTree>
    <p:extLst>
      <p:ext uri="{BB962C8B-B14F-4D97-AF65-F5344CB8AC3E}">
        <p14:creationId xmlns:p14="http://schemas.microsoft.com/office/powerpoint/2010/main" val="107515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The feasibility study aims to determine the </a:t>
            </a:r>
            <a:r>
              <a:rPr kumimoji="0" lang="en-GB" sz="1800" b="1" i="0" u="none" strike="noStrike" kern="1200" cap="none" spc="0" normalizeH="0" baseline="0" noProof="0" dirty="0">
                <a:ln>
                  <a:noFill/>
                </a:ln>
                <a:solidFill>
                  <a:prstClr val="black"/>
                </a:solidFill>
                <a:effectLst/>
                <a:uLnTx/>
                <a:uFillTx/>
                <a:latin typeface="+mn-lt"/>
                <a:ea typeface="+mn-ea"/>
                <a:cs typeface="+mn-cs"/>
              </a:rPr>
              <a:t>scope</a:t>
            </a:r>
            <a:r>
              <a:rPr kumimoji="0" lang="en-GB" sz="1800" b="0" i="0" u="none" strike="noStrike" kern="1200" cap="none" spc="0" normalizeH="0" baseline="0" noProof="0" dirty="0">
                <a:ln>
                  <a:noFill/>
                </a:ln>
                <a:solidFill>
                  <a:prstClr val="black"/>
                </a:solidFill>
                <a:effectLst/>
                <a:uLnTx/>
                <a:uFillTx/>
                <a:latin typeface="+mn-lt"/>
                <a:ea typeface="+mn-ea"/>
                <a:cs typeface="+mn-cs"/>
              </a:rPr>
              <a:t> of the problem; i.e. what it is that is required, and how it meets the users requirements. The scope includes the following: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Expenditure – budget size, Return On Investment (ROI)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Technicality – expertise, availability of resources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The effect of the proposal on society – more / less pollutants, noise, excavations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Organisational – is the system in line with the company’s objectives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The result of this study culminates in what is referred to as a </a:t>
            </a:r>
            <a:r>
              <a:rPr kumimoji="0" lang="en-GB" sz="1800" b="1" i="0" u="none" strike="noStrike" kern="1200" cap="none" spc="0" normalizeH="0" baseline="0" noProof="0" dirty="0">
                <a:ln>
                  <a:noFill/>
                </a:ln>
                <a:solidFill>
                  <a:prstClr val="black"/>
                </a:solidFill>
                <a:effectLst/>
                <a:uLnTx/>
                <a:uFillTx/>
                <a:latin typeface="+mn-lt"/>
                <a:ea typeface="+mn-ea"/>
                <a:cs typeface="+mn-cs"/>
              </a:rPr>
              <a:t>FEASIBILITY REPORT</a:t>
            </a:r>
            <a:r>
              <a:rPr kumimoji="0" lang="en-GB" sz="18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This may be accepted or rejected.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mn-lt"/>
                <a:ea typeface="+mn-ea"/>
                <a:cs typeface="+mn-cs"/>
              </a:rPr>
              <a:t>A feasibility report details whether a project should be undertaken or be aborted.</a:t>
            </a:r>
          </a:p>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7</a:t>
            </a:fld>
            <a:endParaRPr lang="en-US"/>
          </a:p>
        </p:txBody>
      </p:sp>
    </p:spTree>
    <p:extLst>
      <p:ext uri="{BB962C8B-B14F-4D97-AF65-F5344CB8AC3E}">
        <p14:creationId xmlns:p14="http://schemas.microsoft.com/office/powerpoint/2010/main" val="3942526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Having decided to go ahead with the project a further investigation of the system is undertaken to determine the system requirements. </a:t>
            </a:r>
          </a:p>
          <a:p>
            <a:r>
              <a:rPr lang="en-GB" dirty="0"/>
              <a:t>This study is carried out in detail. It aims to outline the  operations of the current system and how these operations act on objects inside and outside the system.</a:t>
            </a:r>
          </a:p>
          <a:p>
            <a:r>
              <a:rPr lang="en-GB" dirty="0"/>
              <a:t>Data is gathered (information gathering) from system functionality, inputs, outputs, and from personnel that interact with the system in the form of interviews and questionnaires.</a:t>
            </a:r>
          </a:p>
          <a:p>
            <a:r>
              <a:rPr lang="en-GB" dirty="0"/>
              <a:t>This helps to determine what is required by the new system (knowing the boundaries of the current system).</a:t>
            </a:r>
          </a:p>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8</a:t>
            </a:fld>
            <a:endParaRPr lang="en-US"/>
          </a:p>
        </p:txBody>
      </p:sp>
    </p:spTree>
    <p:extLst>
      <p:ext uri="{BB962C8B-B14F-4D97-AF65-F5344CB8AC3E}">
        <p14:creationId xmlns:p14="http://schemas.microsoft.com/office/powerpoint/2010/main" val="1782056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Having decided to go ahead with the project a </a:t>
            </a:r>
            <a:r>
              <a:rPr kumimoji="0" lang="en-GB" sz="1400" b="1" i="0" u="none" strike="noStrike" kern="1200" cap="none" spc="0" normalizeH="0" baseline="0" noProof="0" dirty="0">
                <a:ln>
                  <a:noFill/>
                </a:ln>
                <a:solidFill>
                  <a:prstClr val="black"/>
                </a:solidFill>
                <a:effectLst/>
                <a:uLnTx/>
                <a:uFillTx/>
                <a:latin typeface="+mn-lt"/>
                <a:ea typeface="+mn-ea"/>
                <a:cs typeface="+mn-cs"/>
              </a:rPr>
              <a:t>further investigation </a:t>
            </a:r>
            <a:r>
              <a:rPr kumimoji="0" lang="en-GB" sz="1400" b="0" i="0" u="none" strike="noStrike" kern="1200" cap="none" spc="0" normalizeH="0" baseline="0" noProof="0" dirty="0">
                <a:ln>
                  <a:noFill/>
                </a:ln>
                <a:solidFill>
                  <a:prstClr val="black"/>
                </a:solidFill>
                <a:effectLst/>
                <a:uLnTx/>
                <a:uFillTx/>
                <a:latin typeface="+mn-lt"/>
                <a:ea typeface="+mn-ea"/>
                <a:cs typeface="+mn-cs"/>
              </a:rPr>
              <a:t>of the system is undertaken to determine the system requirements.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This study is carried out in detail. It aims to outline the  operations of the </a:t>
            </a:r>
            <a:r>
              <a:rPr kumimoji="0" lang="en-GB" sz="1400" b="1" i="0" u="none" strike="noStrike" kern="1200" cap="none" spc="0" normalizeH="0" baseline="0" noProof="0" dirty="0">
                <a:ln>
                  <a:noFill/>
                </a:ln>
                <a:solidFill>
                  <a:prstClr val="black"/>
                </a:solidFill>
                <a:effectLst/>
                <a:uLnTx/>
                <a:uFillTx/>
                <a:latin typeface="+mn-lt"/>
                <a:ea typeface="+mn-ea"/>
                <a:cs typeface="+mn-cs"/>
              </a:rPr>
              <a:t>current system </a:t>
            </a:r>
            <a:r>
              <a:rPr kumimoji="0" lang="en-GB" sz="1400" b="0" i="0" u="none" strike="noStrike" kern="1200" cap="none" spc="0" normalizeH="0" baseline="0" noProof="0" dirty="0">
                <a:ln>
                  <a:noFill/>
                </a:ln>
                <a:solidFill>
                  <a:prstClr val="black"/>
                </a:solidFill>
                <a:effectLst/>
                <a:uLnTx/>
                <a:uFillTx/>
                <a:latin typeface="+mn-lt"/>
                <a:ea typeface="+mn-ea"/>
                <a:cs typeface="+mn-cs"/>
              </a:rPr>
              <a:t>and how these operations act on </a:t>
            </a:r>
            <a:r>
              <a:rPr kumimoji="0" lang="en-GB" sz="1400" b="1" i="0" u="none" strike="noStrike" kern="1200" cap="none" spc="0" normalizeH="0" baseline="0" noProof="0" dirty="0">
                <a:ln>
                  <a:noFill/>
                </a:ln>
                <a:solidFill>
                  <a:prstClr val="black"/>
                </a:solidFill>
                <a:effectLst/>
                <a:uLnTx/>
                <a:uFillTx/>
                <a:latin typeface="+mn-lt"/>
                <a:ea typeface="+mn-ea"/>
                <a:cs typeface="+mn-cs"/>
              </a:rPr>
              <a:t>objects</a:t>
            </a:r>
            <a:r>
              <a:rPr kumimoji="0" lang="en-GB" sz="1400" b="0" i="0" u="none" strike="noStrike" kern="1200" cap="none" spc="0" normalizeH="0" baseline="0" noProof="0" dirty="0">
                <a:ln>
                  <a:noFill/>
                </a:ln>
                <a:solidFill>
                  <a:prstClr val="black"/>
                </a:solidFill>
                <a:effectLst/>
                <a:uLnTx/>
                <a:uFillTx/>
                <a:latin typeface="+mn-lt"/>
                <a:ea typeface="+mn-ea"/>
                <a:cs typeface="+mn-cs"/>
              </a:rPr>
              <a:t> </a:t>
            </a:r>
            <a:r>
              <a:rPr kumimoji="0" lang="en-GB" sz="1400" b="1" i="0" u="none" strike="noStrike" kern="1200" cap="none" spc="0" normalizeH="0" baseline="0" noProof="0" dirty="0">
                <a:ln>
                  <a:noFill/>
                </a:ln>
                <a:solidFill>
                  <a:prstClr val="black"/>
                </a:solidFill>
                <a:effectLst/>
                <a:uLnTx/>
                <a:uFillTx/>
                <a:latin typeface="+mn-lt"/>
                <a:ea typeface="+mn-ea"/>
                <a:cs typeface="+mn-cs"/>
              </a:rPr>
              <a:t>inside</a:t>
            </a:r>
            <a:r>
              <a:rPr kumimoji="0" lang="en-GB" sz="1400" b="0" i="0" u="none" strike="noStrike" kern="1200" cap="none" spc="0" normalizeH="0" baseline="0" noProof="0" dirty="0">
                <a:ln>
                  <a:noFill/>
                </a:ln>
                <a:solidFill>
                  <a:prstClr val="black"/>
                </a:solidFill>
                <a:effectLst/>
                <a:uLnTx/>
                <a:uFillTx/>
                <a:latin typeface="+mn-lt"/>
                <a:ea typeface="+mn-ea"/>
                <a:cs typeface="+mn-cs"/>
              </a:rPr>
              <a:t> and </a:t>
            </a:r>
            <a:r>
              <a:rPr kumimoji="0" lang="en-GB" sz="1400" b="1" i="0" u="none" strike="noStrike" kern="1200" cap="none" spc="0" normalizeH="0" baseline="0" noProof="0" dirty="0">
                <a:ln>
                  <a:noFill/>
                </a:ln>
                <a:solidFill>
                  <a:prstClr val="black"/>
                </a:solidFill>
                <a:effectLst/>
                <a:uLnTx/>
                <a:uFillTx/>
                <a:latin typeface="+mn-lt"/>
                <a:ea typeface="+mn-ea"/>
                <a:cs typeface="+mn-cs"/>
              </a:rPr>
              <a:t>outside</a:t>
            </a:r>
            <a:r>
              <a:rPr kumimoji="0" lang="en-GB" sz="1400" b="0" i="0" u="none" strike="noStrike" kern="1200" cap="none" spc="0" normalizeH="0" baseline="0" noProof="0" dirty="0">
                <a:ln>
                  <a:noFill/>
                </a:ln>
                <a:solidFill>
                  <a:prstClr val="black"/>
                </a:solidFill>
                <a:effectLst/>
                <a:uLnTx/>
                <a:uFillTx/>
                <a:latin typeface="+mn-lt"/>
                <a:ea typeface="+mn-ea"/>
                <a:cs typeface="+mn-cs"/>
              </a:rPr>
              <a:t> the system.</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Data is gathered (</a:t>
            </a:r>
            <a:r>
              <a:rPr kumimoji="0" lang="en-GB" sz="1400" b="1" i="0" u="none" strike="noStrike" kern="1200" cap="none" spc="0" normalizeH="0" baseline="0" noProof="0" dirty="0">
                <a:ln>
                  <a:noFill/>
                </a:ln>
                <a:solidFill>
                  <a:prstClr val="black"/>
                </a:solidFill>
                <a:effectLst/>
                <a:uLnTx/>
                <a:uFillTx/>
                <a:latin typeface="+mn-lt"/>
                <a:ea typeface="+mn-ea"/>
                <a:cs typeface="+mn-cs"/>
              </a:rPr>
              <a:t>information gathering</a:t>
            </a:r>
            <a:r>
              <a:rPr kumimoji="0" lang="en-GB" sz="1400" b="0" i="0" u="none" strike="noStrike" kern="1200" cap="none" spc="0" normalizeH="0" baseline="0" noProof="0" dirty="0">
                <a:ln>
                  <a:noFill/>
                </a:ln>
                <a:solidFill>
                  <a:prstClr val="black"/>
                </a:solidFill>
                <a:effectLst/>
                <a:uLnTx/>
                <a:uFillTx/>
                <a:latin typeface="+mn-lt"/>
                <a:ea typeface="+mn-ea"/>
                <a:cs typeface="+mn-cs"/>
              </a:rPr>
              <a:t>) from system </a:t>
            </a:r>
            <a:r>
              <a:rPr kumimoji="0" lang="en-GB" sz="1400" b="1" i="0" u="none" strike="noStrike" kern="1200" cap="none" spc="0" normalizeH="0" baseline="0" noProof="0" dirty="0">
                <a:ln>
                  <a:noFill/>
                </a:ln>
                <a:solidFill>
                  <a:prstClr val="black"/>
                </a:solidFill>
                <a:effectLst/>
                <a:uLnTx/>
                <a:uFillTx/>
                <a:latin typeface="+mn-lt"/>
                <a:ea typeface="+mn-ea"/>
                <a:cs typeface="+mn-cs"/>
              </a:rPr>
              <a:t>functionality</a:t>
            </a:r>
            <a:r>
              <a:rPr kumimoji="0" lang="en-GB" sz="1400" b="0" i="0" u="none" strike="noStrike" kern="1200" cap="none" spc="0" normalizeH="0" baseline="0" noProof="0" dirty="0">
                <a:ln>
                  <a:noFill/>
                </a:ln>
                <a:solidFill>
                  <a:prstClr val="black"/>
                </a:solidFill>
                <a:effectLst/>
                <a:uLnTx/>
                <a:uFillTx/>
                <a:latin typeface="+mn-lt"/>
                <a:ea typeface="+mn-ea"/>
                <a:cs typeface="+mn-cs"/>
              </a:rPr>
              <a:t>, </a:t>
            </a:r>
            <a:r>
              <a:rPr kumimoji="0" lang="en-GB" sz="1400" b="1" i="0" u="none" strike="noStrike" kern="1200" cap="none" spc="0" normalizeH="0" baseline="0" noProof="0" dirty="0">
                <a:ln>
                  <a:noFill/>
                </a:ln>
                <a:solidFill>
                  <a:prstClr val="black"/>
                </a:solidFill>
                <a:effectLst/>
                <a:uLnTx/>
                <a:uFillTx/>
                <a:latin typeface="+mn-lt"/>
                <a:ea typeface="+mn-ea"/>
                <a:cs typeface="+mn-cs"/>
              </a:rPr>
              <a:t>inputs</a:t>
            </a:r>
            <a:r>
              <a:rPr kumimoji="0" lang="en-GB" sz="1400" b="0" i="0" u="none" strike="noStrike" kern="1200" cap="none" spc="0" normalizeH="0" baseline="0" noProof="0" dirty="0">
                <a:ln>
                  <a:noFill/>
                </a:ln>
                <a:solidFill>
                  <a:prstClr val="black"/>
                </a:solidFill>
                <a:effectLst/>
                <a:uLnTx/>
                <a:uFillTx/>
                <a:latin typeface="+mn-lt"/>
                <a:ea typeface="+mn-ea"/>
                <a:cs typeface="+mn-cs"/>
              </a:rPr>
              <a:t>, </a:t>
            </a:r>
            <a:r>
              <a:rPr kumimoji="0" lang="en-GB" sz="1400" b="1" i="0" u="none" strike="noStrike" kern="1200" cap="none" spc="0" normalizeH="0" baseline="0" noProof="0" dirty="0">
                <a:ln>
                  <a:noFill/>
                </a:ln>
                <a:solidFill>
                  <a:prstClr val="black"/>
                </a:solidFill>
                <a:effectLst/>
                <a:uLnTx/>
                <a:uFillTx/>
                <a:latin typeface="+mn-lt"/>
                <a:ea typeface="+mn-ea"/>
                <a:cs typeface="+mn-cs"/>
              </a:rPr>
              <a:t>outputs</a:t>
            </a:r>
            <a:r>
              <a:rPr kumimoji="0" lang="en-GB" sz="1400" b="0" i="0" u="none" strike="noStrike" kern="1200" cap="none" spc="0" normalizeH="0" baseline="0" noProof="0" dirty="0">
                <a:ln>
                  <a:noFill/>
                </a:ln>
                <a:solidFill>
                  <a:prstClr val="black"/>
                </a:solidFill>
                <a:effectLst/>
                <a:uLnTx/>
                <a:uFillTx/>
                <a:latin typeface="+mn-lt"/>
                <a:ea typeface="+mn-ea"/>
                <a:cs typeface="+mn-cs"/>
              </a:rPr>
              <a:t>, and from </a:t>
            </a:r>
            <a:r>
              <a:rPr kumimoji="0" lang="en-GB" sz="1400" b="1" i="0" u="none" strike="noStrike" kern="1200" cap="none" spc="0" normalizeH="0" baseline="0" noProof="0" dirty="0">
                <a:ln>
                  <a:noFill/>
                </a:ln>
                <a:solidFill>
                  <a:prstClr val="black"/>
                </a:solidFill>
                <a:effectLst/>
                <a:uLnTx/>
                <a:uFillTx/>
                <a:latin typeface="+mn-lt"/>
                <a:ea typeface="+mn-ea"/>
                <a:cs typeface="+mn-cs"/>
              </a:rPr>
              <a:t>personnel</a:t>
            </a:r>
            <a:r>
              <a:rPr kumimoji="0" lang="en-GB" sz="1400" b="0" i="0" u="none" strike="noStrike" kern="1200" cap="none" spc="0" normalizeH="0" baseline="0" noProof="0" dirty="0">
                <a:ln>
                  <a:noFill/>
                </a:ln>
                <a:solidFill>
                  <a:prstClr val="black"/>
                </a:solidFill>
                <a:effectLst/>
                <a:uLnTx/>
                <a:uFillTx/>
                <a:latin typeface="+mn-lt"/>
                <a:ea typeface="+mn-ea"/>
                <a:cs typeface="+mn-cs"/>
              </a:rPr>
              <a:t> that interact with the system in the form of interviews and questionnaires.</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This helps to determine what is required by the </a:t>
            </a:r>
            <a:r>
              <a:rPr kumimoji="0" lang="en-GB" sz="1400" b="1" i="0" u="none" strike="noStrike" kern="1200" cap="none" spc="0" normalizeH="0" baseline="0" noProof="0" dirty="0">
                <a:ln>
                  <a:noFill/>
                </a:ln>
                <a:solidFill>
                  <a:prstClr val="black"/>
                </a:solidFill>
                <a:effectLst/>
                <a:uLnTx/>
                <a:uFillTx/>
                <a:latin typeface="+mn-lt"/>
                <a:ea typeface="+mn-ea"/>
                <a:cs typeface="+mn-cs"/>
              </a:rPr>
              <a:t>new system </a:t>
            </a:r>
            <a:r>
              <a:rPr kumimoji="0" lang="en-GB" sz="1400" b="0" i="0" u="none" strike="noStrike" kern="1200" cap="none" spc="0" normalizeH="0" baseline="0" noProof="0" dirty="0">
                <a:ln>
                  <a:noFill/>
                </a:ln>
                <a:solidFill>
                  <a:prstClr val="black"/>
                </a:solidFill>
                <a:effectLst/>
                <a:uLnTx/>
                <a:uFillTx/>
                <a:latin typeface="+mn-lt"/>
                <a:ea typeface="+mn-ea"/>
                <a:cs typeface="+mn-cs"/>
              </a:rPr>
              <a:t>(knowing the </a:t>
            </a:r>
            <a:r>
              <a:rPr kumimoji="0" lang="en-GB" sz="1400" b="1" i="0" u="none" strike="noStrike" kern="1200" cap="none" spc="0" normalizeH="0" baseline="0" noProof="0" dirty="0">
                <a:ln>
                  <a:noFill/>
                </a:ln>
                <a:solidFill>
                  <a:srgbClr val="002060"/>
                </a:solidFill>
                <a:effectLst/>
                <a:uLnTx/>
                <a:uFillTx/>
                <a:latin typeface="+mn-lt"/>
                <a:ea typeface="+mn-ea"/>
                <a:cs typeface="+mn-cs"/>
              </a:rPr>
              <a:t>boundaries</a:t>
            </a:r>
            <a:r>
              <a:rPr kumimoji="0" lang="en-GB" sz="1400" b="0" i="0" u="none" strike="noStrike" kern="1200" cap="none" spc="0" normalizeH="0" baseline="0" noProof="0" dirty="0">
                <a:ln>
                  <a:noFill/>
                </a:ln>
                <a:solidFill>
                  <a:prstClr val="black"/>
                </a:solidFill>
                <a:effectLst/>
                <a:uLnTx/>
                <a:uFillTx/>
                <a:latin typeface="+mn-lt"/>
                <a:ea typeface="+mn-ea"/>
                <a:cs typeface="+mn-cs"/>
              </a:rPr>
              <a:t> of the current system).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Hardware might be modelled using CAD software.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Data and its structures are documented using a variety of tools i.e. Data dictionaries, along with hardware constraints, and limitations. It is here that the new system is </a:t>
            </a:r>
            <a:r>
              <a:rPr kumimoji="0" lang="en-GB" sz="1400" b="1" i="0" u="none" strike="noStrike" kern="1200" cap="none" spc="0" normalizeH="0" baseline="0" noProof="0" dirty="0">
                <a:ln>
                  <a:noFill/>
                </a:ln>
                <a:solidFill>
                  <a:prstClr val="black"/>
                </a:solidFill>
                <a:effectLst/>
                <a:uLnTx/>
                <a:uFillTx/>
                <a:latin typeface="+mn-lt"/>
                <a:ea typeface="+mn-ea"/>
                <a:cs typeface="+mn-cs"/>
              </a:rPr>
              <a:t>PLANNED</a:t>
            </a:r>
            <a:r>
              <a:rPr kumimoji="0" lang="en-GB" sz="1400" b="0" i="0" u="none" strike="noStrike" kern="1200" cap="none" spc="0" normalizeH="0" baseline="0" noProof="0" dirty="0">
                <a:ln>
                  <a:noFill/>
                </a:ln>
                <a:solidFill>
                  <a:prstClr val="black"/>
                </a:solidFill>
                <a:effectLst/>
                <a:uLnTx/>
                <a:uFillTx/>
                <a:latin typeface="+mn-lt"/>
                <a:ea typeface="+mn-ea"/>
                <a:cs typeface="+mn-cs"/>
              </a:rPr>
              <a:t> for.</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In planning the new system, the </a:t>
            </a:r>
            <a:r>
              <a:rPr kumimoji="0" lang="en-GB" sz="1400" b="1" i="0" u="none" strike="noStrike" kern="1200" cap="none" spc="0" normalizeH="0" baseline="0" noProof="0" dirty="0">
                <a:ln>
                  <a:noFill/>
                </a:ln>
                <a:solidFill>
                  <a:prstClr val="black"/>
                </a:solidFill>
                <a:effectLst/>
                <a:uLnTx/>
                <a:uFillTx/>
                <a:latin typeface="+mn-lt"/>
                <a:ea typeface="+mn-ea"/>
                <a:cs typeface="+mn-cs"/>
              </a:rPr>
              <a:t>PROS</a:t>
            </a:r>
            <a:r>
              <a:rPr kumimoji="0" lang="en-GB" sz="1400" b="0" i="0" u="none" strike="noStrike" kern="1200" cap="none" spc="0" normalizeH="0" baseline="0" noProof="0" dirty="0">
                <a:ln>
                  <a:noFill/>
                </a:ln>
                <a:solidFill>
                  <a:prstClr val="black"/>
                </a:solidFill>
                <a:effectLst/>
                <a:uLnTx/>
                <a:uFillTx/>
                <a:latin typeface="+mn-lt"/>
                <a:ea typeface="+mn-ea"/>
                <a:cs typeface="+mn-cs"/>
              </a:rPr>
              <a:t> and </a:t>
            </a:r>
            <a:r>
              <a:rPr kumimoji="0" lang="en-GB" sz="1400" b="1" i="0" u="none" strike="noStrike" kern="1200" cap="none" spc="0" normalizeH="0" baseline="0" noProof="0" dirty="0">
                <a:ln>
                  <a:noFill/>
                </a:ln>
                <a:solidFill>
                  <a:prstClr val="black"/>
                </a:solidFill>
                <a:effectLst/>
                <a:uLnTx/>
                <a:uFillTx/>
                <a:latin typeface="+mn-lt"/>
                <a:ea typeface="+mn-ea"/>
                <a:cs typeface="+mn-cs"/>
              </a:rPr>
              <a:t>CONS</a:t>
            </a:r>
            <a:r>
              <a:rPr kumimoji="0" lang="en-GB" sz="1400" b="0" i="0" u="none" strike="noStrike" kern="1200" cap="none" spc="0" normalizeH="0" baseline="0" noProof="0" dirty="0">
                <a:ln>
                  <a:noFill/>
                </a:ln>
                <a:solidFill>
                  <a:prstClr val="black"/>
                </a:solidFill>
                <a:effectLst/>
                <a:uLnTx/>
                <a:uFillTx/>
                <a:latin typeface="+mn-lt"/>
                <a:ea typeface="+mn-ea"/>
                <a:cs typeface="+mn-cs"/>
              </a:rPr>
              <a:t> are determined.</a:t>
            </a:r>
          </a:p>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9</a:t>
            </a:fld>
            <a:endParaRPr lang="en-US"/>
          </a:p>
        </p:txBody>
      </p:sp>
    </p:spTree>
    <p:extLst>
      <p:ext uri="{BB962C8B-B14F-4D97-AF65-F5344CB8AC3E}">
        <p14:creationId xmlns:p14="http://schemas.microsoft.com/office/powerpoint/2010/main" val="2802643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10</a:t>
            </a:fld>
            <a:endParaRPr lang="en-US"/>
          </a:p>
        </p:txBody>
      </p:sp>
    </p:spTree>
    <p:extLst>
      <p:ext uri="{BB962C8B-B14F-4D97-AF65-F5344CB8AC3E}">
        <p14:creationId xmlns:p14="http://schemas.microsoft.com/office/powerpoint/2010/main" val="706802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11</a:t>
            </a:fld>
            <a:endParaRPr lang="en-US"/>
          </a:p>
        </p:txBody>
      </p:sp>
    </p:spTree>
    <p:extLst>
      <p:ext uri="{BB962C8B-B14F-4D97-AF65-F5344CB8AC3E}">
        <p14:creationId xmlns:p14="http://schemas.microsoft.com/office/powerpoint/2010/main" val="3314036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mn-lt"/>
                <a:ea typeface="+mn-ea"/>
                <a:cs typeface="+mn-cs"/>
              </a:rPr>
              <a:t>The hardware and the relevant software required for running the system must be made fully operational before implementation. The </a:t>
            </a:r>
            <a:r>
              <a:rPr kumimoji="0" lang="en-GB" sz="1400" b="1" i="0" u="none" strike="noStrike" kern="1200" cap="none" spc="0" normalizeH="0" baseline="0" noProof="0" dirty="0">
                <a:ln>
                  <a:noFill/>
                </a:ln>
                <a:solidFill>
                  <a:prstClr val="black"/>
                </a:solidFill>
                <a:effectLst/>
                <a:uLnTx/>
                <a:uFillTx/>
                <a:latin typeface="+mn-lt"/>
                <a:ea typeface="+mn-ea"/>
                <a:cs typeface="+mn-cs"/>
              </a:rPr>
              <a:t>conversion</a:t>
            </a:r>
            <a:r>
              <a:rPr kumimoji="0" lang="en-GB" sz="1400" b="0" i="0" u="none" strike="noStrike" kern="1200" cap="none" spc="0" normalizeH="0" baseline="0" noProof="0" dirty="0">
                <a:ln>
                  <a:noFill/>
                </a:ln>
                <a:solidFill>
                  <a:prstClr val="black"/>
                </a:solidFill>
                <a:effectLst/>
                <a:uLnTx/>
                <a:uFillTx/>
                <a:latin typeface="+mn-lt"/>
                <a:ea typeface="+mn-ea"/>
                <a:cs typeface="+mn-cs"/>
              </a:rPr>
              <a:t> is also one of the </a:t>
            </a:r>
            <a:r>
              <a:rPr kumimoji="0" lang="en-GB" sz="1400" b="1" i="0" u="none" strike="noStrike" kern="1200" cap="none" spc="0" normalizeH="0" baseline="0" noProof="0" dirty="0">
                <a:ln>
                  <a:noFill/>
                </a:ln>
                <a:solidFill>
                  <a:prstClr val="black"/>
                </a:solidFill>
                <a:effectLst/>
                <a:uLnTx/>
                <a:uFillTx/>
                <a:latin typeface="+mn-lt"/>
                <a:ea typeface="+mn-ea"/>
                <a:cs typeface="+mn-cs"/>
              </a:rPr>
              <a:t>most critical </a:t>
            </a:r>
            <a:r>
              <a:rPr kumimoji="0" lang="en-GB" sz="1400" b="0" i="0" u="none" strike="noStrike" kern="1200" cap="none" spc="0" normalizeH="0" baseline="0" noProof="0" dirty="0">
                <a:ln>
                  <a:noFill/>
                </a:ln>
                <a:solidFill>
                  <a:prstClr val="black"/>
                </a:solidFill>
                <a:effectLst/>
                <a:uLnTx/>
                <a:uFillTx/>
                <a:latin typeface="+mn-lt"/>
                <a:ea typeface="+mn-ea"/>
                <a:cs typeface="+mn-cs"/>
              </a:rPr>
              <a:t>and </a:t>
            </a:r>
            <a:r>
              <a:rPr kumimoji="0" lang="en-GB" sz="1400" b="1" i="0" u="none" strike="noStrike" kern="1200" cap="none" spc="0" normalizeH="0" baseline="0" noProof="0" dirty="0">
                <a:ln>
                  <a:noFill/>
                </a:ln>
                <a:solidFill>
                  <a:prstClr val="black"/>
                </a:solidFill>
                <a:effectLst/>
                <a:uLnTx/>
                <a:uFillTx/>
                <a:latin typeface="+mn-lt"/>
                <a:ea typeface="+mn-ea"/>
                <a:cs typeface="+mn-cs"/>
              </a:rPr>
              <a:t>expensive </a:t>
            </a:r>
            <a:r>
              <a:rPr kumimoji="0" lang="en-GB" sz="1400" b="0" i="0" u="none" strike="noStrike" kern="1200" cap="none" spc="0" normalizeH="0" baseline="0" noProof="0" dirty="0">
                <a:ln>
                  <a:noFill/>
                </a:ln>
                <a:solidFill>
                  <a:prstClr val="black"/>
                </a:solidFill>
                <a:effectLst/>
                <a:uLnTx/>
                <a:uFillTx/>
                <a:latin typeface="+mn-lt"/>
                <a:ea typeface="+mn-ea"/>
                <a:cs typeface="+mn-cs"/>
              </a:rPr>
              <a:t>activities in the system development life cycle. The </a:t>
            </a:r>
            <a:r>
              <a:rPr kumimoji="0" lang="en-GB" sz="1400" b="1" i="0" u="none" strike="noStrike" kern="1200" cap="none" spc="0" normalizeH="0" baseline="0" noProof="0" dirty="0">
                <a:ln>
                  <a:noFill/>
                </a:ln>
                <a:solidFill>
                  <a:prstClr val="black"/>
                </a:solidFill>
                <a:effectLst/>
                <a:uLnTx/>
                <a:uFillTx/>
                <a:latin typeface="+mn-lt"/>
                <a:ea typeface="+mn-ea"/>
                <a:cs typeface="+mn-cs"/>
              </a:rPr>
              <a:t>data from the old system needs to be converted to operate in the new format of the new system</a:t>
            </a:r>
            <a:r>
              <a:rPr kumimoji="0" lang="en-GB" sz="1400" b="0" i="0" u="none" strike="noStrike" kern="1200" cap="none" spc="0" normalizeH="0" baseline="0" noProof="0" dirty="0">
                <a:ln>
                  <a:noFill/>
                </a:ln>
                <a:solidFill>
                  <a:prstClr val="black"/>
                </a:solidFill>
                <a:effectLst/>
                <a:uLnTx/>
                <a:uFillTx/>
                <a:latin typeface="+mn-lt"/>
                <a:ea typeface="+mn-ea"/>
                <a:cs typeface="+mn-cs"/>
              </a:rPr>
              <a:t>. The database needs to be setup with security and recovery procedures fully defined.</a:t>
            </a:r>
          </a:p>
          <a:p>
            <a:endParaRPr lang="en-US" dirty="0"/>
          </a:p>
        </p:txBody>
      </p:sp>
      <p:sp>
        <p:nvSpPr>
          <p:cNvPr id="4" name="Slide Number Placeholder 3"/>
          <p:cNvSpPr>
            <a:spLocks noGrp="1"/>
          </p:cNvSpPr>
          <p:nvPr>
            <p:ph type="sldNum" sz="quarter" idx="10"/>
          </p:nvPr>
        </p:nvSpPr>
        <p:spPr/>
        <p:txBody>
          <a:bodyPr/>
          <a:lstStyle/>
          <a:p>
            <a:fld id="{91680B62-4DBF-4A6F-9ED7-BA1FED522E00}" type="slidenum">
              <a:rPr lang="en-US" smtClean="0"/>
              <a:t>23</a:t>
            </a:fld>
            <a:endParaRPr lang="en-US"/>
          </a:p>
        </p:txBody>
      </p:sp>
    </p:spTree>
    <p:extLst>
      <p:ext uri="{BB962C8B-B14F-4D97-AF65-F5344CB8AC3E}">
        <p14:creationId xmlns:p14="http://schemas.microsoft.com/office/powerpoint/2010/main" val="184133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52646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348879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3198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63EE3-F3AD-4420-B863-56687C55A19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0405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E63EE3-F3AD-4420-B863-56687C55A199}" type="datetimeFigureOut">
              <a:rPr lang="en-GB" smtClean="0"/>
              <a:t>13/07/2017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1580206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63EE3-F3AD-4420-B863-56687C55A19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3182480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63EE3-F3AD-4420-B863-56687C55A199}" type="datetimeFigureOut">
              <a:rPr lang="en-GB" smtClean="0"/>
              <a:t>13/07/2017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0444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63EE3-F3AD-4420-B863-56687C55A199}" type="datetimeFigureOut">
              <a:rPr lang="en-GB" smtClean="0"/>
              <a:t>13/07/2017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890237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63EE3-F3AD-4420-B863-56687C55A199}" type="datetimeFigureOut">
              <a:rPr lang="en-GB" smtClean="0"/>
              <a:t>13/07/2017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55609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54456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E63EE3-F3AD-4420-B863-56687C55A199}" type="datetimeFigureOut">
              <a:rPr lang="en-GB" smtClean="0"/>
              <a:t>13/07/2017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DE4DD5-38DF-4418-BD24-010F4D832B4F}" type="slidenum">
              <a:rPr lang="en-GB" smtClean="0"/>
              <a:t>‹#›</a:t>
            </a:fld>
            <a:endParaRPr lang="en-GB"/>
          </a:p>
        </p:txBody>
      </p:sp>
    </p:spTree>
    <p:extLst>
      <p:ext uri="{BB962C8B-B14F-4D97-AF65-F5344CB8AC3E}">
        <p14:creationId xmlns:p14="http://schemas.microsoft.com/office/powerpoint/2010/main" val="240379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63EE3-F3AD-4420-B863-56687C55A199}" type="datetimeFigureOut">
              <a:rPr lang="en-GB" smtClean="0"/>
              <a:t>13/07/2017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E4DD5-38DF-4418-BD24-010F4D832B4F}" type="slidenum">
              <a:rPr lang="en-GB" smtClean="0"/>
              <a:t>‹#›</a:t>
            </a:fld>
            <a:endParaRPr lang="en-GB"/>
          </a:p>
        </p:txBody>
      </p:sp>
    </p:spTree>
    <p:extLst>
      <p:ext uri="{BB962C8B-B14F-4D97-AF65-F5344CB8AC3E}">
        <p14:creationId xmlns:p14="http://schemas.microsoft.com/office/powerpoint/2010/main" val="58485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nip Single Corner Rectangle 2"/>
          <p:cNvSpPr/>
          <p:nvPr/>
        </p:nvSpPr>
        <p:spPr>
          <a:xfrm flipH="1">
            <a:off x="3317358" y="737753"/>
            <a:ext cx="5826642" cy="1267691"/>
          </a:xfrm>
          <a:custGeom>
            <a:avLst/>
            <a:gdLst>
              <a:gd name="connsiteX0" fmla="*/ 0 w 5569525"/>
              <a:gd name="connsiteY0" fmla="*/ 0 h 1267691"/>
              <a:gd name="connsiteX1" fmla="*/ 5569525 w 5569525"/>
              <a:gd name="connsiteY1" fmla="*/ 0 h 1267691"/>
              <a:gd name="connsiteX2" fmla="*/ 5569525 w 5569525"/>
              <a:gd name="connsiteY2" fmla="*/ 0 h 1267691"/>
              <a:gd name="connsiteX3" fmla="*/ 5569525 w 5569525"/>
              <a:gd name="connsiteY3" fmla="*/ 1267691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075957 w 5569525"/>
              <a:gd name="connsiteY3" fmla="*/ 1262496 h 1267691"/>
              <a:gd name="connsiteX4" fmla="*/ 0 w 5569525"/>
              <a:gd name="connsiteY4" fmla="*/ 1267691 h 1267691"/>
              <a:gd name="connsiteX5" fmla="*/ 0 w 5569525"/>
              <a:gd name="connsiteY5" fmla="*/ 0 h 1267691"/>
              <a:gd name="connsiteX0" fmla="*/ 0 w 5569525"/>
              <a:gd name="connsiteY0" fmla="*/ 0 h 1267691"/>
              <a:gd name="connsiteX1" fmla="*/ 5569525 w 5569525"/>
              <a:gd name="connsiteY1" fmla="*/ 0 h 1267691"/>
              <a:gd name="connsiteX2" fmla="*/ 5569525 w 5569525"/>
              <a:gd name="connsiteY2" fmla="*/ 0 h 1267691"/>
              <a:gd name="connsiteX3" fmla="*/ 5340925 w 5569525"/>
              <a:gd name="connsiteY3" fmla="*/ 1262496 h 1267691"/>
              <a:gd name="connsiteX4" fmla="*/ 0 w 5569525"/>
              <a:gd name="connsiteY4" fmla="*/ 1267691 h 1267691"/>
              <a:gd name="connsiteX5" fmla="*/ 0 w 5569525"/>
              <a:gd name="connsiteY5" fmla="*/ 0 h 1267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69525" h="1267691">
                <a:moveTo>
                  <a:pt x="0" y="0"/>
                </a:moveTo>
                <a:lnTo>
                  <a:pt x="5569525" y="0"/>
                </a:lnTo>
                <a:lnTo>
                  <a:pt x="5569525" y="0"/>
                </a:lnTo>
                <a:lnTo>
                  <a:pt x="5340925" y="1262496"/>
                </a:lnTo>
                <a:lnTo>
                  <a:pt x="0" y="1267691"/>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3574473" y="982302"/>
            <a:ext cx="5569527" cy="540325"/>
          </a:xfrm>
        </p:spPr>
        <p:txBody>
          <a:bodyPr>
            <a:normAutofit fontScale="90000"/>
          </a:bodyPr>
          <a:lstStyle/>
          <a:p>
            <a:r>
              <a:rPr lang="en-GB" sz="2000" b="1" dirty="0">
                <a:solidFill>
                  <a:schemeClr val="bg1"/>
                </a:solidFill>
              </a:rPr>
              <a:t>2.4 Demonstrate an understanding of IT life cycles and their application</a:t>
            </a:r>
          </a:p>
        </p:txBody>
      </p:sp>
    </p:spTree>
    <p:extLst>
      <p:ext uri="{BB962C8B-B14F-4D97-AF65-F5344CB8AC3E}">
        <p14:creationId xmlns:p14="http://schemas.microsoft.com/office/powerpoint/2010/main" val="984911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4678204"/>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r>
              <a:rPr lang="en-GB" sz="2800" b="1" dirty="0">
                <a:highlight>
                  <a:srgbClr val="FFFF00"/>
                </a:highlight>
              </a:rPr>
              <a:t>Systems Analysis</a:t>
            </a:r>
          </a:p>
          <a:p>
            <a:endParaRPr lang="en-GB" b="1" dirty="0">
              <a:highlight>
                <a:srgbClr val="FFFF00"/>
              </a:highlight>
            </a:endParaRPr>
          </a:p>
          <a:p>
            <a:pPr marL="285750" indent="-285750">
              <a:buFont typeface="Arial" panose="020B0604020202020204" pitchFamily="34" charset="0"/>
              <a:buChar char="•"/>
            </a:pPr>
            <a:r>
              <a:rPr lang="en-GB" sz="2400" dirty="0"/>
              <a:t>Performed by </a:t>
            </a:r>
            <a:r>
              <a:rPr lang="en-GB" sz="2400" b="1" dirty="0"/>
              <a:t>systems analysts</a:t>
            </a:r>
            <a:endParaRPr lang="en-GB" sz="2400" b="1" dirty="0">
              <a:highlight>
                <a:srgbClr val="FFFF00"/>
              </a:highlight>
            </a:endParaRPr>
          </a:p>
          <a:p>
            <a:pPr marL="285750" indent="-285750">
              <a:buFont typeface="Arial" panose="020B0604020202020204" pitchFamily="34" charset="0"/>
              <a:buChar char="•"/>
            </a:pPr>
            <a:r>
              <a:rPr lang="en-GB" sz="2400" dirty="0"/>
              <a:t>The </a:t>
            </a:r>
            <a:r>
              <a:rPr lang="en-GB" sz="2400" b="1" dirty="0"/>
              <a:t>recommendation of a solution </a:t>
            </a:r>
            <a:r>
              <a:rPr lang="en-GB" sz="2400" dirty="0"/>
              <a:t>from having analysed the requirements</a:t>
            </a:r>
          </a:p>
          <a:p>
            <a:pPr marL="285750" indent="-285750">
              <a:buFont typeface="Arial" panose="020B0604020202020204" pitchFamily="34" charset="0"/>
              <a:buChar char="•"/>
            </a:pPr>
            <a:r>
              <a:rPr lang="en-GB" sz="2400" dirty="0"/>
              <a:t>i.e. ‘</a:t>
            </a:r>
            <a:r>
              <a:rPr lang="en-GB" sz="2400" b="1" dirty="0">
                <a:solidFill>
                  <a:srgbClr val="002060"/>
                </a:solidFill>
              </a:rPr>
              <a:t>This part of the system is responsible for that functionality</a:t>
            </a:r>
            <a:r>
              <a:rPr lang="en-GB" sz="2400" dirty="0"/>
              <a:t>’</a:t>
            </a:r>
          </a:p>
          <a:p>
            <a:pPr marL="285750" indent="-285750">
              <a:buFont typeface="Arial" panose="020B0604020202020204" pitchFamily="34" charset="0"/>
              <a:buChar char="•"/>
            </a:pPr>
            <a:r>
              <a:rPr lang="en-GB" sz="2400" dirty="0"/>
              <a:t>Uses a variety of </a:t>
            </a:r>
            <a:r>
              <a:rPr lang="en-GB" sz="2400" b="1" dirty="0"/>
              <a:t>methodologies</a:t>
            </a:r>
            <a:r>
              <a:rPr lang="en-GB" sz="2400" dirty="0"/>
              <a:t> to formalise the analysis – Axiomatic (</a:t>
            </a:r>
            <a:r>
              <a:rPr lang="en-GB" sz="2400" b="1" dirty="0"/>
              <a:t>functional</a:t>
            </a:r>
            <a:r>
              <a:rPr lang="en-GB" sz="2400" dirty="0"/>
              <a:t>), Object Oriented for </a:t>
            </a:r>
            <a:r>
              <a:rPr lang="en-GB" sz="2400" b="1" dirty="0"/>
              <a:t>OOA</a:t>
            </a:r>
            <a:r>
              <a:rPr lang="en-GB" sz="2400" dirty="0"/>
              <a:t> and implementation</a:t>
            </a:r>
          </a:p>
          <a:p>
            <a:pPr marL="285750" indent="-285750">
              <a:buFont typeface="Arial" panose="020B0604020202020204" pitchFamily="34" charset="0"/>
              <a:buChar char="•"/>
            </a:pPr>
            <a:r>
              <a:rPr lang="en-GB" sz="2400" dirty="0"/>
              <a:t>Use </a:t>
            </a:r>
            <a:r>
              <a:rPr lang="en-GB" sz="2400" b="1" dirty="0"/>
              <a:t>Standards</a:t>
            </a:r>
            <a:r>
              <a:rPr lang="en-GB" sz="2400" dirty="0"/>
              <a:t> i.e. ISO, IEEE/IEC</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3"/>
          <a:stretch>
            <a:fillRect/>
          </a:stretch>
        </p:blipFill>
        <p:spPr>
          <a:xfrm>
            <a:off x="6062290" y="95693"/>
            <a:ext cx="2548349" cy="2152075"/>
          </a:xfrm>
          <a:prstGeom prst="rect">
            <a:avLst/>
          </a:prstGeom>
        </p:spPr>
      </p:pic>
    </p:spTree>
    <p:extLst>
      <p:ext uri="{BB962C8B-B14F-4D97-AF65-F5344CB8AC3E}">
        <p14:creationId xmlns:p14="http://schemas.microsoft.com/office/powerpoint/2010/main" val="771648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3"/>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4801314"/>
          </a:xfrm>
          <a:prstGeom prst="rect">
            <a:avLst/>
          </a:prstGeom>
          <a:noFill/>
        </p:spPr>
        <p:txBody>
          <a:bodyPr wrap="square" rtlCol="0">
            <a:spAutoFit/>
          </a:bodyPr>
          <a:lstStyle/>
          <a:p>
            <a:r>
              <a:rPr lang="en-GB" b="1" dirty="0">
                <a:highlight>
                  <a:srgbClr val="FFFF00"/>
                </a:highlight>
              </a:rPr>
              <a:t>Specification</a:t>
            </a:r>
          </a:p>
          <a:p>
            <a:endParaRPr lang="en-GB" b="1" dirty="0">
              <a:highlight>
                <a:srgbClr val="FFFF00"/>
              </a:highlight>
            </a:endParaRPr>
          </a:p>
          <a:p>
            <a:pPr marL="285750" indent="-285750">
              <a:buFont typeface="Arial" panose="020B0604020202020204" pitchFamily="34" charset="0"/>
              <a:buChar char="•"/>
            </a:pPr>
            <a:r>
              <a:rPr lang="en-GB" b="1" dirty="0"/>
              <a:t>Analysts</a:t>
            </a:r>
            <a:r>
              <a:rPr lang="en-GB" dirty="0"/>
              <a:t> draw up a specification </a:t>
            </a:r>
            <a:r>
              <a:rPr lang="en-GB" b="1" dirty="0"/>
              <a:t>based on the reports </a:t>
            </a:r>
            <a:r>
              <a:rPr lang="en-GB" dirty="0"/>
              <a:t>of the analysis</a:t>
            </a:r>
          </a:p>
          <a:p>
            <a:pPr marL="285750" indent="-285750">
              <a:buFont typeface="Arial" panose="020B0604020202020204" pitchFamily="34" charset="0"/>
              <a:buChar char="•"/>
            </a:pPr>
            <a:r>
              <a:rPr lang="en-GB" dirty="0"/>
              <a:t>Produce a </a:t>
            </a:r>
            <a:r>
              <a:rPr lang="en-GB" b="1" dirty="0"/>
              <a:t>detailed description of the requirements </a:t>
            </a:r>
            <a:r>
              <a:rPr lang="en-GB" dirty="0"/>
              <a:t>and the materials to employ in creating the system.</a:t>
            </a:r>
          </a:p>
          <a:p>
            <a:pPr marL="285750" indent="-285750">
              <a:buFont typeface="Arial" panose="020B0604020202020204" pitchFamily="34" charset="0"/>
              <a:buChar char="•"/>
            </a:pPr>
            <a:r>
              <a:rPr lang="en-GB" dirty="0"/>
              <a:t>It is a standard </a:t>
            </a:r>
            <a:r>
              <a:rPr lang="en-GB" b="1" dirty="0"/>
              <a:t>agreed to by ALL parties i.e.</a:t>
            </a:r>
            <a:r>
              <a:rPr lang="en-GB" dirty="0"/>
              <a:t> suppliers, purchasers, and users of materials, products</a:t>
            </a:r>
          </a:p>
          <a:p>
            <a:pPr marL="285750" indent="-285750">
              <a:buFont typeface="Arial" panose="020B0604020202020204" pitchFamily="34" charset="0"/>
              <a:buChar char="•"/>
            </a:pPr>
            <a:endParaRPr lang="en-GB" dirty="0"/>
          </a:p>
          <a:p>
            <a:r>
              <a:rPr lang="en-GB" b="1" dirty="0"/>
              <a:t>Back to the Scenario:</a:t>
            </a:r>
          </a:p>
          <a:p>
            <a:pPr marL="285750" indent="-285750">
              <a:buFont typeface="Arial" panose="020B0604020202020204" pitchFamily="34" charset="0"/>
              <a:buChar char="•"/>
            </a:pPr>
            <a:r>
              <a:rPr lang="en-GB" b="1" dirty="0"/>
              <a:t>Fuel type </a:t>
            </a:r>
            <a:r>
              <a:rPr lang="en-GB" dirty="0"/>
              <a:t>is determined – hybrid capabilities</a:t>
            </a:r>
          </a:p>
          <a:p>
            <a:pPr marL="285750" indent="-285750">
              <a:buFont typeface="Arial" panose="020B0604020202020204" pitchFamily="34" charset="0"/>
              <a:buChar char="•"/>
            </a:pPr>
            <a:r>
              <a:rPr lang="en-GB" dirty="0"/>
              <a:t>Variable seating space is determined</a:t>
            </a:r>
          </a:p>
          <a:p>
            <a:pPr marL="285750" indent="-285750">
              <a:buFont typeface="Arial" panose="020B0604020202020204" pitchFamily="34" charset="0"/>
              <a:buChar char="•"/>
            </a:pPr>
            <a:r>
              <a:rPr lang="en-GB" b="1" dirty="0">
                <a:solidFill>
                  <a:srgbClr val="002060"/>
                </a:solidFill>
              </a:rPr>
              <a:t>Data sheets </a:t>
            </a:r>
            <a:r>
              <a:rPr lang="en-GB" dirty="0"/>
              <a:t>are produced</a:t>
            </a:r>
          </a:p>
          <a:p>
            <a:pPr marL="285750" indent="-285750">
              <a:buFont typeface="Arial" panose="020B0604020202020204" pitchFamily="34" charset="0"/>
              <a:buChar char="•"/>
            </a:pPr>
            <a:r>
              <a:rPr lang="en-GB" b="1" dirty="0"/>
              <a:t>Materials</a:t>
            </a:r>
            <a:r>
              <a:rPr lang="en-GB" dirty="0"/>
              <a:t> are decided upon</a:t>
            </a:r>
          </a:p>
          <a:p>
            <a:pPr marL="285750" indent="-285750">
              <a:buFont typeface="Arial" panose="020B0604020202020204" pitchFamily="34" charset="0"/>
              <a:buChar char="•"/>
            </a:pPr>
            <a:r>
              <a:rPr lang="en-GB" b="1" dirty="0"/>
              <a:t>Parts</a:t>
            </a:r>
            <a:r>
              <a:rPr lang="en-GB" dirty="0"/>
              <a:t> are decided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7" name="Picture 6">
            <a:extLst>
              <a:ext uri="{FF2B5EF4-FFF2-40B4-BE49-F238E27FC236}">
                <a16:creationId xmlns:a16="http://schemas.microsoft.com/office/drawing/2014/main" id="{6A8FFE5A-9796-4E1A-AB77-EB0A5FECC1B9}"/>
              </a:ext>
            </a:extLst>
          </p:cNvPr>
          <p:cNvPicPr>
            <a:picLocks noChangeAspect="1"/>
          </p:cNvPicPr>
          <p:nvPr/>
        </p:nvPicPr>
        <p:blipFill>
          <a:blip r:embed="rId4"/>
          <a:stretch>
            <a:fillRect/>
          </a:stretch>
        </p:blipFill>
        <p:spPr>
          <a:xfrm>
            <a:off x="4733039" y="3924300"/>
            <a:ext cx="2847975" cy="1600200"/>
          </a:xfrm>
          <a:prstGeom prst="rect">
            <a:avLst/>
          </a:prstGeom>
        </p:spPr>
      </p:pic>
    </p:spTree>
    <p:extLst>
      <p:ext uri="{BB962C8B-B14F-4D97-AF65-F5344CB8AC3E}">
        <p14:creationId xmlns:p14="http://schemas.microsoft.com/office/powerpoint/2010/main" val="2985469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Systems Design</a:t>
            </a:r>
          </a:p>
        </p:txBody>
      </p:sp>
      <p:sp>
        <p:nvSpPr>
          <p:cNvPr id="4" name="TextBox 3"/>
          <p:cNvSpPr txBox="1"/>
          <p:nvPr/>
        </p:nvSpPr>
        <p:spPr>
          <a:xfrm>
            <a:off x="180109" y="2618509"/>
            <a:ext cx="7509164" cy="4431983"/>
          </a:xfrm>
          <a:prstGeom prst="rect">
            <a:avLst/>
          </a:prstGeom>
          <a:noFill/>
        </p:spPr>
        <p:txBody>
          <a:bodyPr wrap="square" rtlCol="0">
            <a:spAutoFit/>
          </a:bodyPr>
          <a:lstStyle/>
          <a:p>
            <a:r>
              <a:rPr lang="en-GB" sz="1400" b="1" u="sng" dirty="0">
                <a:solidFill>
                  <a:srgbClr val="000000"/>
                </a:solidFill>
                <a:latin typeface="Arial" panose="020B0604020202020204" pitchFamily="34" charset="0"/>
              </a:rPr>
              <a:t>Scenario</a:t>
            </a:r>
          </a:p>
          <a:p>
            <a:endParaRPr lang="en-GB" sz="1400" b="1" u="sng" dirty="0">
              <a:solidFill>
                <a:srgbClr val="000000"/>
              </a:solidFill>
              <a:latin typeface="Arial" panose="020B0604020202020204" pitchFamily="34" charset="0"/>
            </a:endParaRPr>
          </a:p>
          <a:p>
            <a:r>
              <a:rPr lang="en-GB" sz="2000" dirty="0">
                <a:solidFill>
                  <a:srgbClr val="000000"/>
                </a:solidFill>
                <a:latin typeface="Arial" panose="020B0604020202020204" pitchFamily="34" charset="0"/>
              </a:rPr>
              <a:t>Using our ‘ecological’ car, </a:t>
            </a:r>
            <a:r>
              <a:rPr lang="en-GB" sz="2000" b="1" dirty="0">
                <a:solidFill>
                  <a:srgbClr val="000000"/>
                </a:solidFill>
                <a:latin typeface="Arial" panose="020B0604020202020204" pitchFamily="34" charset="0"/>
              </a:rPr>
              <a:t>details of the proposed system are drawn up </a:t>
            </a:r>
            <a:r>
              <a:rPr lang="en-GB" sz="2000" dirty="0">
                <a:solidFill>
                  <a:srgbClr val="000000"/>
                </a:solidFill>
                <a:latin typeface="Arial" panose="020B0604020202020204" pitchFamily="34" charset="0"/>
              </a:rPr>
              <a:t>such as:</a:t>
            </a:r>
          </a:p>
          <a:p>
            <a:pPr marL="285750" indent="-285750">
              <a:buFont typeface="Arial" pitchFamily="34" charset="0"/>
              <a:buChar char="•"/>
            </a:pPr>
            <a:r>
              <a:rPr lang="en-GB" sz="2000" dirty="0">
                <a:solidFill>
                  <a:srgbClr val="000000"/>
                </a:solidFill>
                <a:latin typeface="Arial" panose="020B0604020202020204" pitchFamily="34" charset="0"/>
              </a:rPr>
              <a:t>How the fuel system will accommodate a hybrid system</a:t>
            </a:r>
          </a:p>
          <a:p>
            <a:pPr marL="285750" indent="-285750">
              <a:buFont typeface="Arial" pitchFamily="34" charset="0"/>
              <a:buChar char="•"/>
            </a:pPr>
            <a:r>
              <a:rPr lang="en-GB" sz="2000" dirty="0">
                <a:solidFill>
                  <a:srgbClr val="000000"/>
                </a:solidFill>
                <a:latin typeface="Arial" panose="020B0604020202020204" pitchFamily="34" charset="0"/>
              </a:rPr>
              <a:t>How the variable seating capacity will be implemented</a:t>
            </a:r>
          </a:p>
          <a:p>
            <a:pPr marL="285750" indent="-285750">
              <a:buFont typeface="Arial" pitchFamily="34" charset="0"/>
              <a:buChar char="•"/>
            </a:pPr>
            <a:r>
              <a:rPr lang="en-GB" sz="2000" dirty="0">
                <a:solidFill>
                  <a:srgbClr val="000000"/>
                </a:solidFill>
                <a:latin typeface="Arial" panose="020B0604020202020204" pitchFamily="34" charset="0"/>
              </a:rPr>
              <a:t>Dimensions, capacities, are detailed in formal documents using a variety of </a:t>
            </a:r>
            <a:r>
              <a:rPr lang="en-GB" sz="2000" b="1" dirty="0">
                <a:solidFill>
                  <a:srgbClr val="000000"/>
                </a:solidFill>
                <a:latin typeface="Arial" panose="020B0604020202020204" pitchFamily="34" charset="0"/>
              </a:rPr>
              <a:t>tools</a:t>
            </a:r>
            <a:r>
              <a:rPr lang="en-GB" sz="2000" dirty="0">
                <a:solidFill>
                  <a:srgbClr val="000000"/>
                </a:solidFill>
                <a:latin typeface="Arial" panose="020B0604020202020204" pitchFamily="34" charset="0"/>
              </a:rPr>
              <a:t> such as CAD / CAM, </a:t>
            </a:r>
            <a:r>
              <a:rPr lang="en-US" sz="2000" dirty="0">
                <a:latin typeface="Arial" panose="020B0604020202020204" pitchFamily="34" charset="0"/>
                <a:cs typeface="Arial" panose="020B0604020202020204" pitchFamily="34" charset="0"/>
              </a:rPr>
              <a:t>Structured VLSI design (Hardware), Object Oriented Design methodologies (Software), Architectural design</a:t>
            </a:r>
          </a:p>
          <a:p>
            <a:pPr marL="285750" indent="-285750">
              <a:buFont typeface="Arial" pitchFamily="34" charset="0"/>
              <a:buChar char="•"/>
            </a:pPr>
            <a:r>
              <a:rPr lang="en-US" sz="2000" b="1" dirty="0">
                <a:solidFill>
                  <a:srgbClr val="000000"/>
                </a:solidFill>
                <a:latin typeface="Arial" panose="020B0604020202020204" pitchFamily="34" charset="0"/>
                <a:cs typeface="Arial" panose="020B0604020202020204" pitchFamily="34" charset="0"/>
              </a:rPr>
              <a:t>Logical design </a:t>
            </a:r>
            <a:r>
              <a:rPr lang="en-US" sz="2000" dirty="0">
                <a:solidFill>
                  <a:srgbClr val="000000"/>
                </a:solidFill>
                <a:latin typeface="Arial" panose="020B0604020202020204" pitchFamily="34" charset="0"/>
                <a:cs typeface="Arial" panose="020B0604020202020204" pitchFamily="34" charset="0"/>
              </a:rPr>
              <a:t>– uses </a:t>
            </a:r>
            <a:r>
              <a:rPr lang="en-US" sz="2000" b="1" dirty="0">
                <a:solidFill>
                  <a:srgbClr val="000000"/>
                </a:solidFill>
                <a:latin typeface="Arial" panose="020B0604020202020204" pitchFamily="34" charset="0"/>
                <a:cs typeface="Arial" panose="020B0604020202020204" pitchFamily="34" charset="0"/>
              </a:rPr>
              <a:t>diagrammatic</a:t>
            </a:r>
            <a:r>
              <a:rPr lang="en-US" sz="2000" dirty="0">
                <a:solidFill>
                  <a:srgbClr val="000000"/>
                </a:solidFill>
                <a:latin typeface="Arial" panose="020B0604020202020204" pitchFamily="34" charset="0"/>
                <a:cs typeface="Arial" panose="020B0604020202020204" pitchFamily="34" charset="0"/>
              </a:rPr>
              <a:t> modelling</a:t>
            </a:r>
          </a:p>
          <a:p>
            <a:pPr marL="285750" indent="-285750">
              <a:buFont typeface="Arial" pitchFamily="34" charset="0"/>
              <a:buChar char="•"/>
            </a:pPr>
            <a:r>
              <a:rPr lang="en-US" sz="2000" b="1" dirty="0">
                <a:solidFill>
                  <a:srgbClr val="000000"/>
                </a:solidFill>
                <a:latin typeface="Arial" panose="020B0604020202020204" pitchFamily="34" charset="0"/>
                <a:cs typeface="Arial" panose="020B0604020202020204" pitchFamily="34" charset="0"/>
              </a:rPr>
              <a:t>Physical Design </a:t>
            </a:r>
            <a:r>
              <a:rPr lang="en-US" sz="2000" dirty="0">
                <a:solidFill>
                  <a:srgbClr val="000000"/>
                </a:solidFill>
                <a:latin typeface="Arial" panose="020B0604020202020204" pitchFamily="34" charset="0"/>
                <a:cs typeface="Arial" panose="020B0604020202020204" pitchFamily="34" charset="0"/>
              </a:rPr>
              <a:t>– review of </a:t>
            </a:r>
            <a:r>
              <a:rPr lang="en-US" sz="2000" b="1" dirty="0">
                <a:solidFill>
                  <a:srgbClr val="000000"/>
                </a:solidFill>
                <a:latin typeface="Arial" panose="020B0604020202020204" pitchFamily="34" charset="0"/>
                <a:cs typeface="Arial" panose="020B0604020202020204" pitchFamily="34" charset="0"/>
              </a:rPr>
              <a:t>actual</a:t>
            </a:r>
            <a:r>
              <a:rPr lang="en-US" sz="2000" dirty="0">
                <a:solidFill>
                  <a:srgbClr val="000000"/>
                </a:solidFill>
                <a:latin typeface="Arial" panose="020B0604020202020204" pitchFamily="34" charset="0"/>
                <a:cs typeface="Arial" panose="020B0604020202020204" pitchFamily="34" charset="0"/>
              </a:rPr>
              <a:t> in/outputs, processes</a:t>
            </a:r>
            <a:endParaRPr lang="en-GB" sz="2000" dirty="0">
              <a:solidFill>
                <a:srgbClr val="000000"/>
              </a:solidFill>
              <a:latin typeface="Arial" panose="020B0604020202020204" pitchFamily="34" charset="0"/>
              <a:cs typeface="Arial" panose="020B0604020202020204" pitchFamily="34" charset="0"/>
            </a:endParaRPr>
          </a:p>
          <a:p>
            <a:pPr marL="285750" indent="-285750">
              <a:buFont typeface="Arial" pitchFamily="34" charset="0"/>
              <a:buChar char="•"/>
            </a:pPr>
            <a:endParaRPr lang="en-GB" sz="2000" dirty="0">
              <a:solidFill>
                <a:srgbClr val="000000"/>
              </a:solidFill>
              <a:latin typeface="Arial" panose="020B0604020202020204" pitchFamily="34" charset="0"/>
            </a:endParaRPr>
          </a:p>
          <a:p>
            <a:endParaRPr lang="en-GB" sz="2000" b="0" i="0" dirty="0">
              <a:solidFill>
                <a:srgbClr val="000000"/>
              </a:solidFill>
              <a:effectLst/>
              <a:latin typeface="Arial" panose="020B0604020202020204" pitchFamily="34" charset="0"/>
            </a:endParaRPr>
          </a:p>
          <a:p>
            <a:endParaRPr lang="en-GB"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6741191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Development</a:t>
            </a:r>
          </a:p>
        </p:txBody>
      </p:sp>
      <p:sp>
        <p:nvSpPr>
          <p:cNvPr id="4" name="TextBox 3"/>
          <p:cNvSpPr txBox="1"/>
          <p:nvPr/>
        </p:nvSpPr>
        <p:spPr>
          <a:xfrm>
            <a:off x="180109" y="2618509"/>
            <a:ext cx="7509164" cy="4185761"/>
          </a:xfrm>
          <a:prstGeom prst="rect">
            <a:avLst/>
          </a:prstGeom>
          <a:noFill/>
        </p:spPr>
        <p:txBody>
          <a:bodyPr wrap="square" rtlCol="0">
            <a:spAutoFit/>
          </a:bodyPr>
          <a:lstStyle/>
          <a:p>
            <a:r>
              <a:rPr lang="en-GB" sz="1400" dirty="0">
                <a:solidFill>
                  <a:srgbClr val="000000"/>
                </a:solidFill>
                <a:latin typeface="Arial" panose="020B0604020202020204" pitchFamily="34" charset="0"/>
              </a:rPr>
              <a:t>At this stage there is enough detailed information to </a:t>
            </a:r>
            <a:r>
              <a:rPr lang="en-GB" sz="1400" b="1" dirty="0">
                <a:solidFill>
                  <a:srgbClr val="000000"/>
                </a:solidFill>
                <a:latin typeface="Arial" panose="020B0604020202020204" pitchFamily="34" charset="0"/>
              </a:rPr>
              <a:t>build the system</a:t>
            </a:r>
            <a:r>
              <a:rPr lang="en-GB" sz="1400" dirty="0">
                <a:solidFill>
                  <a:srgbClr val="000000"/>
                </a:solidFill>
                <a:latin typeface="Arial" panose="020B0604020202020204" pitchFamily="34" charset="0"/>
              </a:rPr>
              <a:t>. Building the system means putting all the parts together in such a way that the individual parts act as a whole, each part carrying out specific tasks but working together.</a:t>
            </a:r>
          </a:p>
          <a:p>
            <a:endParaRPr lang="en-GB" sz="1400" dirty="0">
              <a:solidFill>
                <a:srgbClr val="000000"/>
              </a:solidFill>
              <a:latin typeface="Arial" panose="020B0604020202020204" pitchFamily="34" charset="0"/>
            </a:endParaRPr>
          </a:p>
          <a:p>
            <a:r>
              <a:rPr lang="en-GB" sz="1400" b="1" dirty="0">
                <a:solidFill>
                  <a:srgbClr val="000000"/>
                </a:solidFill>
                <a:latin typeface="Arial" panose="020B0604020202020204" pitchFamily="34" charset="0"/>
              </a:rPr>
              <a:t>Entire teams </a:t>
            </a:r>
            <a:r>
              <a:rPr lang="en-GB" sz="1400" dirty="0">
                <a:solidFill>
                  <a:srgbClr val="000000"/>
                </a:solidFill>
                <a:latin typeface="Arial" panose="020B0604020202020204" pitchFamily="34" charset="0"/>
              </a:rPr>
              <a:t>would be involved: </a:t>
            </a:r>
            <a:r>
              <a:rPr lang="en-GB" sz="1400" b="1" dirty="0">
                <a:solidFill>
                  <a:srgbClr val="000000"/>
                </a:solidFill>
                <a:latin typeface="Arial" panose="020B0604020202020204" pitchFamily="34" charset="0"/>
              </a:rPr>
              <a:t>systems engineers</a:t>
            </a:r>
            <a:r>
              <a:rPr lang="en-GB" sz="1400" dirty="0">
                <a:solidFill>
                  <a:srgbClr val="000000"/>
                </a:solidFill>
                <a:latin typeface="Arial" panose="020B0604020202020204" pitchFamily="34" charset="0"/>
              </a:rPr>
              <a:t>, </a:t>
            </a:r>
            <a:r>
              <a:rPr lang="en-GB" sz="1400" b="1" dirty="0">
                <a:solidFill>
                  <a:srgbClr val="000000"/>
                </a:solidFill>
                <a:latin typeface="Arial" panose="020B0604020202020204" pitchFamily="34" charset="0"/>
              </a:rPr>
              <a:t>electronic engineers</a:t>
            </a:r>
            <a:r>
              <a:rPr lang="en-GB" sz="1400" dirty="0">
                <a:solidFill>
                  <a:srgbClr val="000000"/>
                </a:solidFill>
                <a:latin typeface="Arial" panose="020B0604020202020204" pitchFamily="34" charset="0"/>
              </a:rPr>
              <a:t>, Software engineers / </a:t>
            </a:r>
            <a:r>
              <a:rPr lang="en-GB" sz="1400" b="1" dirty="0">
                <a:solidFill>
                  <a:srgbClr val="000000"/>
                </a:solidFill>
                <a:latin typeface="Arial" panose="020B0604020202020204" pitchFamily="34" charset="0"/>
              </a:rPr>
              <a:t>developers</a:t>
            </a:r>
            <a:r>
              <a:rPr lang="en-GB" sz="1400" dirty="0">
                <a:solidFill>
                  <a:srgbClr val="000000"/>
                </a:solidFill>
                <a:latin typeface="Arial" panose="020B0604020202020204" pitchFamily="34" charset="0"/>
              </a:rPr>
              <a:t>, UI developers (front end). Each would work on their particular system functionality.</a:t>
            </a:r>
          </a:p>
          <a:p>
            <a:endParaRPr lang="en-GB" sz="1400" dirty="0">
              <a:solidFill>
                <a:srgbClr val="000000"/>
              </a:solidFill>
              <a:latin typeface="Arial" panose="020B0604020202020204" pitchFamily="34" charset="0"/>
            </a:endParaRPr>
          </a:p>
          <a:p>
            <a:pPr marL="285750" indent="-285750">
              <a:buFont typeface="Arial" panose="020B0604020202020204" pitchFamily="34" charset="0"/>
              <a:buChar char="•"/>
            </a:pPr>
            <a:r>
              <a:rPr lang="en-GB" sz="1400" b="1" i="0" dirty="0">
                <a:solidFill>
                  <a:srgbClr val="000000"/>
                </a:solidFill>
                <a:effectLst/>
                <a:latin typeface="Arial" panose="020B0604020202020204" pitchFamily="34" charset="0"/>
              </a:rPr>
              <a:t>Software</a:t>
            </a:r>
            <a:r>
              <a:rPr lang="en-GB" sz="1400" b="0" i="0" dirty="0">
                <a:solidFill>
                  <a:srgbClr val="000000"/>
                </a:solidFill>
                <a:effectLst/>
                <a:latin typeface="Arial" panose="020B0604020202020204" pitchFamily="34" charset="0"/>
              </a:rPr>
              <a:t> developed using a variety of languages i.e. Java - </a:t>
            </a:r>
            <a:r>
              <a:rPr lang="en-GB" sz="1400" dirty="0">
                <a:solidFill>
                  <a:srgbClr val="000000"/>
                </a:solidFill>
                <a:latin typeface="Arial" panose="020B0604020202020204" pitchFamily="34" charset="0"/>
              </a:rPr>
              <a:t>Object Oriented (See design used)</a:t>
            </a:r>
          </a:p>
          <a:p>
            <a:pPr marL="285750" indent="-285750">
              <a:buFont typeface="Arial" panose="020B0604020202020204" pitchFamily="34" charset="0"/>
              <a:buChar char="•"/>
            </a:pPr>
            <a:r>
              <a:rPr lang="en-GB" sz="1400" b="1" i="0" dirty="0">
                <a:solidFill>
                  <a:srgbClr val="000000"/>
                </a:solidFill>
                <a:effectLst/>
                <a:latin typeface="Arial" panose="020B0604020202020204" pitchFamily="34" charset="0"/>
              </a:rPr>
              <a:t>Hardware</a:t>
            </a:r>
            <a:r>
              <a:rPr lang="en-GB" sz="1400" b="0" i="0" dirty="0">
                <a:solidFill>
                  <a:srgbClr val="000000"/>
                </a:solidFill>
                <a:effectLst/>
                <a:latin typeface="Arial" panose="020B0604020202020204" pitchFamily="34" charset="0"/>
              </a:rPr>
              <a:t> / components developed i.e. </a:t>
            </a:r>
            <a:r>
              <a:rPr lang="en-GB" sz="1400" dirty="0">
                <a:solidFill>
                  <a:srgbClr val="000000"/>
                </a:solidFill>
                <a:latin typeface="Arial" panose="020B0604020202020204" pitchFamily="34" charset="0"/>
              </a:rPr>
              <a:t>embedded, fuel, exhaust, driverless mode systems</a:t>
            </a:r>
          </a:p>
          <a:p>
            <a:pPr marL="285750" indent="-285750">
              <a:buFont typeface="Arial" panose="020B0604020202020204" pitchFamily="34" charset="0"/>
              <a:buChar char="•"/>
            </a:pPr>
            <a:r>
              <a:rPr lang="en-GB" sz="1400" b="0" i="0" dirty="0">
                <a:solidFill>
                  <a:srgbClr val="000000"/>
                </a:solidFill>
                <a:effectLst/>
                <a:latin typeface="Arial" panose="020B0604020202020204" pitchFamily="34" charset="0"/>
              </a:rPr>
              <a:t>UI developers – Graphics APIs</a:t>
            </a:r>
          </a:p>
          <a:p>
            <a:pPr marL="285750" indent="-285750">
              <a:buFont typeface="Arial" panose="020B0604020202020204" pitchFamily="34" charset="0"/>
              <a:buChar char="•"/>
            </a:pPr>
            <a:endParaRPr lang="en-GB" sz="1400" dirty="0">
              <a:solidFill>
                <a:srgbClr val="000000"/>
              </a:solidFill>
              <a:latin typeface="Arial" panose="020B0604020202020204" pitchFamily="34" charset="0"/>
            </a:endParaRPr>
          </a:p>
          <a:p>
            <a:pPr marL="285750" indent="-285750">
              <a:buFont typeface="Arial" panose="020B0604020202020204" pitchFamily="34" charset="0"/>
              <a:buChar char="•"/>
            </a:pPr>
            <a:r>
              <a:rPr lang="en-GB" sz="1400" b="1" dirty="0">
                <a:solidFill>
                  <a:srgbClr val="000000"/>
                </a:solidFill>
                <a:latin typeface="Arial" panose="020B0604020202020204" pitchFamily="34" charset="0"/>
              </a:rPr>
              <a:t>Technical</a:t>
            </a:r>
            <a:r>
              <a:rPr lang="en-GB" sz="1400" b="1" i="0" dirty="0">
                <a:solidFill>
                  <a:srgbClr val="000000"/>
                </a:solidFill>
                <a:effectLst/>
                <a:latin typeface="Arial" panose="020B0604020202020204" pitchFamily="34" charset="0"/>
              </a:rPr>
              <a:t> Documentation </a:t>
            </a:r>
            <a:r>
              <a:rPr lang="en-GB" sz="1400" b="0" i="0" dirty="0">
                <a:solidFill>
                  <a:srgbClr val="000000"/>
                </a:solidFill>
                <a:effectLst/>
                <a:latin typeface="Arial" panose="020B0604020202020204" pitchFamily="34" charset="0"/>
              </a:rPr>
              <a:t>produced</a:t>
            </a:r>
          </a:p>
          <a:p>
            <a:pPr marL="285750" indent="-285750">
              <a:buFont typeface="Arial" panose="020B0604020202020204" pitchFamily="34" charset="0"/>
              <a:buChar char="•"/>
            </a:pPr>
            <a:r>
              <a:rPr lang="en-GB" sz="1400" b="1" i="0" dirty="0">
                <a:solidFill>
                  <a:srgbClr val="000000"/>
                </a:solidFill>
                <a:effectLst/>
                <a:latin typeface="Arial" panose="020B0604020202020204" pitchFamily="34" charset="0"/>
              </a:rPr>
              <a:t>Collaboration</a:t>
            </a:r>
            <a:r>
              <a:rPr lang="en-GB" sz="1400" b="0" i="0" dirty="0">
                <a:solidFill>
                  <a:srgbClr val="000000"/>
                </a:solidFill>
                <a:effectLst/>
                <a:latin typeface="Arial" panose="020B0604020202020204" pitchFamily="34" charset="0"/>
              </a:rPr>
              <a:t> between </a:t>
            </a:r>
            <a:r>
              <a:rPr lang="en-GB" sz="1400" b="1" i="0" dirty="0">
                <a:solidFill>
                  <a:srgbClr val="000000"/>
                </a:solidFill>
                <a:effectLst/>
                <a:latin typeface="Arial" panose="020B0604020202020204" pitchFamily="34" charset="0"/>
              </a:rPr>
              <a:t>engineering sub-groups </a:t>
            </a:r>
            <a:r>
              <a:rPr lang="en-GB" sz="1400" b="0" i="0" dirty="0">
                <a:solidFill>
                  <a:srgbClr val="000000"/>
                </a:solidFill>
                <a:effectLst/>
                <a:latin typeface="Arial" panose="020B0604020202020204" pitchFamily="34" charset="0"/>
              </a:rPr>
              <a:t>i.e. Systems engineers and software developers</a:t>
            </a:r>
          </a:p>
          <a:p>
            <a:pPr marL="285750" indent="-285750">
              <a:buFont typeface="Arial" panose="020B0604020202020204" pitchFamily="34" charset="0"/>
              <a:buChar char="•"/>
            </a:pPr>
            <a:endParaRPr lang="en-GB" sz="1400" dirty="0">
              <a:solidFill>
                <a:srgbClr val="000000"/>
              </a:solidFill>
              <a:latin typeface="Arial" panose="020B0604020202020204" pitchFamily="34" charset="0"/>
            </a:endParaRPr>
          </a:p>
          <a:p>
            <a:pPr marL="285750" indent="-285750">
              <a:buFont typeface="Arial" panose="020B0604020202020204" pitchFamily="34" charset="0"/>
              <a:buChar char="•"/>
            </a:pPr>
            <a:endParaRPr lang="en-GB"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2764265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Testing</a:t>
            </a:r>
          </a:p>
        </p:txBody>
      </p:sp>
      <p:sp>
        <p:nvSpPr>
          <p:cNvPr id="4" name="TextBox 3"/>
          <p:cNvSpPr txBox="1"/>
          <p:nvPr/>
        </p:nvSpPr>
        <p:spPr>
          <a:xfrm>
            <a:off x="180109" y="2618509"/>
            <a:ext cx="7509164" cy="4124206"/>
          </a:xfrm>
          <a:prstGeom prst="rect">
            <a:avLst/>
          </a:prstGeom>
          <a:noFill/>
        </p:spPr>
        <p:txBody>
          <a:bodyPr wrap="square" rtlCol="0">
            <a:spAutoFit/>
          </a:bodyPr>
          <a:lstStyle/>
          <a:p>
            <a:r>
              <a:rPr lang="en-GB" dirty="0">
                <a:solidFill>
                  <a:srgbClr val="000000"/>
                </a:solidFill>
                <a:latin typeface="Arial" panose="020B0604020202020204" pitchFamily="34" charset="0"/>
              </a:rPr>
              <a:t>Once the system has been built then a number of tests are carried out on the system. </a:t>
            </a:r>
          </a:p>
          <a:p>
            <a:r>
              <a:rPr lang="en-GB" b="1" dirty="0">
                <a:solidFill>
                  <a:srgbClr val="000000"/>
                </a:solidFill>
                <a:latin typeface="Arial" panose="020B0604020202020204" pitchFamily="34" charset="0"/>
              </a:rPr>
              <a:t>Determines</a:t>
            </a:r>
            <a:r>
              <a:rPr lang="en-GB" dirty="0">
                <a:solidFill>
                  <a:srgbClr val="000000"/>
                </a:solidFill>
                <a:latin typeface="Arial" panose="020B0604020202020204" pitchFamily="34" charset="0"/>
              </a:rPr>
              <a:t> whether the </a:t>
            </a:r>
            <a:r>
              <a:rPr lang="en-GB" b="1" dirty="0">
                <a:solidFill>
                  <a:srgbClr val="000000"/>
                </a:solidFill>
                <a:latin typeface="Arial" panose="020B0604020202020204" pitchFamily="34" charset="0"/>
              </a:rPr>
              <a:t>product meets  applicable specification</a:t>
            </a:r>
          </a:p>
          <a:p>
            <a:r>
              <a:rPr lang="en-GB" dirty="0">
                <a:solidFill>
                  <a:srgbClr val="000000"/>
                </a:solidFill>
                <a:latin typeface="Arial" panose="020B0604020202020204" pitchFamily="34" charset="0"/>
              </a:rPr>
              <a:t>Each engineer group will be involved in first submitting their systems to their test engineers who will produce a set of tests called a test plan which will run on a given set of inputs.</a:t>
            </a:r>
          </a:p>
          <a:p>
            <a:r>
              <a:rPr lang="en-GB" dirty="0">
                <a:solidFill>
                  <a:srgbClr val="000000"/>
                </a:solidFill>
                <a:latin typeface="Arial" panose="020B0604020202020204" pitchFamily="34" charset="0"/>
              </a:rPr>
              <a:t>Different tests are carried out to include the following:</a:t>
            </a:r>
          </a:p>
          <a:p>
            <a:pPr marL="285750" indent="-285750">
              <a:buFont typeface="Arial" pitchFamily="34" charset="0"/>
              <a:buChar char="•"/>
            </a:pPr>
            <a:r>
              <a:rPr lang="en-GB" b="1" dirty="0">
                <a:solidFill>
                  <a:srgbClr val="000000"/>
                </a:solidFill>
                <a:latin typeface="Arial" panose="020B0604020202020204" pitchFamily="34" charset="0"/>
              </a:rPr>
              <a:t>White / glass </a:t>
            </a:r>
            <a:r>
              <a:rPr lang="en-GB" dirty="0">
                <a:solidFill>
                  <a:srgbClr val="000000"/>
                </a:solidFill>
                <a:latin typeface="Arial" panose="020B0604020202020204" pitchFamily="34" charset="0"/>
              </a:rPr>
              <a:t>box</a:t>
            </a:r>
          </a:p>
          <a:p>
            <a:pPr marL="285750" indent="-285750">
              <a:buFont typeface="Arial" pitchFamily="34" charset="0"/>
              <a:buChar char="•"/>
            </a:pPr>
            <a:r>
              <a:rPr lang="en-GB" b="1" dirty="0">
                <a:solidFill>
                  <a:srgbClr val="000000"/>
                </a:solidFill>
                <a:latin typeface="Arial" panose="020B0604020202020204" pitchFamily="34" charset="0"/>
              </a:rPr>
              <a:t>Black box</a:t>
            </a:r>
            <a:endParaRPr lang="en-GB" dirty="0">
              <a:solidFill>
                <a:srgbClr val="000000"/>
              </a:solidFill>
              <a:latin typeface="Arial" panose="020B0604020202020204" pitchFamily="34" charset="0"/>
            </a:endParaRPr>
          </a:p>
          <a:p>
            <a:pPr marL="285750" indent="-285750">
              <a:buFont typeface="Arial" pitchFamily="34" charset="0"/>
              <a:buChar char="•"/>
            </a:pPr>
            <a:r>
              <a:rPr lang="en-GB" b="1" dirty="0">
                <a:solidFill>
                  <a:srgbClr val="000000"/>
                </a:solidFill>
                <a:latin typeface="Arial" panose="020B0604020202020204" pitchFamily="34" charset="0"/>
              </a:rPr>
              <a:t>Unit</a:t>
            </a:r>
            <a:r>
              <a:rPr lang="en-GB" dirty="0">
                <a:solidFill>
                  <a:srgbClr val="000000"/>
                </a:solidFill>
                <a:latin typeface="Arial" panose="020B0604020202020204" pitchFamily="34" charset="0"/>
              </a:rPr>
              <a:t> </a:t>
            </a:r>
          </a:p>
          <a:p>
            <a:pPr marL="285750" indent="-285750">
              <a:buFont typeface="Arial" pitchFamily="34" charset="0"/>
              <a:buChar char="•"/>
            </a:pPr>
            <a:r>
              <a:rPr lang="en-GB" dirty="0">
                <a:solidFill>
                  <a:srgbClr val="000000"/>
                </a:solidFill>
                <a:latin typeface="Arial" panose="020B0604020202020204" pitchFamily="34" charset="0"/>
              </a:rPr>
              <a:t>System </a:t>
            </a:r>
            <a:r>
              <a:rPr lang="en-GB" b="1" dirty="0">
                <a:solidFill>
                  <a:srgbClr val="000000"/>
                </a:solidFill>
                <a:latin typeface="Arial" panose="020B0604020202020204" pitchFamily="34" charset="0"/>
              </a:rPr>
              <a:t>integration</a:t>
            </a:r>
            <a:r>
              <a:rPr lang="en-GB" dirty="0">
                <a:solidFill>
                  <a:srgbClr val="000000"/>
                </a:solidFill>
                <a:latin typeface="Arial" panose="020B0604020202020204" pitchFamily="34" charset="0"/>
              </a:rPr>
              <a:t> </a:t>
            </a:r>
          </a:p>
          <a:p>
            <a:pPr marL="285750" indent="-285750">
              <a:buFont typeface="Arial" pitchFamily="34" charset="0"/>
              <a:buChar char="•"/>
            </a:pPr>
            <a:r>
              <a:rPr lang="en-GB" b="1" dirty="0">
                <a:solidFill>
                  <a:srgbClr val="000000"/>
                </a:solidFill>
                <a:latin typeface="Arial" panose="020B0604020202020204" pitchFamily="34" charset="0"/>
              </a:rPr>
              <a:t>Acceptance</a:t>
            </a:r>
            <a:r>
              <a:rPr lang="en-GB" dirty="0">
                <a:solidFill>
                  <a:srgbClr val="000000"/>
                </a:solidFill>
                <a:latin typeface="Arial" panose="020B0604020202020204" pitchFamily="34" charset="0"/>
              </a:rPr>
              <a:t> (Client)</a:t>
            </a:r>
          </a:p>
          <a:p>
            <a:pPr marL="285750" indent="-285750">
              <a:buFont typeface="Arial" pitchFamily="34" charset="0"/>
              <a:buChar char="•"/>
            </a:pPr>
            <a:r>
              <a:rPr lang="en-GB" b="1" dirty="0">
                <a:solidFill>
                  <a:srgbClr val="000000"/>
                </a:solidFill>
                <a:latin typeface="Arial" panose="020B0604020202020204" pitchFamily="34" charset="0"/>
              </a:rPr>
              <a:t>Regression </a:t>
            </a:r>
            <a:r>
              <a:rPr lang="en-GB" dirty="0">
                <a:solidFill>
                  <a:srgbClr val="000000"/>
                </a:solidFill>
                <a:latin typeface="Arial" panose="020B0604020202020204" pitchFamily="34" charset="0"/>
              </a:rPr>
              <a:t>(</a:t>
            </a:r>
            <a:r>
              <a:rPr lang="en-GB" sz="1600" dirty="0">
                <a:solidFill>
                  <a:srgbClr val="000000"/>
                </a:solidFill>
                <a:latin typeface="Arial" panose="020B0604020202020204" pitchFamily="34" charset="0"/>
              </a:rPr>
              <a:t>Previous failed system tests brought forward</a:t>
            </a:r>
            <a:r>
              <a:rPr lang="en-GB" dirty="0">
                <a:solidFill>
                  <a:srgbClr val="000000"/>
                </a:solidFill>
                <a:latin typeface="Arial" panose="020B0604020202020204" pitchFamily="34" charset="0"/>
              </a:rPr>
              <a:t>)</a:t>
            </a:r>
          </a:p>
          <a:p>
            <a:pPr marL="285750" indent="-285750">
              <a:buFont typeface="Arial" pitchFamily="34" charset="0"/>
              <a:buChar char="•"/>
            </a:pPr>
            <a:endParaRPr lang="en-GB" sz="1400" dirty="0">
              <a:solidFill>
                <a:srgbClr val="000000"/>
              </a:solidFill>
              <a:latin typeface="Arial" panose="020B0604020202020204" pitchFamily="34" charset="0"/>
            </a:endParaRPr>
          </a:p>
          <a:p>
            <a:pPr marL="285750" indent="-285750">
              <a:buFont typeface="Arial" pitchFamily="34" charset="0"/>
              <a:buChar char="•"/>
            </a:pPr>
            <a:endParaRPr lang="en-GB" sz="1400" b="1" u="sng" dirty="0">
              <a:solidFill>
                <a:srgbClr val="000000"/>
              </a:solidFill>
              <a:latin typeface="Arial" panose="020B0604020202020204" pitchFamily="34" charset="0"/>
            </a:endParaRPr>
          </a:p>
        </p:txBody>
      </p:sp>
    </p:spTree>
    <p:extLst>
      <p:ext uri="{BB962C8B-B14F-4D97-AF65-F5344CB8AC3E}">
        <p14:creationId xmlns:p14="http://schemas.microsoft.com/office/powerpoint/2010/main" val="3921977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Test plan</a:t>
            </a:r>
          </a:p>
        </p:txBody>
      </p:sp>
      <p:sp>
        <p:nvSpPr>
          <p:cNvPr id="4" name="TextBox 3"/>
          <p:cNvSpPr txBox="1"/>
          <p:nvPr/>
        </p:nvSpPr>
        <p:spPr>
          <a:xfrm>
            <a:off x="180109" y="2618509"/>
            <a:ext cx="7509164" cy="2677656"/>
          </a:xfrm>
          <a:prstGeom prst="rect">
            <a:avLst/>
          </a:prstGeom>
          <a:noFill/>
        </p:spPr>
        <p:txBody>
          <a:bodyPr wrap="square" rtlCol="0">
            <a:spAutoFit/>
          </a:bodyPr>
          <a:lstStyle/>
          <a:p>
            <a:r>
              <a:rPr lang="en-GB" sz="1400" dirty="0">
                <a:solidFill>
                  <a:srgbClr val="000000"/>
                </a:solidFill>
                <a:latin typeface="Arial" panose="020B0604020202020204" pitchFamily="34" charset="0"/>
              </a:rPr>
              <a:t>The test plan provides details of how the object being tested performs under a variety of conditions.</a:t>
            </a:r>
          </a:p>
          <a:p>
            <a:endParaRPr lang="en-GB" sz="1400" dirty="0">
              <a:solidFill>
                <a:srgbClr val="000000"/>
              </a:solidFill>
              <a:latin typeface="Arial" panose="020B0604020202020204" pitchFamily="34" charset="0"/>
            </a:endParaRPr>
          </a:p>
          <a:p>
            <a:r>
              <a:rPr lang="en-GB" sz="1400" dirty="0">
                <a:solidFill>
                  <a:srgbClr val="000000"/>
                </a:solidFill>
                <a:latin typeface="Arial" panose="020B0604020202020204" pitchFamily="34" charset="0"/>
              </a:rPr>
              <a:t>The plan consists of the following criteria:</a:t>
            </a:r>
          </a:p>
          <a:p>
            <a:pPr marL="342900" indent="-342900">
              <a:buFont typeface="Arial" pitchFamily="34" charset="0"/>
              <a:buChar char="•"/>
            </a:pPr>
            <a:r>
              <a:rPr lang="en-GB" sz="1400" dirty="0">
                <a:solidFill>
                  <a:srgbClr val="000000"/>
                </a:solidFill>
                <a:latin typeface="Arial" panose="020B0604020202020204" pitchFamily="34" charset="0"/>
              </a:rPr>
              <a:t>Test number</a:t>
            </a:r>
          </a:p>
          <a:p>
            <a:pPr marL="342900" indent="-342900">
              <a:buFont typeface="Arial" pitchFamily="34" charset="0"/>
              <a:buChar char="•"/>
            </a:pPr>
            <a:r>
              <a:rPr lang="en-GB" sz="1400" dirty="0">
                <a:solidFill>
                  <a:srgbClr val="000000"/>
                </a:solidFill>
                <a:latin typeface="Arial" panose="020B0604020202020204" pitchFamily="34" charset="0"/>
              </a:rPr>
              <a:t>Test input value</a:t>
            </a:r>
          </a:p>
          <a:p>
            <a:pPr marL="342900" indent="-342900">
              <a:buFont typeface="Arial" pitchFamily="34" charset="0"/>
              <a:buChar char="•"/>
            </a:pPr>
            <a:r>
              <a:rPr lang="en-GB" sz="1400" dirty="0">
                <a:solidFill>
                  <a:srgbClr val="000000"/>
                </a:solidFill>
                <a:latin typeface="Arial" panose="020B0604020202020204" pitchFamily="34" charset="0"/>
              </a:rPr>
              <a:t>Reason for test</a:t>
            </a:r>
          </a:p>
          <a:p>
            <a:pPr marL="342900" indent="-342900">
              <a:buFont typeface="Arial" pitchFamily="34" charset="0"/>
              <a:buChar char="•"/>
            </a:pPr>
            <a:r>
              <a:rPr lang="en-GB" sz="1400" dirty="0">
                <a:solidFill>
                  <a:srgbClr val="000000"/>
                </a:solidFill>
                <a:latin typeface="Arial" panose="020B0604020202020204" pitchFamily="34" charset="0"/>
              </a:rPr>
              <a:t>Normal input value (No / Normal value)Boundary test</a:t>
            </a:r>
          </a:p>
          <a:p>
            <a:pPr marL="342900" indent="-342900">
              <a:buFont typeface="Arial" pitchFamily="34" charset="0"/>
              <a:buChar char="•"/>
            </a:pPr>
            <a:r>
              <a:rPr lang="en-GB" sz="1400" dirty="0">
                <a:solidFill>
                  <a:srgbClr val="000000"/>
                </a:solidFill>
                <a:latin typeface="Arial" panose="020B0604020202020204" pitchFamily="34" charset="0"/>
              </a:rPr>
              <a:t>Extreme input value (No / Extreme value)Boundary test</a:t>
            </a:r>
          </a:p>
          <a:p>
            <a:pPr marL="342900" indent="-342900">
              <a:buFont typeface="Arial" pitchFamily="34" charset="0"/>
              <a:buChar char="•"/>
            </a:pPr>
            <a:r>
              <a:rPr lang="en-GB" sz="1400" dirty="0">
                <a:solidFill>
                  <a:srgbClr val="000000"/>
                </a:solidFill>
                <a:latin typeface="Arial" panose="020B0604020202020204" pitchFamily="34" charset="0"/>
              </a:rPr>
              <a:t>Invalid input (if possible)</a:t>
            </a:r>
          </a:p>
          <a:p>
            <a:pPr marL="342900" indent="-342900">
              <a:buFont typeface="Arial" pitchFamily="34" charset="0"/>
              <a:buChar char="•"/>
            </a:pPr>
            <a:r>
              <a:rPr lang="en-GB" sz="1400" dirty="0">
                <a:solidFill>
                  <a:srgbClr val="000000"/>
                </a:solidFill>
                <a:latin typeface="Arial" panose="020B0604020202020204" pitchFamily="34" charset="0"/>
              </a:rPr>
              <a:t>Expected result</a:t>
            </a:r>
          </a:p>
          <a:p>
            <a:pPr marL="342900" indent="-342900">
              <a:buFont typeface="Arial" pitchFamily="34" charset="0"/>
              <a:buChar char="•"/>
            </a:pPr>
            <a:r>
              <a:rPr lang="en-GB" sz="1400" dirty="0">
                <a:solidFill>
                  <a:srgbClr val="000000"/>
                </a:solidFill>
                <a:latin typeface="Arial" panose="020B0604020202020204" pitchFamily="34" charset="0"/>
              </a:rPr>
              <a:t>Actual result</a:t>
            </a:r>
          </a:p>
        </p:txBody>
      </p:sp>
    </p:spTree>
    <p:extLst>
      <p:ext uri="{BB962C8B-B14F-4D97-AF65-F5344CB8AC3E}">
        <p14:creationId xmlns:p14="http://schemas.microsoft.com/office/powerpoint/2010/main" val="2172604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1" y="1088305"/>
            <a:ext cx="4752674" cy="369332"/>
          </a:xfrm>
          <a:prstGeom prst="rect">
            <a:avLst/>
          </a:prstGeom>
          <a:noFill/>
        </p:spPr>
        <p:txBody>
          <a:bodyPr wrap="square" rtlCol="0">
            <a:spAutoFit/>
          </a:bodyPr>
          <a:lstStyle/>
          <a:p>
            <a:r>
              <a:rPr lang="en-GB" b="1" dirty="0">
                <a:highlight>
                  <a:srgbClr val="FFFF00"/>
                </a:highlight>
              </a:rPr>
              <a:t>What is the Systems Development Lifecycle?</a:t>
            </a:r>
          </a:p>
        </p:txBody>
      </p:sp>
      <p:sp>
        <p:nvSpPr>
          <p:cNvPr id="3" name="TextBox 2">
            <a:extLst>
              <a:ext uri="{FF2B5EF4-FFF2-40B4-BE49-F238E27FC236}">
                <a16:creationId xmlns:a16="http://schemas.microsoft.com/office/drawing/2014/main" id="{123677C1-C65B-4190-B731-786CB4326B8E}"/>
              </a:ext>
            </a:extLst>
          </p:cNvPr>
          <p:cNvSpPr txBox="1"/>
          <p:nvPr/>
        </p:nvSpPr>
        <p:spPr>
          <a:xfrm>
            <a:off x="5314949" y="1088305"/>
            <a:ext cx="1085851" cy="369332"/>
          </a:xfrm>
          <a:prstGeom prst="rect">
            <a:avLst/>
          </a:prstGeom>
          <a:noFill/>
        </p:spPr>
        <p:txBody>
          <a:bodyPr wrap="square" rtlCol="0">
            <a:spAutoFit/>
          </a:bodyPr>
          <a:lstStyle/>
          <a:p>
            <a:r>
              <a:rPr lang="en-GB" b="1" dirty="0">
                <a:highlight>
                  <a:srgbClr val="FFFF00"/>
                </a:highlight>
              </a:rPr>
              <a:t>Test plan</a:t>
            </a:r>
          </a:p>
        </p:txBody>
      </p:sp>
      <p:graphicFrame>
        <p:nvGraphicFramePr>
          <p:cNvPr id="7" name="Table 6"/>
          <p:cNvGraphicFramePr>
            <a:graphicFrameLocks noGrp="1"/>
          </p:cNvGraphicFramePr>
          <p:nvPr>
            <p:extLst>
              <p:ext uri="{D42A27DB-BD31-4B8C-83A1-F6EECF244321}">
                <p14:modId xmlns:p14="http://schemas.microsoft.com/office/powerpoint/2010/main" val="2008689394"/>
              </p:ext>
            </p:extLst>
          </p:nvPr>
        </p:nvGraphicFramePr>
        <p:xfrm>
          <a:off x="237873" y="1457637"/>
          <a:ext cx="7696451" cy="4716733"/>
        </p:xfrm>
        <a:graphic>
          <a:graphicData uri="http://schemas.openxmlformats.org/drawingml/2006/table">
            <a:tbl>
              <a:tblPr firstRow="1" bandRow="1">
                <a:tableStyleId>{5C22544A-7EE6-4342-B048-85BDC9FD1C3A}</a:tableStyleId>
              </a:tblPr>
              <a:tblGrid>
                <a:gridCol w="1000377">
                  <a:extLst>
                    <a:ext uri="{9D8B030D-6E8A-4147-A177-3AD203B41FA5}">
                      <a16:colId xmlns:a16="http://schemas.microsoft.com/office/drawing/2014/main" val="20000"/>
                    </a:ext>
                  </a:extLst>
                </a:gridCol>
                <a:gridCol w="1198609">
                  <a:extLst>
                    <a:ext uri="{9D8B030D-6E8A-4147-A177-3AD203B41FA5}">
                      <a16:colId xmlns:a16="http://schemas.microsoft.com/office/drawing/2014/main" val="20001"/>
                    </a:ext>
                  </a:extLst>
                </a:gridCol>
                <a:gridCol w="1099493">
                  <a:extLst>
                    <a:ext uri="{9D8B030D-6E8A-4147-A177-3AD203B41FA5}">
                      <a16:colId xmlns:a16="http://schemas.microsoft.com/office/drawing/2014/main" val="20002"/>
                    </a:ext>
                  </a:extLst>
                </a:gridCol>
                <a:gridCol w="1099493">
                  <a:extLst>
                    <a:ext uri="{9D8B030D-6E8A-4147-A177-3AD203B41FA5}">
                      <a16:colId xmlns:a16="http://schemas.microsoft.com/office/drawing/2014/main" val="20003"/>
                    </a:ext>
                  </a:extLst>
                </a:gridCol>
                <a:gridCol w="1099493">
                  <a:extLst>
                    <a:ext uri="{9D8B030D-6E8A-4147-A177-3AD203B41FA5}">
                      <a16:colId xmlns:a16="http://schemas.microsoft.com/office/drawing/2014/main" val="20004"/>
                    </a:ext>
                  </a:extLst>
                </a:gridCol>
                <a:gridCol w="1099493">
                  <a:extLst>
                    <a:ext uri="{9D8B030D-6E8A-4147-A177-3AD203B41FA5}">
                      <a16:colId xmlns:a16="http://schemas.microsoft.com/office/drawing/2014/main" val="2464203179"/>
                    </a:ext>
                  </a:extLst>
                </a:gridCol>
                <a:gridCol w="1099493">
                  <a:extLst>
                    <a:ext uri="{9D8B030D-6E8A-4147-A177-3AD203B41FA5}">
                      <a16:colId xmlns:a16="http://schemas.microsoft.com/office/drawing/2014/main" val="20005"/>
                    </a:ext>
                  </a:extLst>
                </a:gridCol>
              </a:tblGrid>
              <a:tr h="912058">
                <a:tc>
                  <a:txBody>
                    <a:bodyPr/>
                    <a:lstStyle/>
                    <a:p>
                      <a:r>
                        <a:rPr lang="en-GB" sz="1000" b="0" dirty="0"/>
                        <a:t>Test Number</a:t>
                      </a:r>
                    </a:p>
                  </a:txBody>
                  <a:tcPr/>
                </a:tc>
                <a:tc>
                  <a:txBody>
                    <a:bodyPr/>
                    <a:lstStyle/>
                    <a:p>
                      <a:r>
                        <a:rPr lang="en-GB" sz="1000" b="0" dirty="0"/>
                        <a:t>Test Input Value</a:t>
                      </a:r>
                    </a:p>
                  </a:txBody>
                  <a:tcPr/>
                </a:tc>
                <a:tc>
                  <a:txBody>
                    <a:bodyPr/>
                    <a:lstStyle/>
                    <a:p>
                      <a:r>
                        <a:rPr lang="en-GB" sz="1000" b="0" dirty="0"/>
                        <a:t>Reason for test</a:t>
                      </a:r>
                    </a:p>
                  </a:txBody>
                  <a:tcPr/>
                </a:tc>
                <a:tc>
                  <a:txBody>
                    <a:bodyPr/>
                    <a:lstStyle/>
                    <a:p>
                      <a:r>
                        <a:rPr lang="en-GB" sz="1000" b="0" dirty="0"/>
                        <a:t>Test Type :</a:t>
                      </a:r>
                    </a:p>
                    <a:p>
                      <a:r>
                        <a:rPr lang="en-GB" sz="1000" b="0" dirty="0"/>
                        <a:t>Normal</a:t>
                      </a:r>
                    </a:p>
                    <a:p>
                      <a:r>
                        <a:rPr lang="en-GB" sz="1000" b="0" dirty="0"/>
                        <a:t>Extreme</a:t>
                      </a:r>
                    </a:p>
                    <a:p>
                      <a:r>
                        <a:rPr lang="en-GB" sz="1000" b="0" dirty="0"/>
                        <a:t>Invalid</a:t>
                      </a:r>
                    </a:p>
                    <a:p>
                      <a:r>
                        <a:rPr lang="en-GB" sz="1000" b="0" dirty="0"/>
                        <a:t>(BOUNDARY TESTS)</a:t>
                      </a:r>
                    </a:p>
                  </a:txBody>
                  <a:tcPr/>
                </a:tc>
                <a:tc>
                  <a:txBody>
                    <a:bodyPr/>
                    <a:lstStyle/>
                    <a:p>
                      <a:r>
                        <a:rPr lang="en-GB" sz="1000" b="0" dirty="0"/>
                        <a:t>Expected</a:t>
                      </a:r>
                      <a:r>
                        <a:rPr lang="en-GB" sz="1000" b="0" baseline="0" dirty="0"/>
                        <a:t> Result</a:t>
                      </a:r>
                      <a:endParaRPr lang="en-GB" sz="1000" b="0" dirty="0"/>
                    </a:p>
                  </a:txBody>
                  <a:tcPr/>
                </a:tc>
                <a:tc>
                  <a:txBody>
                    <a:bodyPr/>
                    <a:lstStyle/>
                    <a:p>
                      <a:r>
                        <a:rPr lang="en-GB" sz="1000" b="0" dirty="0"/>
                        <a:t>Actual Results</a:t>
                      </a:r>
                    </a:p>
                  </a:txBody>
                  <a:tcPr/>
                </a:tc>
                <a:tc>
                  <a:txBody>
                    <a:bodyPr/>
                    <a:lstStyle/>
                    <a:p>
                      <a:r>
                        <a:rPr lang="en-GB" sz="1000" b="0" dirty="0"/>
                        <a:t>Notes</a:t>
                      </a:r>
                    </a:p>
                  </a:txBody>
                  <a:tcPr/>
                </a:tc>
                <a:extLst>
                  <a:ext uri="{0D108BD9-81ED-4DB2-BD59-A6C34878D82A}">
                    <a16:rowId xmlns:a16="http://schemas.microsoft.com/office/drawing/2014/main" val="10000"/>
                  </a:ext>
                </a:extLst>
              </a:tr>
              <a:tr h="1298991">
                <a:tc>
                  <a:txBody>
                    <a:bodyPr/>
                    <a:lstStyle/>
                    <a:p>
                      <a:r>
                        <a:rPr lang="en-GB" sz="1100" dirty="0"/>
                        <a:t>1</a:t>
                      </a:r>
                    </a:p>
                  </a:txBody>
                  <a:tcPr/>
                </a:tc>
                <a:tc>
                  <a:txBody>
                    <a:bodyPr/>
                    <a:lstStyle/>
                    <a:p>
                      <a:r>
                        <a:rPr lang="en-GB" sz="1100" dirty="0"/>
                        <a:t>100 miles</a:t>
                      </a:r>
                    </a:p>
                  </a:txBody>
                  <a:tcPr/>
                </a:tc>
                <a:tc>
                  <a:txBody>
                    <a:bodyPr/>
                    <a:lstStyle/>
                    <a:p>
                      <a:r>
                        <a:rPr lang="en-GB" sz="1100" dirty="0"/>
                        <a:t>To test upper boundary (Limit) of the charge distance for the electric fuel system</a:t>
                      </a:r>
                    </a:p>
                  </a:txBody>
                  <a:tcPr/>
                </a:tc>
                <a:tc>
                  <a:txBody>
                    <a:bodyPr/>
                    <a:lstStyle/>
                    <a:p>
                      <a:r>
                        <a:rPr lang="en-GB" sz="1100" dirty="0"/>
                        <a:t>Extreme </a:t>
                      </a:r>
                    </a:p>
                  </a:txBody>
                  <a:tcPr/>
                </a:tc>
                <a:tc>
                  <a:txBody>
                    <a:bodyPr/>
                    <a:lstStyle/>
                    <a:p>
                      <a:r>
                        <a:rPr lang="en-GB" sz="1100" dirty="0"/>
                        <a:t>Vehicle continues to drive without noticeable degradation in speed or performance</a:t>
                      </a:r>
                    </a:p>
                  </a:txBody>
                  <a:tcPr/>
                </a:tc>
                <a:tc>
                  <a:txBody>
                    <a:bodyPr/>
                    <a:lstStyle/>
                    <a:p>
                      <a:r>
                        <a:rPr lang="en-GB" sz="1100" dirty="0"/>
                        <a:t>124 miles</a:t>
                      </a:r>
                    </a:p>
                  </a:txBody>
                  <a:tcPr/>
                </a:tc>
                <a:tc>
                  <a:txBody>
                    <a:bodyPr/>
                    <a:lstStyle/>
                    <a:p>
                      <a:r>
                        <a:rPr lang="en-GB" sz="1100" dirty="0"/>
                        <a:t>Electric vehicles have a range OF ABOUT 100 MILES</a:t>
                      </a:r>
                    </a:p>
                  </a:txBody>
                  <a:tcPr/>
                </a:tc>
                <a:extLst>
                  <a:ext uri="{0D108BD9-81ED-4DB2-BD59-A6C34878D82A}">
                    <a16:rowId xmlns:a16="http://schemas.microsoft.com/office/drawing/2014/main" val="10001"/>
                  </a:ext>
                </a:extLst>
              </a:tr>
              <a:tr h="1146982">
                <a:tc>
                  <a:txBody>
                    <a:bodyPr/>
                    <a:lstStyle/>
                    <a:p>
                      <a:r>
                        <a:rPr lang="en-GB" sz="1100" dirty="0"/>
                        <a:t>2</a:t>
                      </a:r>
                    </a:p>
                  </a:txBody>
                  <a:tcPr/>
                </a:tc>
                <a:tc>
                  <a:txBody>
                    <a:bodyPr/>
                    <a:lstStyle/>
                    <a:p>
                      <a:r>
                        <a:rPr lang="en-GB" sz="1100" dirty="0"/>
                        <a:t>10 degrees centigrade driving environment</a:t>
                      </a:r>
                    </a:p>
                  </a:txBody>
                  <a:tcPr/>
                </a:tc>
                <a:tc>
                  <a:txBody>
                    <a:bodyPr/>
                    <a:lstStyle/>
                    <a:p>
                      <a:r>
                        <a:rPr lang="en-GB" sz="1100" dirty="0"/>
                        <a:t>To test electric fuel consumption during extreme temperature conditions</a:t>
                      </a:r>
                    </a:p>
                  </a:txBody>
                  <a:tcPr/>
                </a:tc>
                <a:tc>
                  <a:txBody>
                    <a:bodyPr/>
                    <a:lstStyle/>
                    <a:p>
                      <a:r>
                        <a:rPr lang="en-GB" sz="1100" dirty="0"/>
                        <a:t>Extreme</a:t>
                      </a:r>
                    </a:p>
                  </a:txBody>
                  <a:tcPr/>
                </a:tc>
                <a:tc>
                  <a:txBody>
                    <a:bodyPr/>
                    <a:lstStyle/>
                    <a:p>
                      <a:r>
                        <a:rPr lang="en-GB" sz="1100" dirty="0"/>
                        <a:t>Vehicle continues to drive with noticeable degradation in performance</a:t>
                      </a:r>
                    </a:p>
                  </a:txBody>
                  <a:tcPr/>
                </a:tc>
                <a:tc>
                  <a:txBody>
                    <a:bodyPr/>
                    <a:lstStyle/>
                    <a:p>
                      <a:pPr marL="171450" indent="-171450">
                        <a:buFont typeface="Arial" panose="020B0604020202020204" pitchFamily="34" charset="0"/>
                        <a:buChar char="•"/>
                      </a:pPr>
                      <a:r>
                        <a:rPr lang="en-GB" sz="1100" dirty="0"/>
                        <a:t>80 miles</a:t>
                      </a:r>
                    </a:p>
                    <a:p>
                      <a:pPr marL="171450" indent="-171450">
                        <a:buFont typeface="Arial" panose="020B0604020202020204" pitchFamily="34" charset="0"/>
                        <a:buChar char="•"/>
                      </a:pPr>
                      <a:r>
                        <a:rPr lang="en-GB" sz="1100" dirty="0"/>
                        <a:t>Sluggish uphill</a:t>
                      </a:r>
                    </a:p>
                  </a:txBody>
                  <a:tcPr/>
                </a:tc>
                <a:tc>
                  <a:txBody>
                    <a:bodyPr/>
                    <a:lstStyle/>
                    <a:p>
                      <a:r>
                        <a:rPr lang="en-GB" sz="1100" b="0" i="0" kern="1200" dirty="0">
                          <a:solidFill>
                            <a:schemeClr val="dk1"/>
                          </a:solidFill>
                          <a:effectLst/>
                          <a:latin typeface="+mn-lt"/>
                          <a:ea typeface="+mn-ea"/>
                          <a:cs typeface="+mn-cs"/>
                        </a:rPr>
                        <a:t>Batteries operate better when temperature between 20 and about 40 </a:t>
                      </a:r>
                      <a:r>
                        <a:rPr lang="en-GB" sz="1100" b="0" i="0" kern="1200" dirty="0" err="1">
                          <a:solidFill>
                            <a:schemeClr val="dk1"/>
                          </a:solidFill>
                          <a:effectLst/>
                          <a:latin typeface="+mn-lt"/>
                          <a:ea typeface="+mn-ea"/>
                          <a:cs typeface="+mn-cs"/>
                        </a:rPr>
                        <a:t>degs</a:t>
                      </a:r>
                      <a:r>
                        <a:rPr lang="en-GB" sz="1100" b="0" i="0" kern="1200" dirty="0">
                          <a:solidFill>
                            <a:schemeClr val="dk1"/>
                          </a:solidFill>
                          <a:effectLst/>
                          <a:latin typeface="+mn-lt"/>
                          <a:ea typeface="+mn-ea"/>
                          <a:cs typeface="+mn-cs"/>
                        </a:rPr>
                        <a:t> centigrade</a:t>
                      </a:r>
                      <a:endParaRPr lang="en-GB" sz="1100" dirty="0"/>
                    </a:p>
                  </a:txBody>
                  <a:tcPr/>
                </a:tc>
                <a:extLst>
                  <a:ext uri="{0D108BD9-81ED-4DB2-BD59-A6C34878D82A}">
                    <a16:rowId xmlns:a16="http://schemas.microsoft.com/office/drawing/2014/main" val="10002"/>
                  </a:ext>
                </a:extLst>
              </a:tr>
              <a:tr h="1146982">
                <a:tc>
                  <a:txBody>
                    <a:bodyPr/>
                    <a:lstStyle/>
                    <a:p>
                      <a:r>
                        <a:rPr lang="en-GB" sz="1100" dirty="0"/>
                        <a:t>3</a:t>
                      </a:r>
                    </a:p>
                  </a:txBody>
                  <a:tcPr/>
                </a:tc>
                <a:tc>
                  <a:txBody>
                    <a:bodyPr/>
                    <a:lstStyle/>
                    <a:p>
                      <a:r>
                        <a:rPr lang="en-GB" sz="1100" dirty="0"/>
                        <a:t>Max interior heating</a:t>
                      </a:r>
                    </a:p>
                    <a:p>
                      <a:r>
                        <a:rPr lang="en-GB" sz="1100" dirty="0"/>
                        <a:t>Max head/tail lights</a:t>
                      </a:r>
                    </a:p>
                    <a:p>
                      <a:r>
                        <a:rPr lang="en-GB" sz="1100" dirty="0"/>
                        <a:t>Windscreen wipers On</a:t>
                      </a:r>
                    </a:p>
                  </a:txBody>
                  <a:tcPr/>
                </a:tc>
                <a:tc>
                  <a:txBody>
                    <a:bodyPr/>
                    <a:lstStyle/>
                    <a:p>
                      <a:r>
                        <a:rPr lang="en-GB" sz="1100" dirty="0"/>
                        <a:t>To test electric fuel consumption during extreme electrical load</a:t>
                      </a:r>
                    </a:p>
                  </a:txBody>
                  <a:tcPr/>
                </a:tc>
                <a:tc>
                  <a:txBody>
                    <a:bodyPr/>
                    <a:lstStyle/>
                    <a:p>
                      <a:r>
                        <a:rPr lang="en-GB" sz="1100" dirty="0"/>
                        <a:t>Extreme</a:t>
                      </a:r>
                    </a:p>
                  </a:txBody>
                  <a:tcPr/>
                </a:tc>
                <a:tc>
                  <a:txBody>
                    <a:bodyPr/>
                    <a:lstStyle/>
                    <a:p>
                      <a:r>
                        <a:rPr lang="en-GB" sz="1100" dirty="0"/>
                        <a:t>Vehicle continues to drive with noticeable degradation in performance</a:t>
                      </a:r>
                    </a:p>
                  </a:txBody>
                  <a:tcPr/>
                </a:tc>
                <a:tc>
                  <a:txBody>
                    <a:bodyPr/>
                    <a:lstStyle/>
                    <a:p>
                      <a:pPr marL="171450" indent="-171450">
                        <a:buFont typeface="Arial" panose="020B0604020202020204" pitchFamily="34" charset="0"/>
                        <a:buChar char="•"/>
                      </a:pPr>
                      <a:r>
                        <a:rPr lang="en-GB" sz="1100" dirty="0"/>
                        <a:t>50 miles</a:t>
                      </a:r>
                    </a:p>
                    <a:p>
                      <a:pPr marL="171450" indent="-171450">
                        <a:buFont typeface="Arial" panose="020B0604020202020204" pitchFamily="34" charset="0"/>
                        <a:buChar char="•"/>
                      </a:pPr>
                      <a:r>
                        <a:rPr lang="en-GB" sz="1100" dirty="0"/>
                        <a:t>‘stalling’</a:t>
                      </a:r>
                    </a:p>
                  </a:txBody>
                  <a:tcPr/>
                </a:tc>
                <a:tc>
                  <a:txBody>
                    <a:bodyPr/>
                    <a:lstStyle/>
                    <a:p>
                      <a:r>
                        <a:rPr lang="en-GB" sz="1100" dirty="0"/>
                        <a:t>Battery values degrade according to load</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1763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White /glass box testing</a:t>
            </a:r>
          </a:p>
        </p:txBody>
      </p:sp>
      <p:sp>
        <p:nvSpPr>
          <p:cNvPr id="4" name="TextBox 3"/>
          <p:cNvSpPr txBox="1"/>
          <p:nvPr/>
        </p:nvSpPr>
        <p:spPr>
          <a:xfrm>
            <a:off x="179293" y="2716306"/>
            <a:ext cx="7401721" cy="3139321"/>
          </a:xfrm>
          <a:prstGeom prst="rect">
            <a:avLst/>
          </a:prstGeom>
          <a:noFill/>
        </p:spPr>
        <p:txBody>
          <a:bodyPr wrap="square" rtlCol="0">
            <a:spAutoFit/>
          </a:bodyPr>
          <a:lstStyle/>
          <a:p>
            <a:pPr marL="285750" indent="-285750">
              <a:buFont typeface="Arial" pitchFamily="34" charset="0"/>
              <a:buChar char="•"/>
            </a:pPr>
            <a:r>
              <a:rPr lang="en-GB" b="1" dirty="0"/>
              <a:t>Specific to software </a:t>
            </a:r>
            <a:r>
              <a:rPr lang="en-GB" dirty="0"/>
              <a:t>but can be applied to other system types</a:t>
            </a:r>
          </a:p>
          <a:p>
            <a:pPr marL="285750" indent="-285750">
              <a:buFont typeface="Arial" pitchFamily="34" charset="0"/>
              <a:buChar char="•"/>
            </a:pPr>
            <a:r>
              <a:rPr lang="en-GB" dirty="0"/>
              <a:t>So called because the element to be tested is </a:t>
            </a:r>
            <a:r>
              <a:rPr lang="en-GB" b="1" dirty="0"/>
              <a:t>scrutinised</a:t>
            </a:r>
            <a:r>
              <a:rPr lang="en-GB" dirty="0"/>
              <a:t> i.e. using probes for reading values, or testing functions</a:t>
            </a:r>
          </a:p>
          <a:p>
            <a:endParaRPr lang="en-GB" dirty="0"/>
          </a:p>
          <a:p>
            <a:pPr marL="285750" indent="-285750">
              <a:buFont typeface="Arial" pitchFamily="34" charset="0"/>
              <a:buChar char="•"/>
            </a:pPr>
            <a:r>
              <a:rPr lang="en-GB" dirty="0"/>
              <a:t>Involves the testing of specific components of a unit. </a:t>
            </a:r>
          </a:p>
          <a:p>
            <a:pPr marL="742950" lvl="1" indent="-285750">
              <a:buFont typeface="Arial" pitchFamily="34" charset="0"/>
              <a:buChar char="•"/>
            </a:pPr>
            <a:r>
              <a:rPr lang="en-GB" dirty="0"/>
              <a:t>Oscilloscope Probes on components to ascertain whether voltage levels translate to logical zero and ones</a:t>
            </a:r>
          </a:p>
          <a:p>
            <a:pPr marL="742950" lvl="1" indent="-285750">
              <a:buFont typeface="Arial" pitchFamily="34" charset="0"/>
              <a:buChar char="•"/>
            </a:pPr>
            <a:r>
              <a:rPr lang="en-GB" dirty="0"/>
              <a:t>Tests on functions within a block of code, for example to get the highest and lowest value (testing of IF statement – conditions)</a:t>
            </a:r>
          </a:p>
          <a:p>
            <a:pPr marL="742950" lvl="1" indent="-285750">
              <a:buFont typeface="Arial" pitchFamily="34" charset="0"/>
              <a:buChar char="•"/>
            </a:pPr>
            <a:r>
              <a:rPr lang="en-GB" dirty="0"/>
              <a:t>Fuel tests at component level – i.e. mixture of fuel to oxygen</a:t>
            </a:r>
          </a:p>
          <a:p>
            <a:pPr marL="742950" lvl="1" indent="-285750">
              <a:buFont typeface="Arial" pitchFamily="34" charset="0"/>
              <a:buChar char="•"/>
            </a:pPr>
            <a:endParaRPr lang="en-GB" dirty="0"/>
          </a:p>
        </p:txBody>
      </p:sp>
    </p:spTree>
    <p:extLst>
      <p:ext uri="{BB962C8B-B14F-4D97-AF65-F5344CB8AC3E}">
        <p14:creationId xmlns:p14="http://schemas.microsoft.com/office/powerpoint/2010/main" val="1834746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Black box testing</a:t>
            </a:r>
          </a:p>
        </p:txBody>
      </p:sp>
      <p:sp>
        <p:nvSpPr>
          <p:cNvPr id="4" name="TextBox 3"/>
          <p:cNvSpPr txBox="1"/>
          <p:nvPr/>
        </p:nvSpPr>
        <p:spPr>
          <a:xfrm>
            <a:off x="179293" y="2716306"/>
            <a:ext cx="6888257" cy="2554545"/>
          </a:xfrm>
          <a:prstGeom prst="rect">
            <a:avLst/>
          </a:prstGeom>
          <a:noFill/>
        </p:spPr>
        <p:txBody>
          <a:bodyPr wrap="square" rtlCol="0">
            <a:spAutoFit/>
          </a:bodyPr>
          <a:lstStyle/>
          <a:p>
            <a:pPr marL="285750" indent="-285750">
              <a:buFont typeface="Arial" pitchFamily="34" charset="0"/>
              <a:buChar char="•"/>
            </a:pPr>
            <a:r>
              <a:rPr lang="en-GB" sz="2000" dirty="0"/>
              <a:t>Tested against </a:t>
            </a:r>
            <a:r>
              <a:rPr lang="en-GB" sz="2000" b="1" dirty="0"/>
              <a:t>known benchmarks </a:t>
            </a:r>
            <a:r>
              <a:rPr lang="en-GB" sz="2000" dirty="0"/>
              <a:t>i.e. </a:t>
            </a:r>
            <a:r>
              <a:rPr lang="en-GB" sz="2000" dirty="0">
                <a:solidFill>
                  <a:srgbClr val="002060"/>
                </a:solidFill>
              </a:rPr>
              <a:t>Diesel</a:t>
            </a:r>
            <a:r>
              <a:rPr lang="en-GB" sz="2000" dirty="0"/>
              <a:t> Vs </a:t>
            </a:r>
            <a:r>
              <a:rPr lang="en-GB" sz="2000" dirty="0">
                <a:solidFill>
                  <a:srgbClr val="002060"/>
                </a:solidFill>
              </a:rPr>
              <a:t>Electricity</a:t>
            </a:r>
          </a:p>
          <a:p>
            <a:pPr marL="285750" indent="-285750">
              <a:buFont typeface="Arial" pitchFamily="34" charset="0"/>
              <a:buChar char="•"/>
            </a:pPr>
            <a:r>
              <a:rPr lang="en-GB" sz="2000" dirty="0"/>
              <a:t>Tests are carried out on each of the units </a:t>
            </a:r>
            <a:r>
              <a:rPr lang="en-GB" sz="2000" b="1" dirty="0"/>
              <a:t>without specific scrutiny.</a:t>
            </a:r>
          </a:p>
          <a:p>
            <a:pPr marL="285750" indent="-285750">
              <a:buFont typeface="Arial" pitchFamily="34" charset="0"/>
              <a:buChar char="•"/>
            </a:pPr>
            <a:r>
              <a:rPr lang="en-GB" sz="2000" dirty="0"/>
              <a:t>It is so-called because the </a:t>
            </a:r>
            <a:r>
              <a:rPr lang="en-GB" sz="2000" b="1" dirty="0"/>
              <a:t>internal workings </a:t>
            </a:r>
            <a:r>
              <a:rPr lang="en-GB" sz="2000" dirty="0"/>
              <a:t>of the system are hidden (in a black box as opposed to a glass box which is transparent)</a:t>
            </a:r>
          </a:p>
          <a:p>
            <a:pPr marL="285750" indent="-285750">
              <a:buFont typeface="Arial" pitchFamily="34" charset="0"/>
              <a:buChar char="•"/>
            </a:pPr>
            <a:r>
              <a:rPr lang="en-GB" sz="2000" dirty="0"/>
              <a:t>i.e. Diesel fuel value data is read from the exhaust system rather than the levels of fuel and oxygen in the component</a:t>
            </a:r>
          </a:p>
        </p:txBody>
      </p:sp>
    </p:spTree>
    <p:extLst>
      <p:ext uri="{BB962C8B-B14F-4D97-AF65-F5344CB8AC3E}">
        <p14:creationId xmlns:p14="http://schemas.microsoft.com/office/powerpoint/2010/main" val="3656967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Unit testing</a:t>
            </a:r>
          </a:p>
        </p:txBody>
      </p:sp>
      <p:sp>
        <p:nvSpPr>
          <p:cNvPr id="4" name="TextBox 3"/>
          <p:cNvSpPr txBox="1"/>
          <p:nvPr/>
        </p:nvSpPr>
        <p:spPr>
          <a:xfrm>
            <a:off x="75949" y="2513563"/>
            <a:ext cx="7951632" cy="3170099"/>
          </a:xfrm>
          <a:prstGeom prst="rect">
            <a:avLst/>
          </a:prstGeom>
          <a:noFill/>
        </p:spPr>
        <p:txBody>
          <a:bodyPr wrap="square" rtlCol="0">
            <a:spAutoFit/>
          </a:bodyPr>
          <a:lstStyle/>
          <a:p>
            <a:pPr marL="285750" indent="-285750">
              <a:buFont typeface="Arial" pitchFamily="34" charset="0"/>
              <a:buChar char="•"/>
            </a:pPr>
            <a:r>
              <a:rPr lang="en-GB" sz="2000" dirty="0"/>
              <a:t>Tests the </a:t>
            </a:r>
            <a:r>
              <a:rPr lang="en-GB" sz="2000" b="1" dirty="0"/>
              <a:t>individual unit</a:t>
            </a:r>
            <a:r>
              <a:rPr lang="en-GB" sz="2000" dirty="0"/>
              <a:t>, for example a </a:t>
            </a:r>
          </a:p>
          <a:p>
            <a:pPr marL="742950" lvl="1" indent="-285750">
              <a:buFont typeface="Arial" pitchFamily="34" charset="0"/>
              <a:buChar char="•"/>
            </a:pPr>
            <a:r>
              <a:rPr lang="en-GB" sz="2000" dirty="0"/>
              <a:t>fuel system (Conventional fuel and electricity)</a:t>
            </a:r>
          </a:p>
          <a:p>
            <a:pPr marL="742950" lvl="1" indent="-285750">
              <a:buFont typeface="Arial" pitchFamily="34" charset="0"/>
              <a:buChar char="•"/>
            </a:pPr>
            <a:r>
              <a:rPr lang="en-GB" sz="2000" dirty="0"/>
              <a:t>Heating system (internal)</a:t>
            </a:r>
          </a:p>
          <a:p>
            <a:pPr marL="742950" lvl="1" indent="-285750">
              <a:buFont typeface="Arial" pitchFamily="34" charset="0"/>
              <a:buChar char="•"/>
            </a:pPr>
            <a:r>
              <a:rPr lang="en-GB" sz="2000" dirty="0"/>
              <a:t>Electrical system (Lighting, power steering, windows)</a:t>
            </a:r>
          </a:p>
          <a:p>
            <a:pPr marL="742950" lvl="1" indent="-285750">
              <a:buFont typeface="Arial" pitchFamily="34" charset="0"/>
              <a:buChar char="•"/>
            </a:pPr>
            <a:r>
              <a:rPr lang="en-GB" sz="2000" dirty="0"/>
              <a:t>Cruise control</a:t>
            </a:r>
          </a:p>
          <a:p>
            <a:pPr marL="742950" lvl="1" indent="-285750">
              <a:buFont typeface="Arial" pitchFamily="34" charset="0"/>
              <a:buChar char="•"/>
            </a:pPr>
            <a:r>
              <a:rPr lang="en-GB" sz="2000" dirty="0"/>
              <a:t>Variable seating capacity</a:t>
            </a:r>
          </a:p>
          <a:p>
            <a:pPr lvl="1"/>
            <a:r>
              <a:rPr lang="en-GB" sz="2000" dirty="0"/>
              <a:t>The units have to be tested individually to ensure that they </a:t>
            </a:r>
            <a:r>
              <a:rPr lang="en-GB" sz="2000" b="1" dirty="0"/>
              <a:t>function independently </a:t>
            </a:r>
            <a:r>
              <a:rPr lang="en-GB" sz="2000" dirty="0"/>
              <a:t>before integrating them together as a whole system. </a:t>
            </a:r>
          </a:p>
          <a:p>
            <a:pPr marL="742950" lvl="1" indent="-285750">
              <a:buFont typeface="Arial" pitchFamily="34" charset="0"/>
              <a:buChar char="•"/>
            </a:pPr>
            <a:r>
              <a:rPr lang="en-GB" sz="2000" b="1" dirty="0"/>
              <a:t>Failed tests </a:t>
            </a:r>
            <a:r>
              <a:rPr lang="en-GB" sz="2000" dirty="0"/>
              <a:t>mean visiting a previous level in the cycle i.e. development. It might mean </a:t>
            </a:r>
            <a:r>
              <a:rPr lang="en-GB" sz="2000" b="1" dirty="0"/>
              <a:t>visiting an even earlier level</a:t>
            </a:r>
          </a:p>
        </p:txBody>
      </p:sp>
    </p:spTree>
    <p:extLst>
      <p:ext uri="{BB962C8B-B14F-4D97-AF65-F5344CB8AC3E}">
        <p14:creationId xmlns:p14="http://schemas.microsoft.com/office/powerpoint/2010/main" val="1987174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6645349" cy="5816977"/>
          </a:xfrm>
          <a:prstGeom prst="rect">
            <a:avLst/>
          </a:prstGeom>
          <a:noFill/>
        </p:spPr>
        <p:txBody>
          <a:bodyPr wrap="square" rtlCol="0">
            <a:spAutoFit/>
          </a:bodyPr>
          <a:lstStyle/>
          <a:p>
            <a:r>
              <a:rPr lang="en-GB" b="1" dirty="0">
                <a:highlight>
                  <a:srgbClr val="FFFF00"/>
                </a:highlight>
              </a:rPr>
              <a:t>What is a system?</a:t>
            </a:r>
          </a:p>
          <a:p>
            <a:endParaRPr lang="en-GB" dirty="0">
              <a:highlight>
                <a:srgbClr val="FFFF00"/>
              </a:highlight>
            </a:endParaRPr>
          </a:p>
          <a:p>
            <a:r>
              <a:rPr lang="en-GB" dirty="0"/>
              <a:t>“A </a:t>
            </a:r>
            <a:r>
              <a:rPr lang="en-GB" b="1" dirty="0"/>
              <a:t>set</a:t>
            </a:r>
            <a:r>
              <a:rPr lang="en-GB" dirty="0"/>
              <a:t> of things </a:t>
            </a:r>
            <a:r>
              <a:rPr lang="en-GB" b="1" dirty="0"/>
              <a:t>working together </a:t>
            </a:r>
            <a:r>
              <a:rPr lang="en-GB" dirty="0"/>
              <a:t>as </a:t>
            </a:r>
            <a:r>
              <a:rPr lang="en-GB" b="1" dirty="0"/>
              <a:t>parts</a:t>
            </a:r>
            <a:r>
              <a:rPr lang="en-GB" dirty="0"/>
              <a:t> of a mechanism or an interconnecting network; a </a:t>
            </a:r>
            <a:r>
              <a:rPr lang="en-GB" b="1" dirty="0"/>
              <a:t>complex whole</a:t>
            </a:r>
            <a:r>
              <a:rPr lang="en-GB" dirty="0"/>
              <a:t>”</a:t>
            </a:r>
            <a:r>
              <a:rPr lang="en-GB" b="1" dirty="0"/>
              <a:t> </a:t>
            </a:r>
            <a:r>
              <a:rPr lang="en-GB" dirty="0"/>
              <a:t>– </a:t>
            </a:r>
            <a:r>
              <a:rPr lang="en-GB" sz="1200" i="1" dirty="0"/>
              <a:t>Oxford Dictionaries</a:t>
            </a:r>
          </a:p>
          <a:p>
            <a:endParaRPr lang="en-GB" sz="1200" b="1" i="1" dirty="0"/>
          </a:p>
          <a:p>
            <a:r>
              <a:rPr lang="en-GB" sz="2000" dirty="0">
                <a:solidFill>
                  <a:srgbClr val="002060"/>
                </a:solidFill>
              </a:rPr>
              <a:t>A Railway system consists of </a:t>
            </a:r>
            <a:r>
              <a:rPr lang="en-GB" sz="2000" b="1" dirty="0">
                <a:solidFill>
                  <a:srgbClr val="002060"/>
                </a:solidFill>
              </a:rPr>
              <a:t>trains</a:t>
            </a:r>
            <a:r>
              <a:rPr lang="en-GB" sz="2000" dirty="0">
                <a:solidFill>
                  <a:srgbClr val="002060"/>
                </a:solidFill>
              </a:rPr>
              <a:t> and their types i.e. freight, passenger, passengers, </a:t>
            </a:r>
            <a:r>
              <a:rPr lang="en-GB" sz="2000" b="1" dirty="0">
                <a:solidFill>
                  <a:srgbClr val="002060"/>
                </a:solidFill>
              </a:rPr>
              <a:t>control stations</a:t>
            </a:r>
            <a:r>
              <a:rPr lang="en-GB" sz="2000" dirty="0">
                <a:solidFill>
                  <a:srgbClr val="002060"/>
                </a:solidFill>
              </a:rPr>
              <a:t>, </a:t>
            </a:r>
            <a:r>
              <a:rPr lang="en-GB" sz="2000" b="1" dirty="0">
                <a:solidFill>
                  <a:srgbClr val="002060"/>
                </a:solidFill>
              </a:rPr>
              <a:t>railway stations</a:t>
            </a:r>
            <a:r>
              <a:rPr lang="en-GB" sz="2000" dirty="0">
                <a:solidFill>
                  <a:srgbClr val="002060"/>
                </a:solidFill>
              </a:rPr>
              <a:t>, </a:t>
            </a:r>
            <a:r>
              <a:rPr lang="en-GB" sz="2000" b="1" dirty="0">
                <a:solidFill>
                  <a:srgbClr val="002060"/>
                </a:solidFill>
              </a:rPr>
              <a:t>power</a:t>
            </a:r>
            <a:r>
              <a:rPr lang="en-GB" sz="2000" dirty="0">
                <a:solidFill>
                  <a:srgbClr val="002060"/>
                </a:solidFill>
              </a:rPr>
              <a:t> types i.e. diesel, electric – These individual components are related to each other. One unit might feed into another unit i.e. A station receives trains (input), trains depart (output), passengers arrive at station(input), passengers alight (output). All these sub parts affect each other. If one sub part ‘goes down’ then it might affect other parts of the system or the system as a whole.</a:t>
            </a:r>
          </a:p>
          <a:p>
            <a:endParaRPr lang="en-GB" b="1" dirty="0"/>
          </a:p>
          <a:p>
            <a:r>
              <a:rPr lang="en-GB" dirty="0"/>
              <a:t>“A </a:t>
            </a:r>
            <a:r>
              <a:rPr lang="en-GB" b="1" dirty="0"/>
              <a:t>group</a:t>
            </a:r>
            <a:r>
              <a:rPr lang="en-GB" dirty="0"/>
              <a:t> of </a:t>
            </a:r>
            <a:r>
              <a:rPr lang="en-GB" b="1" dirty="0"/>
              <a:t>related hardware </a:t>
            </a:r>
            <a:r>
              <a:rPr lang="en-GB" u="sng" dirty="0"/>
              <a:t>units</a:t>
            </a:r>
            <a:r>
              <a:rPr lang="en-GB" dirty="0"/>
              <a:t> or </a:t>
            </a:r>
            <a:r>
              <a:rPr lang="en-GB" u="sng" dirty="0"/>
              <a:t>programs</a:t>
            </a:r>
            <a:r>
              <a:rPr lang="en-GB" dirty="0"/>
              <a:t> or </a:t>
            </a:r>
            <a:r>
              <a:rPr lang="en-GB" u="sng" dirty="0"/>
              <a:t>both</a:t>
            </a:r>
            <a:r>
              <a:rPr lang="en-GB" dirty="0"/>
              <a:t>, especially when dedicated to a </a:t>
            </a:r>
            <a:r>
              <a:rPr lang="en-GB" u="sng" dirty="0"/>
              <a:t>single application</a:t>
            </a:r>
            <a:r>
              <a:rPr lang="en-GB" dirty="0"/>
              <a:t>” - </a:t>
            </a:r>
            <a:r>
              <a:rPr lang="en-GB" sz="1200" i="1" dirty="0"/>
              <a:t>Oxford Dictionaries</a:t>
            </a:r>
            <a:endParaRPr lang="en-GB" sz="1200" b="1" i="1" dirty="0"/>
          </a:p>
          <a:p>
            <a:endParaRPr lang="en-GB" b="1" dirty="0"/>
          </a:p>
          <a:p>
            <a:endParaRPr lang="en-GB" b="1" dirty="0"/>
          </a:p>
          <a:p>
            <a:endParaRPr lang="en-GB" b="1" dirty="0"/>
          </a:p>
        </p:txBody>
      </p:sp>
    </p:spTree>
    <p:extLst>
      <p:ext uri="{BB962C8B-B14F-4D97-AF65-F5344CB8AC3E}">
        <p14:creationId xmlns:p14="http://schemas.microsoft.com/office/powerpoint/2010/main" val="1647523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System Integration testing</a:t>
            </a:r>
          </a:p>
        </p:txBody>
      </p:sp>
      <p:sp>
        <p:nvSpPr>
          <p:cNvPr id="7" name="TextBox 6"/>
          <p:cNvSpPr txBox="1"/>
          <p:nvPr/>
        </p:nvSpPr>
        <p:spPr>
          <a:xfrm>
            <a:off x="143434" y="2734235"/>
            <a:ext cx="7602071" cy="2862322"/>
          </a:xfrm>
          <a:prstGeom prst="rect">
            <a:avLst/>
          </a:prstGeom>
          <a:noFill/>
        </p:spPr>
        <p:txBody>
          <a:bodyPr wrap="square" rtlCol="0">
            <a:spAutoFit/>
          </a:bodyPr>
          <a:lstStyle/>
          <a:p>
            <a:r>
              <a:rPr lang="en-GB" sz="2000" dirty="0"/>
              <a:t>Once each of the components of the system has passed its stringent set of tests then the system as a whole is tested. </a:t>
            </a:r>
          </a:p>
          <a:p>
            <a:endParaRPr lang="en-GB" sz="2000" dirty="0"/>
          </a:p>
          <a:p>
            <a:r>
              <a:rPr lang="en-GB" sz="2000" dirty="0"/>
              <a:t>All the parts are assembled, and the system’s functionality is tested. </a:t>
            </a:r>
          </a:p>
          <a:p>
            <a:pPr marL="285750" indent="-285750">
              <a:buFont typeface="Arial" panose="020B0604020202020204" pitchFamily="34" charset="0"/>
              <a:buChar char="•"/>
            </a:pPr>
            <a:r>
              <a:rPr lang="en-GB" sz="2000" dirty="0"/>
              <a:t>Acceleration system effect on electric fuel levels, and its effect on external lighting</a:t>
            </a:r>
          </a:p>
          <a:p>
            <a:pPr marL="285750" indent="-285750">
              <a:buFont typeface="Arial" panose="020B0604020202020204" pitchFamily="34" charset="0"/>
              <a:buChar char="•"/>
            </a:pPr>
            <a:r>
              <a:rPr lang="en-GB" sz="2000" dirty="0"/>
              <a:t>Heating, lighting, acceleration effects electric fuel levels</a:t>
            </a:r>
          </a:p>
          <a:p>
            <a:pPr marL="285750" indent="-285750">
              <a:buFont typeface="Arial" panose="020B0604020202020204" pitchFamily="34" charset="0"/>
              <a:buChar char="•"/>
            </a:pPr>
            <a:r>
              <a:rPr lang="en-GB" sz="2000" dirty="0"/>
              <a:t>The vehicle as a whole is tested, and the </a:t>
            </a:r>
            <a:r>
              <a:rPr lang="en-GB" sz="2000" b="1" dirty="0"/>
              <a:t>test sheet populated</a:t>
            </a:r>
            <a:r>
              <a:rPr lang="en-GB" sz="2000" dirty="0"/>
              <a:t>. All the tests are </a:t>
            </a:r>
            <a:r>
              <a:rPr lang="en-GB" sz="2000" b="1" dirty="0"/>
              <a:t>documented</a:t>
            </a:r>
          </a:p>
        </p:txBody>
      </p:sp>
    </p:spTree>
    <p:extLst>
      <p:ext uri="{BB962C8B-B14F-4D97-AF65-F5344CB8AC3E}">
        <p14:creationId xmlns:p14="http://schemas.microsoft.com/office/powerpoint/2010/main" val="4054863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Acceptance testing</a:t>
            </a:r>
          </a:p>
        </p:txBody>
      </p:sp>
      <p:sp>
        <p:nvSpPr>
          <p:cNvPr id="7" name="TextBox 6"/>
          <p:cNvSpPr txBox="1"/>
          <p:nvPr/>
        </p:nvSpPr>
        <p:spPr>
          <a:xfrm>
            <a:off x="143434" y="2734235"/>
            <a:ext cx="7602071" cy="3477875"/>
          </a:xfrm>
          <a:prstGeom prst="rect">
            <a:avLst/>
          </a:prstGeom>
          <a:noFill/>
        </p:spPr>
        <p:txBody>
          <a:bodyPr wrap="square" rtlCol="0">
            <a:spAutoFit/>
          </a:bodyPr>
          <a:lstStyle/>
          <a:p>
            <a:r>
              <a:rPr lang="en-GB" sz="2000" b="1" dirty="0"/>
              <a:t>Acceptance Testing</a:t>
            </a:r>
            <a:r>
              <a:rPr lang="en-GB" sz="2000" dirty="0"/>
              <a:t> is a level of the </a:t>
            </a:r>
            <a:r>
              <a:rPr lang="en-GB" sz="2000" b="1" dirty="0"/>
              <a:t>testing </a:t>
            </a:r>
            <a:r>
              <a:rPr lang="en-GB" sz="2000" dirty="0"/>
              <a:t>where a system is tested for </a:t>
            </a:r>
            <a:r>
              <a:rPr lang="en-GB" sz="2000" b="1" dirty="0"/>
              <a:t>acceptability</a:t>
            </a:r>
            <a:r>
              <a:rPr lang="en-GB" sz="2000" dirty="0"/>
              <a:t>. The purpose of this </a:t>
            </a:r>
            <a:r>
              <a:rPr lang="en-GB" sz="2000" b="1" dirty="0"/>
              <a:t>test</a:t>
            </a:r>
            <a:r>
              <a:rPr lang="en-GB" sz="2000" dirty="0"/>
              <a:t> is to evaluate the system's </a:t>
            </a:r>
            <a:r>
              <a:rPr lang="en-GB" sz="2000" b="1" dirty="0"/>
              <a:t>compliance</a:t>
            </a:r>
            <a:r>
              <a:rPr lang="en-GB" sz="2000" dirty="0"/>
              <a:t> with the </a:t>
            </a:r>
            <a:r>
              <a:rPr lang="en-GB" sz="2000" b="1" dirty="0"/>
              <a:t>business requirements </a:t>
            </a:r>
            <a:r>
              <a:rPr lang="en-GB" sz="2000" dirty="0"/>
              <a:t>and assess whether it is </a:t>
            </a:r>
            <a:r>
              <a:rPr lang="en-GB" sz="2000" b="1" dirty="0"/>
              <a:t>acceptable for delivery</a:t>
            </a:r>
            <a:r>
              <a:rPr lang="en-GB" sz="2000" dirty="0"/>
              <a:t>.</a:t>
            </a:r>
          </a:p>
          <a:p>
            <a:endParaRPr lang="en-GB" sz="2000" dirty="0"/>
          </a:p>
          <a:p>
            <a:r>
              <a:rPr lang="en-GB" sz="2000" dirty="0"/>
              <a:t>These tests are carried out under a </a:t>
            </a:r>
            <a:r>
              <a:rPr lang="en-GB" sz="2000" b="1" dirty="0"/>
              <a:t>variety of conditions </a:t>
            </a:r>
            <a:r>
              <a:rPr lang="en-GB" sz="2000" dirty="0"/>
              <a:t>– considerations include for example:</a:t>
            </a:r>
          </a:p>
          <a:p>
            <a:pPr marL="285750" indent="-285750">
              <a:buFont typeface="Arial" panose="020B0604020202020204" pitchFamily="34" charset="0"/>
              <a:buChar char="•"/>
            </a:pPr>
            <a:r>
              <a:rPr lang="en-GB" sz="2000" dirty="0"/>
              <a:t>Weather - load – safety i.e. braking, steering</a:t>
            </a:r>
          </a:p>
          <a:p>
            <a:endParaRPr lang="en-GB" sz="2000" dirty="0"/>
          </a:p>
          <a:p>
            <a:r>
              <a:rPr lang="en-GB" sz="2000" dirty="0"/>
              <a:t>At any stage of the test procedure, a revisit to previous stages might be called upon in order to refine requirements, due to failure</a:t>
            </a:r>
          </a:p>
        </p:txBody>
      </p:sp>
    </p:spTree>
    <p:extLst>
      <p:ext uri="{BB962C8B-B14F-4D97-AF65-F5344CB8AC3E}">
        <p14:creationId xmlns:p14="http://schemas.microsoft.com/office/powerpoint/2010/main" val="2590275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Regression testing</a:t>
            </a:r>
          </a:p>
        </p:txBody>
      </p:sp>
      <p:sp>
        <p:nvSpPr>
          <p:cNvPr id="7" name="TextBox 6"/>
          <p:cNvSpPr txBox="1"/>
          <p:nvPr/>
        </p:nvSpPr>
        <p:spPr>
          <a:xfrm>
            <a:off x="75949" y="2472028"/>
            <a:ext cx="7602071" cy="3693319"/>
          </a:xfrm>
          <a:prstGeom prst="rect">
            <a:avLst/>
          </a:prstGeom>
          <a:noFill/>
        </p:spPr>
        <p:txBody>
          <a:bodyPr wrap="square" rtlCol="0">
            <a:spAutoFit/>
          </a:bodyPr>
          <a:lstStyle/>
          <a:p>
            <a:endParaRPr lang="en-GB" dirty="0"/>
          </a:p>
          <a:p>
            <a:pPr marL="285750" indent="-285750" algn="just">
              <a:buFont typeface="Arial" pitchFamily="34" charset="0"/>
              <a:buChar char="•"/>
            </a:pPr>
            <a:r>
              <a:rPr lang="en-GB" dirty="0"/>
              <a:t>Occurs after a </a:t>
            </a:r>
            <a:r>
              <a:rPr lang="en-GB" b="1" dirty="0"/>
              <a:t>number of failures </a:t>
            </a:r>
            <a:r>
              <a:rPr lang="en-GB" dirty="0"/>
              <a:t>in </a:t>
            </a:r>
            <a:r>
              <a:rPr lang="en-GB" b="1" dirty="0"/>
              <a:t>previous versions </a:t>
            </a:r>
            <a:r>
              <a:rPr lang="en-GB" dirty="0"/>
              <a:t>of the system, and have been discovered and fixed</a:t>
            </a:r>
          </a:p>
          <a:p>
            <a:pPr marL="285750" indent="-285750" algn="just">
              <a:buFont typeface="Arial" pitchFamily="34" charset="0"/>
              <a:buChar char="•"/>
            </a:pPr>
            <a:endParaRPr lang="en-GB" dirty="0"/>
          </a:p>
          <a:p>
            <a:pPr marL="285750" indent="-285750" algn="just">
              <a:buFont typeface="Arial" pitchFamily="34" charset="0"/>
              <a:buChar char="•"/>
            </a:pPr>
            <a:r>
              <a:rPr lang="en-GB" dirty="0"/>
              <a:t>Tests </a:t>
            </a:r>
            <a:r>
              <a:rPr lang="en-GB" b="1" dirty="0"/>
              <a:t>created in response to bugs found</a:t>
            </a:r>
            <a:r>
              <a:rPr lang="en-GB" dirty="0"/>
              <a:t>, to verify that the bug fixes really worked</a:t>
            </a:r>
          </a:p>
          <a:p>
            <a:pPr marL="285750" indent="-285750" algn="just">
              <a:buFont typeface="Arial" pitchFamily="34" charset="0"/>
              <a:buChar char="•"/>
            </a:pPr>
            <a:endParaRPr lang="en-GB" dirty="0"/>
          </a:p>
          <a:p>
            <a:pPr marL="285750" indent="-285750" algn="just">
              <a:buFont typeface="Arial" pitchFamily="34" charset="0"/>
              <a:buChar char="•"/>
            </a:pPr>
            <a:r>
              <a:rPr lang="en-GB" dirty="0"/>
              <a:t>These </a:t>
            </a:r>
            <a:r>
              <a:rPr lang="en-GB" b="1" dirty="0"/>
              <a:t>tests are added to a set of tests </a:t>
            </a:r>
            <a:r>
              <a:rPr lang="en-GB" dirty="0"/>
              <a:t>referred to as a </a:t>
            </a:r>
            <a:r>
              <a:rPr lang="en-GB" b="1" dirty="0"/>
              <a:t>regression test suite</a:t>
            </a:r>
          </a:p>
          <a:p>
            <a:pPr marL="285750" indent="-285750" algn="just">
              <a:buFont typeface="Arial" pitchFamily="34" charset="0"/>
              <a:buChar char="•"/>
            </a:pPr>
            <a:endParaRPr lang="en-GB" dirty="0"/>
          </a:p>
          <a:p>
            <a:pPr marL="285750" indent="-285750" algn="just">
              <a:buFont typeface="Arial" pitchFamily="34" charset="0"/>
              <a:buChar char="•"/>
            </a:pPr>
            <a:r>
              <a:rPr lang="en-GB" dirty="0"/>
              <a:t>The tests </a:t>
            </a:r>
            <a:r>
              <a:rPr lang="en-GB" b="1" dirty="0"/>
              <a:t>are collected into a test suite</a:t>
            </a:r>
            <a:r>
              <a:rPr lang="en-GB" dirty="0"/>
              <a:t>, a set of tests for </a:t>
            </a:r>
            <a:r>
              <a:rPr lang="en-GB" b="1" dirty="0"/>
              <a:t>repeated testing</a:t>
            </a:r>
          </a:p>
          <a:p>
            <a:pPr marL="285750" indent="-285750" algn="just">
              <a:buFont typeface="Arial" pitchFamily="34" charset="0"/>
              <a:buChar char="•"/>
            </a:pPr>
            <a:endParaRPr lang="en-GB" dirty="0"/>
          </a:p>
          <a:p>
            <a:pPr marL="285750" indent="-285750" algn="just">
              <a:buFont typeface="Arial" pitchFamily="34" charset="0"/>
              <a:buChar char="•"/>
            </a:pPr>
            <a:r>
              <a:rPr lang="en-GB" dirty="0"/>
              <a:t>The idea is that when </a:t>
            </a:r>
            <a:r>
              <a:rPr lang="en-GB" b="1" dirty="0"/>
              <a:t>changes</a:t>
            </a:r>
            <a:r>
              <a:rPr lang="en-GB" dirty="0"/>
              <a:t> are </a:t>
            </a:r>
            <a:r>
              <a:rPr lang="en-GB" b="1" dirty="0"/>
              <a:t>made</a:t>
            </a:r>
            <a:r>
              <a:rPr lang="en-GB" dirty="0"/>
              <a:t> to create new versions of the program, tests that used to succeed may no longer succeed</a:t>
            </a:r>
          </a:p>
        </p:txBody>
      </p:sp>
    </p:spTree>
    <p:extLst>
      <p:ext uri="{BB962C8B-B14F-4D97-AF65-F5344CB8AC3E}">
        <p14:creationId xmlns:p14="http://schemas.microsoft.com/office/powerpoint/2010/main" val="4077157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3"/>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Implementation</a:t>
            </a:r>
          </a:p>
        </p:txBody>
      </p:sp>
      <p:sp>
        <p:nvSpPr>
          <p:cNvPr id="4" name="TextBox 3"/>
          <p:cNvSpPr txBox="1"/>
          <p:nvPr/>
        </p:nvSpPr>
        <p:spPr>
          <a:xfrm>
            <a:off x="22098" y="2662517"/>
            <a:ext cx="8099926" cy="4185761"/>
          </a:xfrm>
          <a:prstGeom prst="rect">
            <a:avLst/>
          </a:prstGeom>
          <a:noFill/>
        </p:spPr>
        <p:txBody>
          <a:bodyPr wrap="square" rtlCol="0">
            <a:spAutoFit/>
          </a:bodyPr>
          <a:lstStyle/>
          <a:p>
            <a:r>
              <a:rPr lang="en-GB" sz="2000" dirty="0"/>
              <a:t>Once the system as a whole has been tested to the satisfaction of the customer then the implementation phase begins. Implementation is the stage of a project during which</a:t>
            </a:r>
            <a:r>
              <a:rPr lang="en-GB" sz="2000" b="1" dirty="0"/>
              <a:t> theory </a:t>
            </a:r>
            <a:r>
              <a:rPr lang="en-GB" sz="2000" dirty="0"/>
              <a:t>is </a:t>
            </a:r>
            <a:r>
              <a:rPr lang="en-GB" sz="2000" b="1" dirty="0"/>
              <a:t>turned into practice</a:t>
            </a:r>
            <a:r>
              <a:rPr lang="en-GB" sz="2000" dirty="0"/>
              <a:t>. The major steps involved in this phase are:</a:t>
            </a:r>
          </a:p>
          <a:p>
            <a:endParaRPr lang="en-GB" sz="2000" dirty="0"/>
          </a:p>
          <a:p>
            <a:pPr marL="285750" lvl="0" indent="-285750">
              <a:buFont typeface="Arial" pitchFamily="34" charset="0"/>
              <a:buChar char="•"/>
            </a:pPr>
            <a:r>
              <a:rPr lang="en-GB" sz="2000" b="1" dirty="0"/>
              <a:t>Acquisition </a:t>
            </a:r>
            <a:r>
              <a:rPr lang="en-GB" sz="2000" dirty="0"/>
              <a:t>and </a:t>
            </a:r>
            <a:r>
              <a:rPr lang="en-GB" sz="2000" b="1" dirty="0"/>
              <a:t>Installation </a:t>
            </a:r>
            <a:r>
              <a:rPr lang="en-GB" sz="2000" dirty="0"/>
              <a:t>of </a:t>
            </a:r>
            <a:r>
              <a:rPr lang="en-GB" sz="2000" b="1" dirty="0"/>
              <a:t>Hardware</a:t>
            </a:r>
            <a:r>
              <a:rPr lang="en-GB" sz="2000" dirty="0"/>
              <a:t> and </a:t>
            </a:r>
            <a:r>
              <a:rPr lang="en-GB" sz="2000" b="1" dirty="0"/>
              <a:t>Software</a:t>
            </a:r>
          </a:p>
          <a:p>
            <a:pPr marL="285750" lvl="0" indent="-285750">
              <a:buFont typeface="Arial" pitchFamily="34" charset="0"/>
              <a:buChar char="•"/>
            </a:pPr>
            <a:r>
              <a:rPr lang="en-GB" sz="2000" b="1" dirty="0"/>
              <a:t>Conversion</a:t>
            </a:r>
          </a:p>
          <a:p>
            <a:pPr marL="742950" lvl="1" indent="-285750">
              <a:buFont typeface="Arial" pitchFamily="34" charset="0"/>
              <a:buChar char="•"/>
            </a:pPr>
            <a:r>
              <a:rPr lang="en-GB" sz="2000" dirty="0"/>
              <a:t>Expensive and most critical</a:t>
            </a:r>
          </a:p>
          <a:p>
            <a:pPr marL="742950" lvl="1" indent="-285750">
              <a:buFont typeface="Arial" pitchFamily="34" charset="0"/>
              <a:buChar char="•"/>
            </a:pPr>
            <a:r>
              <a:rPr lang="en-GB" sz="2000" dirty="0"/>
              <a:t>Data needs to be converted from </a:t>
            </a:r>
            <a:r>
              <a:rPr lang="en-GB" sz="2000" b="1" dirty="0"/>
              <a:t>old system </a:t>
            </a:r>
            <a:r>
              <a:rPr lang="en-GB" sz="2000" dirty="0"/>
              <a:t>to </a:t>
            </a:r>
            <a:r>
              <a:rPr lang="en-GB" sz="2000" b="1" dirty="0"/>
              <a:t>new system</a:t>
            </a:r>
          </a:p>
          <a:p>
            <a:pPr marL="285750" lvl="0" indent="-285750">
              <a:buFont typeface="Arial" pitchFamily="34" charset="0"/>
              <a:buChar char="•"/>
            </a:pPr>
            <a:r>
              <a:rPr lang="en-GB" sz="2000" dirty="0"/>
              <a:t>User </a:t>
            </a:r>
            <a:r>
              <a:rPr lang="en-GB" sz="2000" b="1" dirty="0"/>
              <a:t>Training</a:t>
            </a:r>
          </a:p>
          <a:p>
            <a:pPr marL="285750" lvl="0" indent="-285750">
              <a:buFont typeface="Arial" pitchFamily="34" charset="0"/>
              <a:buChar char="•"/>
            </a:pPr>
            <a:r>
              <a:rPr lang="en-GB" sz="2000" b="1" dirty="0"/>
              <a:t>Documentation</a:t>
            </a:r>
          </a:p>
          <a:p>
            <a:pPr marL="285750" lvl="0" indent="-285750">
              <a:buFont typeface="Arial" pitchFamily="34" charset="0"/>
              <a:buChar char="•"/>
            </a:pPr>
            <a:endParaRPr lang="en-GB" sz="1400" b="1" dirty="0"/>
          </a:p>
          <a:p>
            <a:pPr marL="285750" lvl="0" indent="-285750">
              <a:buFont typeface="Arial" pitchFamily="34" charset="0"/>
              <a:buChar char="•"/>
            </a:pPr>
            <a:endParaRPr lang="en-GB" sz="1400" b="1" dirty="0"/>
          </a:p>
          <a:p>
            <a:endParaRPr lang="en-GB" dirty="0"/>
          </a:p>
        </p:txBody>
      </p:sp>
    </p:spTree>
    <p:extLst>
      <p:ext uri="{BB962C8B-B14F-4D97-AF65-F5344CB8AC3E}">
        <p14:creationId xmlns:p14="http://schemas.microsoft.com/office/powerpoint/2010/main" val="3414072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Implementation</a:t>
            </a:r>
          </a:p>
        </p:txBody>
      </p:sp>
      <p:sp>
        <p:nvSpPr>
          <p:cNvPr id="4" name="TextBox 3"/>
          <p:cNvSpPr txBox="1"/>
          <p:nvPr/>
        </p:nvSpPr>
        <p:spPr>
          <a:xfrm>
            <a:off x="22098" y="2662517"/>
            <a:ext cx="8099926" cy="3816429"/>
          </a:xfrm>
          <a:prstGeom prst="rect">
            <a:avLst/>
          </a:prstGeom>
          <a:noFill/>
        </p:spPr>
        <p:txBody>
          <a:bodyPr wrap="square" rtlCol="0">
            <a:spAutoFit/>
          </a:bodyPr>
          <a:lstStyle/>
          <a:p>
            <a:r>
              <a:rPr lang="en-GB" sz="2800" dirty="0"/>
              <a:t>During this phase, all the </a:t>
            </a:r>
            <a:r>
              <a:rPr lang="en-GB" sz="2800" b="1" dirty="0"/>
              <a:t>programs of the system are loaded onto the user’s computer</a:t>
            </a:r>
            <a:r>
              <a:rPr lang="en-GB" sz="2800" dirty="0"/>
              <a:t>. After loading the system, </a:t>
            </a:r>
            <a:r>
              <a:rPr lang="en-GB" sz="2800" b="1" dirty="0"/>
              <a:t>training of the user starts</a:t>
            </a:r>
            <a:r>
              <a:rPr lang="en-GB" sz="2800" dirty="0"/>
              <a:t>. Main topics of such type of </a:t>
            </a:r>
            <a:r>
              <a:rPr lang="en-GB" sz="2800" b="1" dirty="0"/>
              <a:t>training </a:t>
            </a:r>
            <a:r>
              <a:rPr lang="en-GB" sz="2800" dirty="0"/>
              <a:t>are:</a:t>
            </a:r>
          </a:p>
          <a:p>
            <a:pPr lvl="0"/>
            <a:endParaRPr lang="en-GB" sz="2800" dirty="0"/>
          </a:p>
          <a:p>
            <a:pPr marL="342900" lvl="0" indent="-342900">
              <a:buFont typeface="Arial" pitchFamily="34" charset="0"/>
              <a:buChar char="•"/>
            </a:pPr>
            <a:r>
              <a:rPr lang="en-GB" sz="2800" dirty="0"/>
              <a:t>How to </a:t>
            </a:r>
            <a:r>
              <a:rPr lang="en-GB" sz="2800" b="1" dirty="0"/>
              <a:t>operate</a:t>
            </a:r>
            <a:r>
              <a:rPr lang="en-GB" sz="2800" dirty="0"/>
              <a:t> the new system</a:t>
            </a:r>
          </a:p>
          <a:p>
            <a:pPr marL="342900" lvl="0" indent="-342900">
              <a:buFont typeface="Arial" pitchFamily="34" charset="0"/>
              <a:buChar char="•"/>
            </a:pPr>
            <a:r>
              <a:rPr lang="en-GB" sz="2800" dirty="0"/>
              <a:t>How to </a:t>
            </a:r>
            <a:r>
              <a:rPr lang="en-GB" sz="2800" b="1" dirty="0"/>
              <a:t>troubleshoot</a:t>
            </a:r>
            <a:r>
              <a:rPr lang="en-GB" sz="2800" dirty="0"/>
              <a:t> the system</a:t>
            </a:r>
          </a:p>
          <a:p>
            <a:pPr marL="342900" lvl="0" indent="-342900">
              <a:buFont typeface="Arial" pitchFamily="34" charset="0"/>
              <a:buChar char="•"/>
            </a:pPr>
            <a:r>
              <a:rPr lang="en-GB" sz="2800" dirty="0"/>
              <a:t>Making </a:t>
            </a:r>
            <a:r>
              <a:rPr lang="en-GB" sz="2800" b="1" dirty="0"/>
              <a:t>documentation</a:t>
            </a:r>
            <a:r>
              <a:rPr lang="en-GB" sz="2800" dirty="0"/>
              <a:t> </a:t>
            </a:r>
            <a:r>
              <a:rPr lang="en-GB" sz="2800" b="1" dirty="0"/>
              <a:t>available</a:t>
            </a:r>
          </a:p>
          <a:p>
            <a:endParaRPr lang="en-GB" dirty="0"/>
          </a:p>
        </p:txBody>
      </p:sp>
    </p:spTree>
    <p:extLst>
      <p:ext uri="{BB962C8B-B14F-4D97-AF65-F5344CB8AC3E}">
        <p14:creationId xmlns:p14="http://schemas.microsoft.com/office/powerpoint/2010/main" val="934328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Implementation – Changeover from OLD to NEW</a:t>
            </a:r>
          </a:p>
        </p:txBody>
      </p:sp>
      <p:sp>
        <p:nvSpPr>
          <p:cNvPr id="4" name="TextBox 3"/>
          <p:cNvSpPr txBox="1"/>
          <p:nvPr/>
        </p:nvSpPr>
        <p:spPr>
          <a:xfrm>
            <a:off x="22098" y="2662517"/>
            <a:ext cx="8099926" cy="3693319"/>
          </a:xfrm>
          <a:prstGeom prst="rect">
            <a:avLst/>
          </a:prstGeom>
          <a:noFill/>
        </p:spPr>
        <p:txBody>
          <a:bodyPr wrap="square" rtlCol="0">
            <a:spAutoFit/>
          </a:bodyPr>
          <a:lstStyle/>
          <a:p>
            <a:r>
              <a:rPr lang="en-GB" dirty="0"/>
              <a:t>After the users are trained about the computerised system, working has to </a:t>
            </a:r>
            <a:r>
              <a:rPr lang="en-GB" b="1" dirty="0"/>
              <a:t>shift from OLD</a:t>
            </a:r>
            <a:r>
              <a:rPr lang="en-GB" dirty="0"/>
              <a:t> to </a:t>
            </a:r>
            <a:r>
              <a:rPr lang="en-GB" b="1" dirty="0"/>
              <a:t>NEW</a:t>
            </a:r>
            <a:r>
              <a:rPr lang="en-GB" dirty="0"/>
              <a:t>. The process is called </a:t>
            </a:r>
            <a:r>
              <a:rPr lang="en-GB" b="1" dirty="0">
                <a:solidFill>
                  <a:srgbClr val="002060"/>
                </a:solidFill>
              </a:rPr>
              <a:t>CHANGEOVER</a:t>
            </a:r>
            <a:r>
              <a:rPr lang="en-GB" dirty="0"/>
              <a:t>. The following strategies are followed for </a:t>
            </a:r>
            <a:r>
              <a:rPr lang="en-GB" b="1" dirty="0"/>
              <a:t>changeover</a:t>
            </a:r>
            <a:r>
              <a:rPr lang="en-GB" dirty="0"/>
              <a:t> of the system.</a:t>
            </a:r>
          </a:p>
          <a:p>
            <a:endParaRPr lang="en-GB" dirty="0"/>
          </a:p>
          <a:p>
            <a:pPr lvl="0"/>
            <a:r>
              <a:rPr lang="en-GB" b="1" dirty="0">
                <a:solidFill>
                  <a:srgbClr val="002060"/>
                </a:solidFill>
              </a:rPr>
              <a:t>DIRECT CHANGEOVER</a:t>
            </a:r>
            <a:r>
              <a:rPr lang="en-GB" b="1" dirty="0"/>
              <a:t>: </a:t>
            </a:r>
            <a:r>
              <a:rPr lang="en-GB" dirty="0"/>
              <a:t>This is the </a:t>
            </a:r>
            <a:r>
              <a:rPr lang="en-GB" b="1" dirty="0"/>
              <a:t>complete replacement </a:t>
            </a:r>
            <a:r>
              <a:rPr lang="en-GB" dirty="0"/>
              <a:t>of the </a:t>
            </a:r>
            <a:r>
              <a:rPr lang="en-GB" b="1" dirty="0"/>
              <a:t>old</a:t>
            </a:r>
            <a:r>
              <a:rPr lang="en-GB" dirty="0"/>
              <a:t> system by the </a:t>
            </a:r>
            <a:r>
              <a:rPr lang="en-GB" b="1" dirty="0"/>
              <a:t>new</a:t>
            </a:r>
            <a:r>
              <a:rPr lang="en-GB" dirty="0"/>
              <a:t> system. It is a risky approach and </a:t>
            </a:r>
            <a:r>
              <a:rPr lang="en-GB" b="1" dirty="0"/>
              <a:t>requires comprehensive system testing and training.</a:t>
            </a:r>
          </a:p>
          <a:p>
            <a:pPr lvl="0"/>
            <a:r>
              <a:rPr lang="en-GB" b="1" dirty="0">
                <a:solidFill>
                  <a:srgbClr val="002060"/>
                </a:solidFill>
              </a:rPr>
              <a:t>PARELLEL RUN</a:t>
            </a:r>
            <a:r>
              <a:rPr lang="en-GB" b="1" dirty="0"/>
              <a:t> </a:t>
            </a:r>
            <a:r>
              <a:rPr lang="en-GB" dirty="0"/>
              <a:t>: In parallel run both the systems, i.e., </a:t>
            </a:r>
            <a:r>
              <a:rPr lang="en-GB" b="1" dirty="0"/>
              <a:t>OLD</a:t>
            </a:r>
            <a:r>
              <a:rPr lang="en-GB" dirty="0"/>
              <a:t> and </a:t>
            </a:r>
            <a:r>
              <a:rPr lang="en-GB" b="1" dirty="0"/>
              <a:t>NEW</a:t>
            </a:r>
            <a:r>
              <a:rPr lang="en-GB" dirty="0"/>
              <a:t>, are </a:t>
            </a:r>
            <a:r>
              <a:rPr lang="en-GB" b="1" dirty="0"/>
              <a:t>executed simultaneously</a:t>
            </a:r>
            <a:r>
              <a:rPr lang="en-GB" dirty="0"/>
              <a:t> for certain defined period. The same data is processed by both the systems. </a:t>
            </a:r>
            <a:r>
              <a:rPr lang="en-GB" b="1" dirty="0">
                <a:solidFill>
                  <a:srgbClr val="FF0000"/>
                </a:solidFill>
              </a:rPr>
              <a:t>This strategy is less risky but more expensive because of the following facts</a:t>
            </a:r>
            <a:r>
              <a:rPr lang="en-GB" dirty="0"/>
              <a:t>:</a:t>
            </a:r>
          </a:p>
          <a:p>
            <a:endParaRPr lang="en-GB" dirty="0"/>
          </a:p>
          <a:p>
            <a:endParaRPr lang="en-GB" dirty="0"/>
          </a:p>
        </p:txBody>
      </p:sp>
    </p:spTree>
    <p:extLst>
      <p:ext uri="{BB962C8B-B14F-4D97-AF65-F5344CB8AC3E}">
        <p14:creationId xmlns:p14="http://schemas.microsoft.com/office/powerpoint/2010/main" val="586087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Implementation – Changeover from OLD to NEW</a:t>
            </a:r>
          </a:p>
        </p:txBody>
      </p:sp>
      <p:sp>
        <p:nvSpPr>
          <p:cNvPr id="4" name="TextBox 3"/>
          <p:cNvSpPr txBox="1"/>
          <p:nvPr/>
        </p:nvSpPr>
        <p:spPr>
          <a:xfrm>
            <a:off x="22098" y="2662517"/>
            <a:ext cx="8099926" cy="3231654"/>
          </a:xfrm>
          <a:prstGeom prst="rect">
            <a:avLst/>
          </a:prstGeom>
          <a:noFill/>
        </p:spPr>
        <p:txBody>
          <a:bodyPr wrap="square" rtlCol="0">
            <a:spAutoFit/>
          </a:bodyPr>
          <a:lstStyle/>
          <a:p>
            <a:pPr marL="285750" lvl="0" indent="-285750">
              <a:buFont typeface="Arial" pitchFamily="34" charset="0"/>
              <a:buChar char="•"/>
            </a:pPr>
            <a:r>
              <a:rPr lang="en-GB" sz="2800" b="1" dirty="0"/>
              <a:t>OLD</a:t>
            </a:r>
            <a:r>
              <a:rPr lang="en-GB" sz="2800" dirty="0"/>
              <a:t> results can be </a:t>
            </a:r>
            <a:r>
              <a:rPr lang="en-GB" sz="2800" b="1" dirty="0"/>
              <a:t>compared</a:t>
            </a:r>
            <a:r>
              <a:rPr lang="en-GB" sz="2800" dirty="0"/>
              <a:t> with the results of the </a:t>
            </a:r>
            <a:r>
              <a:rPr lang="en-GB" sz="2800" b="1" dirty="0"/>
              <a:t>NEW</a:t>
            </a:r>
            <a:r>
              <a:rPr lang="en-GB" sz="2800" dirty="0"/>
              <a:t> system.</a:t>
            </a:r>
          </a:p>
          <a:p>
            <a:pPr marL="285750" lvl="0" indent="-285750">
              <a:buFont typeface="Arial" pitchFamily="34" charset="0"/>
              <a:buChar char="•"/>
            </a:pPr>
            <a:r>
              <a:rPr lang="en-GB" sz="2800" dirty="0"/>
              <a:t>The operational </a:t>
            </a:r>
            <a:r>
              <a:rPr lang="en-GB" sz="2800" b="1" dirty="0"/>
              <a:t>work</a:t>
            </a:r>
            <a:r>
              <a:rPr lang="en-GB" sz="2800" dirty="0"/>
              <a:t> is </a:t>
            </a:r>
            <a:r>
              <a:rPr lang="en-GB" sz="2800" b="1" dirty="0"/>
              <a:t>doubled</a:t>
            </a:r>
            <a:r>
              <a:rPr lang="en-GB" sz="2800" dirty="0"/>
              <a:t>.</a:t>
            </a:r>
          </a:p>
          <a:p>
            <a:pPr marL="285750" lvl="0" indent="-285750">
              <a:buFont typeface="Arial" pitchFamily="34" charset="0"/>
              <a:buChar char="•"/>
            </a:pPr>
            <a:r>
              <a:rPr lang="en-GB" sz="2800" b="1" dirty="0"/>
              <a:t>Failure</a:t>
            </a:r>
            <a:r>
              <a:rPr lang="en-GB" sz="2800" dirty="0"/>
              <a:t> of the </a:t>
            </a:r>
            <a:r>
              <a:rPr lang="en-GB" sz="2800" b="1" dirty="0"/>
              <a:t>NEW</a:t>
            </a:r>
            <a:r>
              <a:rPr lang="en-GB" sz="2800" dirty="0"/>
              <a:t> system at the early stage does not affect the working of the organisation, because the </a:t>
            </a:r>
            <a:r>
              <a:rPr lang="en-GB" sz="2800" b="1" dirty="0"/>
              <a:t>OLD</a:t>
            </a:r>
            <a:r>
              <a:rPr lang="en-GB" sz="2800" dirty="0"/>
              <a:t> system continues to work, as it used to do.</a:t>
            </a:r>
          </a:p>
          <a:p>
            <a:endParaRPr lang="en-GB" dirty="0"/>
          </a:p>
          <a:p>
            <a:endParaRPr lang="en-GB" dirty="0"/>
          </a:p>
        </p:txBody>
      </p:sp>
    </p:spTree>
    <p:extLst>
      <p:ext uri="{BB962C8B-B14F-4D97-AF65-F5344CB8AC3E}">
        <p14:creationId xmlns:p14="http://schemas.microsoft.com/office/powerpoint/2010/main" val="1505317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171730"/>
            <a:ext cx="4429125"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0" y="1690745"/>
            <a:ext cx="1685926" cy="369332"/>
          </a:xfrm>
          <a:prstGeom prst="rect">
            <a:avLst/>
          </a:prstGeom>
          <a:noFill/>
        </p:spPr>
        <p:txBody>
          <a:bodyPr wrap="square" rtlCol="0">
            <a:spAutoFit/>
          </a:bodyPr>
          <a:lstStyle/>
          <a:p>
            <a:r>
              <a:rPr lang="en-GB" b="1" dirty="0">
                <a:highlight>
                  <a:srgbClr val="FFFF00"/>
                </a:highlight>
              </a:rPr>
              <a:t>Documentation</a:t>
            </a:r>
          </a:p>
        </p:txBody>
      </p:sp>
      <p:sp>
        <p:nvSpPr>
          <p:cNvPr id="4" name="TextBox 3"/>
          <p:cNvSpPr txBox="1"/>
          <p:nvPr/>
        </p:nvSpPr>
        <p:spPr>
          <a:xfrm>
            <a:off x="0" y="2138642"/>
            <a:ext cx="8099926" cy="3970318"/>
          </a:xfrm>
          <a:prstGeom prst="rect">
            <a:avLst/>
          </a:prstGeom>
          <a:noFill/>
        </p:spPr>
        <p:txBody>
          <a:bodyPr wrap="square" rtlCol="0">
            <a:spAutoFit/>
          </a:bodyPr>
          <a:lstStyle/>
          <a:p>
            <a:r>
              <a:rPr lang="en-GB" dirty="0"/>
              <a:t>The documentation of the system is also one of the most important activity in the system development life cycle. This </a:t>
            </a:r>
            <a:r>
              <a:rPr lang="en-GB" b="1" dirty="0"/>
              <a:t>ensures the continuity of the system</a:t>
            </a:r>
            <a:r>
              <a:rPr lang="en-GB" dirty="0"/>
              <a:t>. Generally following </a:t>
            </a:r>
            <a:r>
              <a:rPr lang="en-GB" b="1" dirty="0"/>
              <a:t>two types of documentations are prepared </a:t>
            </a:r>
            <a:r>
              <a:rPr lang="en-GB" dirty="0"/>
              <a:t>for any system.</a:t>
            </a:r>
          </a:p>
          <a:p>
            <a:pPr marL="285750" lvl="0" indent="-285750">
              <a:buFont typeface="Arial" panose="020B0604020202020204" pitchFamily="34" charset="0"/>
              <a:buChar char="•"/>
            </a:pPr>
            <a:r>
              <a:rPr lang="en-GB" b="1" dirty="0">
                <a:solidFill>
                  <a:srgbClr val="002060"/>
                </a:solidFill>
              </a:rPr>
              <a:t>User or Operator Documentation</a:t>
            </a:r>
          </a:p>
          <a:p>
            <a:pPr marL="285750" lvl="0" indent="-285750">
              <a:buFont typeface="Arial" panose="020B0604020202020204" pitchFamily="34" charset="0"/>
              <a:buChar char="•"/>
            </a:pPr>
            <a:r>
              <a:rPr lang="en-GB" b="1" dirty="0">
                <a:solidFill>
                  <a:srgbClr val="002060"/>
                </a:solidFill>
              </a:rPr>
              <a:t>System Documentation</a:t>
            </a:r>
          </a:p>
          <a:p>
            <a:r>
              <a:rPr lang="en-GB" b="1" dirty="0"/>
              <a:t>User Documentation</a:t>
            </a:r>
            <a:r>
              <a:rPr lang="en-GB" dirty="0"/>
              <a:t>: The user documentation is a </a:t>
            </a:r>
            <a:r>
              <a:rPr lang="en-GB" b="1" dirty="0"/>
              <a:t>complete description of the system from the user’s point of view </a:t>
            </a:r>
            <a:r>
              <a:rPr lang="en-GB" dirty="0"/>
              <a:t>detailing how to use or operate the system. It also includes the major error messages likely to be encountered by the user.</a:t>
            </a:r>
          </a:p>
          <a:p>
            <a:r>
              <a:rPr lang="en-GB" b="1" dirty="0"/>
              <a:t>System Documentation</a:t>
            </a:r>
            <a:r>
              <a:rPr lang="en-GB" dirty="0"/>
              <a:t>: The system documentation contains the details of system design, programs, their coding, system flow, data dictionary, process description, etc. This helps to understand the system and permit changes to be made in the existing system to satisfy new user needs</a:t>
            </a:r>
          </a:p>
          <a:p>
            <a:endParaRPr lang="en-GB" dirty="0"/>
          </a:p>
          <a:p>
            <a:endParaRPr lang="en-GB" dirty="0"/>
          </a:p>
        </p:txBody>
      </p:sp>
    </p:spTree>
    <p:extLst>
      <p:ext uri="{BB962C8B-B14F-4D97-AF65-F5344CB8AC3E}">
        <p14:creationId xmlns:p14="http://schemas.microsoft.com/office/powerpoint/2010/main" val="34665459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Maintenance</a:t>
            </a:r>
          </a:p>
        </p:txBody>
      </p:sp>
      <p:sp>
        <p:nvSpPr>
          <p:cNvPr id="4" name="TextBox 3"/>
          <p:cNvSpPr txBox="1"/>
          <p:nvPr/>
        </p:nvSpPr>
        <p:spPr>
          <a:xfrm>
            <a:off x="22098" y="2662517"/>
            <a:ext cx="8099926" cy="3693319"/>
          </a:xfrm>
          <a:prstGeom prst="rect">
            <a:avLst/>
          </a:prstGeom>
          <a:noFill/>
        </p:spPr>
        <p:txBody>
          <a:bodyPr wrap="square" rtlCol="0">
            <a:spAutoFit/>
          </a:bodyPr>
          <a:lstStyle/>
          <a:p>
            <a:r>
              <a:rPr lang="en-GB" dirty="0"/>
              <a:t>Maintenance is necessary to eliminate errors in the system during its working life and to tune the system to any variations in its working environments. </a:t>
            </a:r>
          </a:p>
          <a:p>
            <a:endParaRPr lang="en-GB" dirty="0"/>
          </a:p>
          <a:p>
            <a:r>
              <a:rPr lang="en-GB" b="1" dirty="0"/>
              <a:t>It must meet the scope of any future enhancement</a:t>
            </a:r>
            <a:r>
              <a:rPr lang="en-GB" dirty="0"/>
              <a:t>, future functionality and any other added functional features to cope up with the latest future needs. </a:t>
            </a:r>
          </a:p>
          <a:p>
            <a:endParaRPr lang="en-GB" dirty="0"/>
          </a:p>
          <a:p>
            <a:r>
              <a:rPr lang="en-GB" dirty="0"/>
              <a:t>It has been seen that there are </a:t>
            </a:r>
            <a:r>
              <a:rPr lang="en-GB" b="1" dirty="0"/>
              <a:t>always some errors</a:t>
            </a:r>
            <a:r>
              <a:rPr lang="en-GB" dirty="0"/>
              <a:t> found in the systems that must be </a:t>
            </a:r>
            <a:r>
              <a:rPr lang="en-GB" b="1" dirty="0"/>
              <a:t>noted </a:t>
            </a:r>
            <a:r>
              <a:rPr lang="en-GB" dirty="0"/>
              <a:t>and </a:t>
            </a:r>
            <a:r>
              <a:rPr lang="en-GB" b="1" dirty="0"/>
              <a:t>corrected</a:t>
            </a:r>
            <a:r>
              <a:rPr lang="en-GB" dirty="0"/>
              <a:t>. It also means having to </a:t>
            </a:r>
            <a:r>
              <a:rPr lang="en-GB" b="1" dirty="0"/>
              <a:t>review the system from time to time</a:t>
            </a:r>
            <a:r>
              <a:rPr lang="en-GB" dirty="0"/>
              <a:t>. </a:t>
            </a:r>
          </a:p>
          <a:p>
            <a:r>
              <a:rPr lang="en-GB" b="1" u="sng" dirty="0"/>
              <a:t>Consideration for updates:</a:t>
            </a:r>
          </a:p>
          <a:p>
            <a:pPr marL="285750" indent="-285750">
              <a:buFont typeface="Arial" panose="020B0604020202020204" pitchFamily="34" charset="0"/>
              <a:buChar char="•"/>
            </a:pPr>
            <a:r>
              <a:rPr lang="en-GB" dirty="0"/>
              <a:t>Software / firmware </a:t>
            </a:r>
            <a:r>
              <a:rPr lang="en-GB" b="1" dirty="0"/>
              <a:t>updates</a:t>
            </a:r>
          </a:p>
          <a:p>
            <a:pPr marL="285750" indent="-285750">
              <a:buFont typeface="Arial" panose="020B0604020202020204" pitchFamily="34" charset="0"/>
              <a:buChar char="•"/>
            </a:pPr>
            <a:r>
              <a:rPr lang="en-GB" b="1" dirty="0"/>
              <a:t>Compatibility</a:t>
            </a:r>
            <a:r>
              <a:rPr lang="en-GB" dirty="0"/>
              <a:t> with emerging systems</a:t>
            </a:r>
          </a:p>
          <a:p>
            <a:endParaRPr lang="en-GB" dirty="0"/>
          </a:p>
        </p:txBody>
      </p:sp>
    </p:spTree>
    <p:extLst>
      <p:ext uri="{BB962C8B-B14F-4D97-AF65-F5344CB8AC3E}">
        <p14:creationId xmlns:p14="http://schemas.microsoft.com/office/powerpoint/2010/main" val="33141473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Systems Development Lifecycle?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123677C1-C65B-4190-B731-786CB4326B8E}"/>
              </a:ext>
            </a:extLst>
          </p:cNvPr>
          <p:cNvSpPr txBox="1"/>
          <p:nvPr/>
        </p:nvSpPr>
        <p:spPr>
          <a:xfrm>
            <a:off x="-1" y="2102696"/>
            <a:ext cx="7581015" cy="369332"/>
          </a:xfrm>
          <a:prstGeom prst="rect">
            <a:avLst/>
          </a:prstGeom>
          <a:noFill/>
        </p:spPr>
        <p:txBody>
          <a:bodyPr wrap="square" rtlCol="0">
            <a:spAutoFit/>
          </a:bodyPr>
          <a:lstStyle/>
          <a:p>
            <a:r>
              <a:rPr lang="en-GB" b="1" dirty="0">
                <a:highlight>
                  <a:srgbClr val="FFFF00"/>
                </a:highlight>
              </a:rPr>
              <a:t>Review</a:t>
            </a:r>
          </a:p>
        </p:txBody>
      </p:sp>
      <p:sp>
        <p:nvSpPr>
          <p:cNvPr id="4" name="TextBox 3"/>
          <p:cNvSpPr txBox="1"/>
          <p:nvPr/>
        </p:nvSpPr>
        <p:spPr>
          <a:xfrm>
            <a:off x="22098" y="2662517"/>
            <a:ext cx="8099926" cy="2308324"/>
          </a:xfrm>
          <a:prstGeom prst="rect">
            <a:avLst/>
          </a:prstGeom>
          <a:noFill/>
        </p:spPr>
        <p:txBody>
          <a:bodyPr wrap="square" rtlCol="0">
            <a:spAutoFit/>
          </a:bodyPr>
          <a:lstStyle/>
          <a:p>
            <a:r>
              <a:rPr lang="en-GB" dirty="0"/>
              <a:t>The review of the system is done for:</a:t>
            </a:r>
          </a:p>
          <a:p>
            <a:r>
              <a:rPr lang="en-GB" dirty="0"/>
              <a:t>•knowing the </a:t>
            </a:r>
            <a:r>
              <a:rPr lang="en-GB" b="1" dirty="0"/>
              <a:t>full capabilities </a:t>
            </a:r>
            <a:r>
              <a:rPr lang="en-GB" dirty="0"/>
              <a:t>of the system</a:t>
            </a:r>
          </a:p>
          <a:p>
            <a:r>
              <a:rPr lang="en-GB" dirty="0"/>
              <a:t>•knowing the </a:t>
            </a:r>
            <a:r>
              <a:rPr lang="en-GB" b="1" dirty="0"/>
              <a:t>required changes </a:t>
            </a:r>
            <a:r>
              <a:rPr lang="en-GB" dirty="0"/>
              <a:t>or the additional requirements</a:t>
            </a:r>
          </a:p>
          <a:p>
            <a:r>
              <a:rPr lang="en-GB" dirty="0"/>
              <a:t>•studying the </a:t>
            </a:r>
            <a:r>
              <a:rPr lang="en-GB" b="1" dirty="0"/>
              <a:t>performance</a:t>
            </a:r>
            <a:r>
              <a:rPr lang="en-GB" dirty="0"/>
              <a:t>.</a:t>
            </a:r>
          </a:p>
          <a:p>
            <a:r>
              <a:rPr lang="en-GB" dirty="0"/>
              <a:t>If a major change to a system is needed, a new project may have to be set up to carry out the change. The new project will then proceed through all the above life cycle phases.</a:t>
            </a:r>
          </a:p>
          <a:p>
            <a:endParaRPr lang="en-GB" dirty="0"/>
          </a:p>
        </p:txBody>
      </p:sp>
    </p:spTree>
    <p:extLst>
      <p:ext uri="{BB962C8B-B14F-4D97-AF65-F5344CB8AC3E}">
        <p14:creationId xmlns:p14="http://schemas.microsoft.com/office/powerpoint/2010/main" val="1518512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2522D8DE-256D-46D7-975A-5ADD536B986B}"/>
              </a:ext>
            </a:extLst>
          </p:cNvPr>
          <p:cNvPicPr>
            <a:picLocks noChangeAspect="1"/>
          </p:cNvPicPr>
          <p:nvPr/>
        </p:nvPicPr>
        <p:blipFill>
          <a:blip r:embed="rId2"/>
          <a:stretch>
            <a:fillRect/>
          </a:stretch>
        </p:blipFill>
        <p:spPr>
          <a:xfrm>
            <a:off x="1160097" y="1088305"/>
            <a:ext cx="5955078" cy="5028733"/>
          </a:xfrm>
          <a:prstGeom prst="rect">
            <a:avLst/>
          </a:prstGeom>
        </p:spPr>
      </p:pic>
    </p:spTree>
    <p:extLst>
      <p:ext uri="{BB962C8B-B14F-4D97-AF65-F5344CB8AC3E}">
        <p14:creationId xmlns:p14="http://schemas.microsoft.com/office/powerpoint/2010/main" val="3576102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421340" y="2366682"/>
            <a:ext cx="6855760" cy="2862322"/>
          </a:xfrm>
          <a:prstGeom prst="rect">
            <a:avLst/>
          </a:prstGeom>
          <a:noFill/>
        </p:spPr>
        <p:txBody>
          <a:bodyPr wrap="square" rtlCol="0">
            <a:spAutoFit/>
          </a:bodyPr>
          <a:lstStyle/>
          <a:p>
            <a:pPr marL="285750" indent="-285750">
              <a:buFont typeface="Arial" pitchFamily="34" charset="0"/>
              <a:buChar char="•"/>
            </a:pPr>
            <a:r>
              <a:rPr lang="en-GB" sz="2000" dirty="0"/>
              <a:t>The software Development Lifecycle is often confused with the Systems / Application Lifecycle.</a:t>
            </a:r>
          </a:p>
          <a:p>
            <a:endParaRPr lang="en-GB" sz="2000" dirty="0"/>
          </a:p>
          <a:p>
            <a:pPr marL="285750" indent="-285750">
              <a:buFont typeface="Arial" pitchFamily="34" charset="0"/>
              <a:buChar char="•"/>
            </a:pPr>
            <a:r>
              <a:rPr lang="en-GB" sz="2000" dirty="0"/>
              <a:t>Analysis (Including feasibility : study and report)</a:t>
            </a:r>
          </a:p>
          <a:p>
            <a:pPr marL="285750" indent="-285750">
              <a:buFont typeface="Arial" pitchFamily="34" charset="0"/>
              <a:buChar char="•"/>
            </a:pPr>
            <a:r>
              <a:rPr lang="en-GB" sz="2000" dirty="0"/>
              <a:t>Design (Using CASE Tools, UML, Class Diagrams)</a:t>
            </a:r>
          </a:p>
          <a:p>
            <a:pPr marL="285750" indent="-285750">
              <a:buFont typeface="Arial" pitchFamily="34" charset="0"/>
              <a:buChar char="•"/>
            </a:pPr>
            <a:r>
              <a:rPr lang="en-GB" sz="2000" dirty="0"/>
              <a:t>Implementation</a:t>
            </a:r>
          </a:p>
          <a:p>
            <a:pPr marL="285750" indent="-285750">
              <a:buFont typeface="Arial" pitchFamily="34" charset="0"/>
              <a:buChar char="•"/>
            </a:pPr>
            <a:r>
              <a:rPr lang="en-GB" sz="2000" dirty="0"/>
              <a:t>Testing</a:t>
            </a:r>
          </a:p>
          <a:p>
            <a:pPr marL="285750" indent="-285750">
              <a:buFont typeface="Arial" pitchFamily="34" charset="0"/>
              <a:buChar char="•"/>
            </a:pPr>
            <a:r>
              <a:rPr lang="en-GB" sz="2000" dirty="0"/>
              <a:t>Deployment</a:t>
            </a:r>
          </a:p>
          <a:p>
            <a:pPr marL="285750" indent="-285750">
              <a:buFont typeface="Arial" pitchFamily="34" charset="0"/>
              <a:buChar char="•"/>
            </a:pPr>
            <a:r>
              <a:rPr lang="en-GB" sz="2000" dirty="0"/>
              <a:t>Maintenance and review</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3149" y="287300"/>
            <a:ext cx="2371725"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767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41766"/>
            <a:ext cx="5404104"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75949" y="3065718"/>
            <a:ext cx="3988735" cy="1938992"/>
          </a:xfrm>
          <a:prstGeom prst="rect">
            <a:avLst/>
          </a:prstGeom>
          <a:noFill/>
        </p:spPr>
        <p:txBody>
          <a:bodyPr wrap="square" rtlCol="0">
            <a:spAutoFit/>
          </a:bodyPr>
          <a:lstStyle/>
          <a:p>
            <a:r>
              <a:rPr lang="en-GB" sz="2000" b="1" dirty="0"/>
              <a:t>1</a:t>
            </a:r>
            <a:r>
              <a:rPr lang="en-GB" sz="2000" dirty="0"/>
              <a:t>  ACTOR – Person, Organisation, Device interacts with system</a:t>
            </a:r>
          </a:p>
          <a:p>
            <a:r>
              <a:rPr lang="en-GB" sz="2000" b="1" dirty="0"/>
              <a:t>2</a:t>
            </a:r>
            <a:r>
              <a:rPr lang="en-GB" sz="2000" dirty="0"/>
              <a:t>  Use Case – Actions</a:t>
            </a:r>
          </a:p>
          <a:p>
            <a:r>
              <a:rPr lang="en-GB" sz="2000" b="1" dirty="0"/>
              <a:t>3</a:t>
            </a:r>
            <a:r>
              <a:rPr lang="en-GB" sz="2000" dirty="0"/>
              <a:t>  Associations</a:t>
            </a:r>
          </a:p>
          <a:p>
            <a:r>
              <a:rPr lang="en-GB" sz="2000" b="1" dirty="0"/>
              <a:t>4</a:t>
            </a:r>
            <a:r>
              <a:rPr lang="en-GB" sz="2000" dirty="0"/>
              <a:t>  Your system – whatever is being developed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9533" y="96538"/>
            <a:ext cx="1894971" cy="1902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5949" y="1529727"/>
            <a:ext cx="5952566" cy="1477328"/>
          </a:xfrm>
          <a:prstGeom prst="rect">
            <a:avLst/>
          </a:prstGeom>
          <a:noFill/>
        </p:spPr>
        <p:txBody>
          <a:bodyPr wrap="square" rtlCol="0">
            <a:spAutoFit/>
          </a:bodyPr>
          <a:lstStyle/>
          <a:p>
            <a:r>
              <a:rPr lang="en-GB" b="1" dirty="0">
                <a:solidFill>
                  <a:srgbClr val="002060"/>
                </a:solidFill>
              </a:rPr>
              <a:t>Software Design Tools</a:t>
            </a:r>
          </a:p>
          <a:p>
            <a:endParaRPr lang="en-GB" dirty="0"/>
          </a:p>
          <a:p>
            <a:r>
              <a:rPr lang="en-GB" dirty="0"/>
              <a:t>UML is a </a:t>
            </a:r>
            <a:r>
              <a:rPr lang="en-GB" b="1" dirty="0"/>
              <a:t>design methodology </a:t>
            </a:r>
            <a:r>
              <a:rPr lang="en-GB" dirty="0"/>
              <a:t>– Unified Modelling Language</a:t>
            </a:r>
          </a:p>
          <a:p>
            <a:r>
              <a:rPr lang="en-GB" dirty="0"/>
              <a:t>Used to model an existing and future system</a:t>
            </a:r>
          </a:p>
          <a:p>
            <a:endParaRPr lang="en-GB"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706" y="2718710"/>
            <a:ext cx="315118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641C79C5-0417-47EC-BACA-23F2AD8BA47D}"/>
              </a:ext>
            </a:extLst>
          </p:cNvPr>
          <p:cNvSpPr txBox="1"/>
          <p:nvPr/>
        </p:nvSpPr>
        <p:spPr>
          <a:xfrm>
            <a:off x="5743575" y="5153025"/>
            <a:ext cx="1733550" cy="369332"/>
          </a:xfrm>
          <a:prstGeom prst="rect">
            <a:avLst/>
          </a:prstGeom>
          <a:noFill/>
        </p:spPr>
        <p:txBody>
          <a:bodyPr wrap="square" rtlCol="0">
            <a:spAutoFit/>
          </a:bodyPr>
          <a:lstStyle/>
          <a:p>
            <a:r>
              <a:rPr lang="en-US" b="1" dirty="0">
                <a:solidFill>
                  <a:srgbClr val="002060"/>
                </a:solidFill>
              </a:rPr>
              <a:t>Use Case</a:t>
            </a:r>
          </a:p>
        </p:txBody>
      </p:sp>
    </p:spTree>
    <p:extLst>
      <p:ext uri="{BB962C8B-B14F-4D97-AF65-F5344CB8AC3E}">
        <p14:creationId xmlns:p14="http://schemas.microsoft.com/office/powerpoint/2010/main" val="4875530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41766"/>
            <a:ext cx="5404104"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421340" y="2366682"/>
            <a:ext cx="5640949" cy="400110"/>
          </a:xfrm>
          <a:prstGeom prst="rect">
            <a:avLst/>
          </a:prstGeom>
          <a:noFill/>
        </p:spPr>
        <p:txBody>
          <a:bodyPr wrap="square" rtlCol="0">
            <a:spAutoFit/>
          </a:bodyPr>
          <a:lstStyle/>
          <a:p>
            <a:pPr marL="285750" indent="-285750">
              <a:buFont typeface="Arial" pitchFamily="34" charset="0"/>
              <a:buChar char="•"/>
            </a:pPr>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9533" y="96538"/>
            <a:ext cx="1894971" cy="1902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DB330D5C-98FA-4FE0-8B14-4B96D8B56F1C}"/>
              </a:ext>
            </a:extLst>
          </p:cNvPr>
          <p:cNvPicPr>
            <a:picLocks noChangeAspect="1"/>
          </p:cNvPicPr>
          <p:nvPr/>
        </p:nvPicPr>
        <p:blipFill>
          <a:blip r:embed="rId3"/>
          <a:stretch>
            <a:fillRect/>
          </a:stretch>
        </p:blipFill>
        <p:spPr>
          <a:xfrm>
            <a:off x="2147561" y="1667463"/>
            <a:ext cx="4133446" cy="3999323"/>
          </a:xfrm>
          <a:prstGeom prst="rect">
            <a:avLst/>
          </a:prstGeom>
        </p:spPr>
      </p:pic>
      <p:pic>
        <p:nvPicPr>
          <p:cNvPr id="5" name="Picture 4">
            <a:extLst>
              <a:ext uri="{FF2B5EF4-FFF2-40B4-BE49-F238E27FC236}">
                <a16:creationId xmlns:a16="http://schemas.microsoft.com/office/drawing/2014/main" id="{E324ABF6-34BD-4CF3-BDA1-EB9F837B0452}"/>
              </a:ext>
            </a:extLst>
          </p:cNvPr>
          <p:cNvPicPr>
            <a:picLocks noChangeAspect="1"/>
          </p:cNvPicPr>
          <p:nvPr/>
        </p:nvPicPr>
        <p:blipFill>
          <a:blip r:embed="rId4"/>
          <a:stretch>
            <a:fillRect/>
          </a:stretch>
        </p:blipFill>
        <p:spPr>
          <a:xfrm>
            <a:off x="494819" y="1575012"/>
            <a:ext cx="1762606" cy="933580"/>
          </a:xfrm>
          <a:prstGeom prst="rect">
            <a:avLst/>
          </a:prstGeom>
        </p:spPr>
      </p:pic>
    </p:spTree>
    <p:extLst>
      <p:ext uri="{BB962C8B-B14F-4D97-AF65-F5344CB8AC3E}">
        <p14:creationId xmlns:p14="http://schemas.microsoft.com/office/powerpoint/2010/main" val="2344534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41766"/>
            <a:ext cx="5404104"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421340" y="2366682"/>
            <a:ext cx="5640949" cy="400110"/>
          </a:xfrm>
          <a:prstGeom prst="rect">
            <a:avLst/>
          </a:prstGeom>
          <a:noFill/>
        </p:spPr>
        <p:txBody>
          <a:bodyPr wrap="square" rtlCol="0">
            <a:spAutoFit/>
          </a:bodyPr>
          <a:lstStyle/>
          <a:p>
            <a:pPr marL="285750" indent="-285750">
              <a:buFont typeface="Arial" pitchFamily="34" charset="0"/>
              <a:buChar char="•"/>
            </a:pPr>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9533" y="96538"/>
            <a:ext cx="1894971" cy="1902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99A45CAA-93FB-4CBA-9CD3-FECACE59FED0}"/>
              </a:ext>
            </a:extLst>
          </p:cNvPr>
          <p:cNvPicPr>
            <a:picLocks noChangeAspect="1"/>
          </p:cNvPicPr>
          <p:nvPr/>
        </p:nvPicPr>
        <p:blipFill>
          <a:blip r:embed="rId3"/>
          <a:stretch>
            <a:fillRect/>
          </a:stretch>
        </p:blipFill>
        <p:spPr>
          <a:xfrm>
            <a:off x="2052744" y="1882363"/>
            <a:ext cx="4493141" cy="3645724"/>
          </a:xfrm>
          <a:prstGeom prst="rect">
            <a:avLst/>
          </a:prstGeom>
        </p:spPr>
      </p:pic>
      <p:pic>
        <p:nvPicPr>
          <p:cNvPr id="8" name="Picture 7">
            <a:extLst>
              <a:ext uri="{FF2B5EF4-FFF2-40B4-BE49-F238E27FC236}">
                <a16:creationId xmlns:a16="http://schemas.microsoft.com/office/drawing/2014/main" id="{91CC8451-EFC0-43FA-996E-DB0F7500006B}"/>
              </a:ext>
            </a:extLst>
          </p:cNvPr>
          <p:cNvPicPr>
            <a:picLocks noChangeAspect="1"/>
          </p:cNvPicPr>
          <p:nvPr/>
        </p:nvPicPr>
        <p:blipFill>
          <a:blip r:embed="rId4"/>
          <a:stretch>
            <a:fillRect/>
          </a:stretch>
        </p:blipFill>
        <p:spPr>
          <a:xfrm>
            <a:off x="214205" y="1882363"/>
            <a:ext cx="1533739" cy="933580"/>
          </a:xfrm>
          <a:prstGeom prst="rect">
            <a:avLst/>
          </a:prstGeom>
        </p:spPr>
      </p:pic>
    </p:spTree>
    <p:extLst>
      <p:ext uri="{BB962C8B-B14F-4D97-AF65-F5344CB8AC3E}">
        <p14:creationId xmlns:p14="http://schemas.microsoft.com/office/powerpoint/2010/main" val="2899884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41766"/>
            <a:ext cx="5404104"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421340" y="2366682"/>
            <a:ext cx="5640949" cy="400110"/>
          </a:xfrm>
          <a:prstGeom prst="rect">
            <a:avLst/>
          </a:prstGeom>
          <a:noFill/>
        </p:spPr>
        <p:txBody>
          <a:bodyPr wrap="square" rtlCol="0">
            <a:spAutoFit/>
          </a:bodyPr>
          <a:lstStyle/>
          <a:p>
            <a:pPr marL="285750" indent="-285750">
              <a:buFont typeface="Arial" pitchFamily="34" charset="0"/>
              <a:buChar char="•"/>
            </a:pPr>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9533" y="96538"/>
            <a:ext cx="1894971" cy="1902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3F489DE1-0E1D-43E5-A893-D84BE37287D5}"/>
              </a:ext>
            </a:extLst>
          </p:cNvPr>
          <p:cNvPicPr>
            <a:picLocks noChangeAspect="1"/>
          </p:cNvPicPr>
          <p:nvPr/>
        </p:nvPicPr>
        <p:blipFill>
          <a:blip r:embed="rId3"/>
          <a:stretch>
            <a:fillRect/>
          </a:stretch>
        </p:blipFill>
        <p:spPr>
          <a:xfrm>
            <a:off x="1599942" y="1840854"/>
            <a:ext cx="5944115" cy="3176291"/>
          </a:xfrm>
          <a:prstGeom prst="rect">
            <a:avLst/>
          </a:prstGeom>
        </p:spPr>
      </p:pic>
      <p:pic>
        <p:nvPicPr>
          <p:cNvPr id="5" name="Picture 4">
            <a:extLst>
              <a:ext uri="{FF2B5EF4-FFF2-40B4-BE49-F238E27FC236}">
                <a16:creationId xmlns:a16="http://schemas.microsoft.com/office/drawing/2014/main" id="{97A7380D-75C0-4184-A613-C8F343611055}"/>
              </a:ext>
            </a:extLst>
          </p:cNvPr>
          <p:cNvPicPr>
            <a:picLocks noChangeAspect="1"/>
          </p:cNvPicPr>
          <p:nvPr/>
        </p:nvPicPr>
        <p:blipFill>
          <a:blip r:embed="rId4"/>
          <a:stretch>
            <a:fillRect/>
          </a:stretch>
        </p:blipFill>
        <p:spPr>
          <a:xfrm>
            <a:off x="421340" y="1779873"/>
            <a:ext cx="1009791" cy="647790"/>
          </a:xfrm>
          <a:prstGeom prst="rect">
            <a:avLst/>
          </a:prstGeom>
        </p:spPr>
      </p:pic>
    </p:spTree>
    <p:extLst>
      <p:ext uri="{BB962C8B-B14F-4D97-AF65-F5344CB8AC3E}">
        <p14:creationId xmlns:p14="http://schemas.microsoft.com/office/powerpoint/2010/main" val="3968424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41766"/>
            <a:ext cx="5404104" cy="369332"/>
          </a:xfrm>
          <a:prstGeom prst="rect">
            <a:avLst/>
          </a:prstGeom>
          <a:noFill/>
        </p:spPr>
        <p:txBody>
          <a:bodyPr wrap="square" rtlCol="0">
            <a:spAutoFit/>
          </a:bodyPr>
          <a:lstStyle/>
          <a:p>
            <a:r>
              <a:rPr lang="en-GB" b="1" dirty="0">
                <a:highlight>
                  <a:srgbClr val="FFFF00"/>
                </a:highlight>
              </a:rPr>
              <a:t>What is the Software Development Lifecycle?</a:t>
            </a:r>
          </a:p>
        </p:txBody>
      </p:sp>
      <p:sp>
        <p:nvSpPr>
          <p:cNvPr id="7" name="TextBox 6"/>
          <p:cNvSpPr txBox="1"/>
          <p:nvPr/>
        </p:nvSpPr>
        <p:spPr>
          <a:xfrm>
            <a:off x="421340" y="2366682"/>
            <a:ext cx="5640949" cy="400110"/>
          </a:xfrm>
          <a:prstGeom prst="rect">
            <a:avLst/>
          </a:prstGeom>
          <a:noFill/>
        </p:spPr>
        <p:txBody>
          <a:bodyPr wrap="square" rtlCol="0">
            <a:spAutoFit/>
          </a:bodyPr>
          <a:lstStyle/>
          <a:p>
            <a:pPr marL="285750" indent="-285750">
              <a:buFont typeface="Arial" pitchFamily="34" charset="0"/>
              <a:buChar char="•"/>
            </a:pPr>
            <a:endParaRPr lang="en-GB"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9296" y="1511098"/>
            <a:ext cx="6520704" cy="4629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a:extLst>
              <a:ext uri="{FF2B5EF4-FFF2-40B4-BE49-F238E27FC236}">
                <a16:creationId xmlns:a16="http://schemas.microsoft.com/office/drawing/2014/main" id="{48F4E8DD-8F40-4B1F-ACC3-5DC764B30C3E}"/>
              </a:ext>
            </a:extLst>
          </p:cNvPr>
          <p:cNvSpPr txBox="1"/>
          <p:nvPr/>
        </p:nvSpPr>
        <p:spPr>
          <a:xfrm>
            <a:off x="5650672" y="1088305"/>
            <a:ext cx="1702628" cy="369332"/>
          </a:xfrm>
          <a:prstGeom prst="rect">
            <a:avLst/>
          </a:prstGeom>
          <a:noFill/>
        </p:spPr>
        <p:txBody>
          <a:bodyPr wrap="square" rtlCol="0">
            <a:spAutoFit/>
          </a:bodyPr>
          <a:lstStyle/>
          <a:p>
            <a:r>
              <a:rPr lang="en-US" dirty="0"/>
              <a:t>History of UML</a:t>
            </a:r>
          </a:p>
        </p:txBody>
      </p:sp>
    </p:spTree>
    <p:extLst>
      <p:ext uri="{BB962C8B-B14F-4D97-AF65-F5344CB8AC3E}">
        <p14:creationId xmlns:p14="http://schemas.microsoft.com/office/powerpoint/2010/main" val="259605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4524315"/>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endParaRPr lang="en-GB" dirty="0">
              <a:highlight>
                <a:srgbClr val="FFFF00"/>
              </a:highlight>
            </a:endParaRPr>
          </a:p>
          <a:p>
            <a:endParaRPr lang="en-GB" dirty="0">
              <a:highlight>
                <a:srgbClr val="FFFF00"/>
              </a:highlight>
            </a:endParaRPr>
          </a:p>
          <a:p>
            <a:r>
              <a:rPr lang="en-GB" dirty="0"/>
              <a:t>A Systems Development lifecycle is a </a:t>
            </a:r>
            <a:r>
              <a:rPr lang="en-GB" b="1" dirty="0"/>
              <a:t>methodology</a:t>
            </a:r>
            <a:r>
              <a:rPr lang="en-GB" dirty="0"/>
              <a:t> aimed at documenting in a formal way the </a:t>
            </a:r>
            <a:r>
              <a:rPr lang="en-GB" b="1" dirty="0"/>
              <a:t>stages</a:t>
            </a:r>
            <a:r>
              <a:rPr lang="en-GB" dirty="0"/>
              <a:t> of  a system </a:t>
            </a:r>
            <a:r>
              <a:rPr lang="en-GB" b="1" dirty="0"/>
              <a:t>project</a:t>
            </a:r>
            <a:r>
              <a:rPr lang="en-GB" dirty="0"/>
              <a:t>. Part of that project will involve the development of software which has its own lifecycle; we will review later on in this presentation.</a:t>
            </a:r>
          </a:p>
          <a:p>
            <a:endParaRPr lang="en-GB" dirty="0"/>
          </a:p>
          <a:p>
            <a:r>
              <a:rPr lang="en-GB" dirty="0"/>
              <a:t>The methodology aims to </a:t>
            </a:r>
            <a:r>
              <a:rPr lang="en-GB" b="1" dirty="0"/>
              <a:t>document</a:t>
            </a:r>
            <a:r>
              <a:rPr lang="en-GB" dirty="0"/>
              <a:t> the process from </a:t>
            </a:r>
            <a:r>
              <a:rPr lang="en-GB" b="1" dirty="0"/>
              <a:t>beginning</a:t>
            </a:r>
            <a:r>
              <a:rPr lang="en-GB" dirty="0"/>
              <a:t> (inception i.e. ideas), right through to maintenance at the </a:t>
            </a:r>
            <a:r>
              <a:rPr lang="en-GB" b="1" dirty="0"/>
              <a:t>end</a:t>
            </a:r>
            <a:r>
              <a:rPr lang="en-GB" dirty="0"/>
              <a:t>.</a:t>
            </a:r>
          </a:p>
          <a:p>
            <a:endParaRPr lang="en-GB" dirty="0"/>
          </a:p>
          <a:p>
            <a:r>
              <a:rPr lang="en-GB" dirty="0"/>
              <a:t>The phases are as follows:</a:t>
            </a:r>
          </a:p>
          <a:p>
            <a:r>
              <a:rPr lang="en-GB" b="1" dirty="0">
                <a:highlight>
                  <a:srgbClr val="808080"/>
                </a:highlight>
              </a:rPr>
              <a:t>Initial Idea</a:t>
            </a:r>
            <a:r>
              <a:rPr lang="en-GB" b="1" dirty="0"/>
              <a:t>, </a:t>
            </a:r>
            <a:r>
              <a:rPr lang="en-GB" b="1" dirty="0">
                <a:highlight>
                  <a:srgbClr val="C0C0C0"/>
                </a:highlight>
              </a:rPr>
              <a:t>Feasibility Study</a:t>
            </a:r>
            <a:r>
              <a:rPr lang="en-GB" b="1" dirty="0"/>
              <a:t>, </a:t>
            </a:r>
            <a:r>
              <a:rPr lang="en-GB" b="1" dirty="0">
                <a:highlight>
                  <a:srgbClr val="808080"/>
                </a:highlight>
              </a:rPr>
              <a:t>Requirements analysis</a:t>
            </a:r>
            <a:r>
              <a:rPr lang="en-GB" b="1" dirty="0"/>
              <a:t>, </a:t>
            </a:r>
            <a:r>
              <a:rPr lang="en-GB" b="1" dirty="0">
                <a:highlight>
                  <a:srgbClr val="C0C0C0"/>
                </a:highlight>
              </a:rPr>
              <a:t>Systems Analysis</a:t>
            </a:r>
            <a:r>
              <a:rPr lang="en-GB" b="1" dirty="0"/>
              <a:t>, </a:t>
            </a:r>
            <a:r>
              <a:rPr lang="en-GB" b="1" dirty="0">
                <a:highlight>
                  <a:srgbClr val="808080"/>
                </a:highlight>
              </a:rPr>
              <a:t>Specification</a:t>
            </a:r>
            <a:r>
              <a:rPr lang="en-GB" b="1" dirty="0"/>
              <a:t>, </a:t>
            </a:r>
            <a:r>
              <a:rPr lang="en-GB" b="1" dirty="0">
                <a:highlight>
                  <a:srgbClr val="C0C0C0"/>
                </a:highlight>
              </a:rPr>
              <a:t>Systems Design</a:t>
            </a:r>
            <a:r>
              <a:rPr lang="en-GB" b="1" dirty="0"/>
              <a:t>, </a:t>
            </a:r>
            <a:r>
              <a:rPr lang="en-GB" b="1" dirty="0">
                <a:highlight>
                  <a:srgbClr val="808080"/>
                </a:highlight>
              </a:rPr>
              <a:t>Development</a:t>
            </a:r>
            <a:r>
              <a:rPr lang="en-GB" b="1" dirty="0"/>
              <a:t>, </a:t>
            </a:r>
            <a:r>
              <a:rPr lang="en-GB" b="1" dirty="0">
                <a:highlight>
                  <a:srgbClr val="C0C0C0"/>
                </a:highlight>
              </a:rPr>
              <a:t>Testing</a:t>
            </a:r>
            <a:r>
              <a:rPr lang="en-GB" b="1" dirty="0"/>
              <a:t>, </a:t>
            </a:r>
            <a:r>
              <a:rPr lang="en-GB" b="1" dirty="0">
                <a:highlight>
                  <a:srgbClr val="808080"/>
                </a:highlight>
              </a:rPr>
              <a:t>Implementation</a:t>
            </a:r>
            <a:r>
              <a:rPr lang="en-GB" b="1" dirty="0"/>
              <a:t>, </a:t>
            </a:r>
            <a:r>
              <a:rPr lang="en-GB" b="1" dirty="0">
                <a:highlight>
                  <a:srgbClr val="C0C0C0"/>
                </a:highlight>
              </a:rPr>
              <a:t>Maintenance</a:t>
            </a:r>
            <a:r>
              <a:rPr lang="en-GB" b="1" dirty="0"/>
              <a:t>, </a:t>
            </a:r>
            <a:r>
              <a:rPr lang="en-GB" b="1" dirty="0">
                <a:highlight>
                  <a:srgbClr val="808080"/>
                </a:highlight>
              </a:rPr>
              <a:t>Review</a:t>
            </a:r>
          </a:p>
        </p:txBody>
      </p:sp>
      <p:pic>
        <p:nvPicPr>
          <p:cNvPr id="5" name="Picture 4">
            <a:extLst>
              <a:ext uri="{FF2B5EF4-FFF2-40B4-BE49-F238E27FC236}">
                <a16:creationId xmlns:a16="http://schemas.microsoft.com/office/drawing/2014/main" id="{2522D8DE-256D-46D7-975A-5ADD536B986B}"/>
              </a:ext>
            </a:extLst>
          </p:cNvPr>
          <p:cNvPicPr>
            <a:picLocks noChangeAspect="1"/>
          </p:cNvPicPr>
          <p:nvPr/>
        </p:nvPicPr>
        <p:blipFill>
          <a:blip r:embed="rId2"/>
          <a:stretch>
            <a:fillRect/>
          </a:stretch>
        </p:blipFill>
        <p:spPr>
          <a:xfrm>
            <a:off x="6022679" y="120059"/>
            <a:ext cx="2547162" cy="2150937"/>
          </a:xfrm>
          <a:prstGeom prst="rect">
            <a:avLst/>
          </a:prstGeom>
        </p:spPr>
      </p:pic>
    </p:spTree>
    <p:extLst>
      <p:ext uri="{BB962C8B-B14F-4D97-AF65-F5344CB8AC3E}">
        <p14:creationId xmlns:p14="http://schemas.microsoft.com/office/powerpoint/2010/main" val="2723023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5616922"/>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r>
              <a:rPr lang="en-GB" sz="2400" b="1" dirty="0"/>
              <a:t>Context</a:t>
            </a:r>
            <a:r>
              <a:rPr lang="en-GB" sz="2400" dirty="0"/>
              <a:t> – Take for example a computer system that has a number of parts i.e. HDD, CPU, memory, PSU, Expansion cards, and an operating system. Each of these units works together to form a system; each of them has input and output interfaces.</a:t>
            </a:r>
          </a:p>
          <a:p>
            <a:r>
              <a:rPr lang="en-GB" sz="2400" dirty="0"/>
              <a:t>Where would we ever start to build such a system?</a:t>
            </a:r>
          </a:p>
          <a:p>
            <a:pPr>
              <a:spcAft>
                <a:spcPts val="600"/>
              </a:spcAft>
            </a:pPr>
            <a:r>
              <a:rPr lang="en-GB" sz="2800" b="1" dirty="0"/>
              <a:t>Scenario</a:t>
            </a:r>
            <a:r>
              <a:rPr lang="en-GB" sz="2800" dirty="0"/>
              <a:t> -  </a:t>
            </a:r>
            <a:r>
              <a:rPr lang="en-GB" sz="2400" i="1" dirty="0">
                <a:solidFill>
                  <a:srgbClr val="002060"/>
                </a:solidFill>
              </a:rPr>
              <a:t>An ‘ecological’ car is required that has variable seating capacity, is economically efficient,  is ecologically efficient, is inexpensive to run, to design and build, can run on a variety of fuel types – such as regular fossil fuel, as well as electric, is technologically advanced and so will have a driverless mode, and is Internet of Things compatible</a:t>
            </a:r>
            <a:r>
              <a:rPr lang="en-GB" sz="2400" dirty="0"/>
              <a:t>.</a:t>
            </a:r>
          </a:p>
          <a:p>
            <a:endParaRPr lang="en-GB" sz="3200" i="1" dirty="0"/>
          </a:p>
          <a:p>
            <a:endParaRPr lang="en-GB" b="1" dirty="0">
              <a:highlight>
                <a:srgbClr val="FFFF00"/>
              </a:highlight>
            </a:endParaRP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2"/>
          <a:stretch>
            <a:fillRect/>
          </a:stretch>
        </p:blipFill>
        <p:spPr>
          <a:xfrm>
            <a:off x="6062290" y="95693"/>
            <a:ext cx="2548349" cy="2152075"/>
          </a:xfrm>
          <a:prstGeom prst="rect">
            <a:avLst/>
          </a:prstGeom>
        </p:spPr>
      </p:pic>
    </p:spTree>
    <p:extLst>
      <p:ext uri="{BB962C8B-B14F-4D97-AF65-F5344CB8AC3E}">
        <p14:creationId xmlns:p14="http://schemas.microsoft.com/office/powerpoint/2010/main" val="23171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374035"/>
            <a:ext cx="8027581" cy="4431983"/>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endParaRPr lang="en-GB" dirty="0">
              <a:highlight>
                <a:srgbClr val="FFFF00"/>
              </a:highlight>
            </a:endParaRPr>
          </a:p>
          <a:p>
            <a:r>
              <a:rPr lang="en-GB" b="1" dirty="0">
                <a:highlight>
                  <a:srgbClr val="FFFF00"/>
                </a:highlight>
              </a:rPr>
              <a:t>Initial Ideas</a:t>
            </a:r>
          </a:p>
          <a:p>
            <a:endParaRPr lang="en-GB" dirty="0"/>
          </a:p>
          <a:p>
            <a:pPr marL="285750" indent="-285750">
              <a:buFont typeface="Arial" panose="020B0604020202020204" pitchFamily="34" charset="0"/>
              <a:buChar char="•"/>
            </a:pPr>
            <a:r>
              <a:rPr lang="en-GB" sz="3200" b="1" dirty="0"/>
              <a:t>Brief investigation </a:t>
            </a:r>
            <a:r>
              <a:rPr lang="en-GB" sz="3200" dirty="0"/>
              <a:t>into the </a:t>
            </a:r>
            <a:r>
              <a:rPr lang="en-GB" sz="3200" b="1" dirty="0"/>
              <a:t>current system </a:t>
            </a:r>
            <a:r>
              <a:rPr lang="en-GB" sz="3200" dirty="0"/>
              <a:t>(if any)</a:t>
            </a:r>
          </a:p>
          <a:p>
            <a:pPr marL="285750" indent="-285750">
              <a:buFont typeface="Arial" panose="020B0604020202020204" pitchFamily="34" charset="0"/>
              <a:buChar char="•"/>
            </a:pPr>
            <a:r>
              <a:rPr lang="en-GB" sz="3200" b="1" dirty="0"/>
              <a:t>System proposal </a:t>
            </a:r>
            <a:r>
              <a:rPr lang="en-GB" sz="3200" dirty="0"/>
              <a:t>presented to managers for consideration</a:t>
            </a:r>
          </a:p>
          <a:p>
            <a:pPr marL="285750" indent="-285750">
              <a:buFont typeface="Arial" panose="020B0604020202020204" pitchFamily="34" charset="0"/>
              <a:buChar char="•"/>
            </a:pPr>
            <a:r>
              <a:rPr lang="en-GB" sz="3200" b="1" dirty="0"/>
              <a:t>Accepted</a:t>
            </a:r>
            <a:r>
              <a:rPr lang="en-GB" sz="3200" dirty="0"/>
              <a:t> or </a:t>
            </a:r>
            <a:r>
              <a:rPr lang="en-GB" sz="3200" b="1" dirty="0"/>
              <a:t>rejected</a:t>
            </a:r>
            <a:r>
              <a:rPr lang="en-GB" sz="3200" dirty="0"/>
              <a:t> (</a:t>
            </a:r>
            <a:r>
              <a:rPr lang="en-GB" sz="3200" b="1" dirty="0"/>
              <a:t>modifications</a:t>
            </a:r>
            <a:r>
              <a:rPr lang="en-GB" sz="3200" dirty="0"/>
              <a:t> might be required for acceptance)</a:t>
            </a:r>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3"/>
          <a:stretch>
            <a:fillRect/>
          </a:stretch>
        </p:blipFill>
        <p:spPr>
          <a:xfrm>
            <a:off x="6062290" y="95693"/>
            <a:ext cx="2548349" cy="2152075"/>
          </a:xfrm>
          <a:prstGeom prst="rect">
            <a:avLst/>
          </a:prstGeom>
        </p:spPr>
      </p:pic>
    </p:spTree>
    <p:extLst>
      <p:ext uri="{BB962C8B-B14F-4D97-AF65-F5344CB8AC3E}">
        <p14:creationId xmlns:p14="http://schemas.microsoft.com/office/powerpoint/2010/main" val="2239046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0" y="1477925"/>
            <a:ext cx="8027581" cy="1200329"/>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r>
              <a:rPr lang="en-GB" b="1" dirty="0">
                <a:highlight>
                  <a:srgbClr val="FFFF00"/>
                </a:highlight>
              </a:rPr>
              <a:t>Feasibility Study</a:t>
            </a:r>
          </a:p>
          <a:p>
            <a:endParaRPr lang="en-GB" dirty="0"/>
          </a:p>
        </p:txBody>
      </p:sp>
      <p:pic>
        <p:nvPicPr>
          <p:cNvPr id="5" name="Picture 4">
            <a:extLst>
              <a:ext uri="{FF2B5EF4-FFF2-40B4-BE49-F238E27FC236}">
                <a16:creationId xmlns:a16="http://schemas.microsoft.com/office/drawing/2014/main" id="{CFE3F09E-30B3-4FF0-8AE5-62CABBA89751}"/>
              </a:ext>
            </a:extLst>
          </p:cNvPr>
          <p:cNvPicPr>
            <a:picLocks noChangeAspect="1"/>
          </p:cNvPicPr>
          <p:nvPr/>
        </p:nvPicPr>
        <p:blipFill>
          <a:blip r:embed="rId3"/>
          <a:stretch>
            <a:fillRect/>
          </a:stretch>
        </p:blipFill>
        <p:spPr>
          <a:xfrm>
            <a:off x="6062290" y="95693"/>
            <a:ext cx="2548349" cy="2152075"/>
          </a:xfrm>
          <a:prstGeom prst="rect">
            <a:avLst/>
          </a:prstGeom>
        </p:spPr>
      </p:pic>
      <p:sp>
        <p:nvSpPr>
          <p:cNvPr id="3" name="TextBox 2">
            <a:extLst>
              <a:ext uri="{FF2B5EF4-FFF2-40B4-BE49-F238E27FC236}">
                <a16:creationId xmlns:a16="http://schemas.microsoft.com/office/drawing/2014/main" id="{80EC173D-C81A-4AB5-8A37-1112F2670D8A}"/>
              </a:ext>
            </a:extLst>
          </p:cNvPr>
          <p:cNvSpPr txBox="1"/>
          <p:nvPr/>
        </p:nvSpPr>
        <p:spPr>
          <a:xfrm>
            <a:off x="0" y="2365218"/>
            <a:ext cx="8034728" cy="3970318"/>
          </a:xfrm>
          <a:prstGeom prst="rect">
            <a:avLst/>
          </a:prstGeom>
          <a:noFill/>
        </p:spPr>
        <p:txBody>
          <a:bodyPr wrap="square" rtlCol="0">
            <a:spAutoFit/>
          </a:bodyPr>
          <a:lstStyle/>
          <a:p>
            <a:r>
              <a:rPr lang="en-US" sz="2800" dirty="0"/>
              <a:t>Based on :</a:t>
            </a:r>
          </a:p>
          <a:p>
            <a:pPr marL="285750" indent="-285750">
              <a:buFont typeface="Arial" panose="020B0604020202020204" pitchFamily="34" charset="0"/>
              <a:buChar char="•"/>
            </a:pPr>
            <a:r>
              <a:rPr lang="en-US" sz="2800" b="1" dirty="0"/>
              <a:t>Expenditure</a:t>
            </a:r>
            <a:r>
              <a:rPr lang="en-US" sz="2800" dirty="0"/>
              <a:t> – budget size, Return on Investment (ROI)</a:t>
            </a:r>
          </a:p>
          <a:p>
            <a:pPr marL="285750" indent="-285750">
              <a:buFont typeface="Arial" panose="020B0604020202020204" pitchFamily="34" charset="0"/>
              <a:buChar char="•"/>
            </a:pPr>
            <a:r>
              <a:rPr lang="en-US" sz="2800" b="1" dirty="0"/>
              <a:t>Technicality</a:t>
            </a:r>
            <a:r>
              <a:rPr lang="en-US" sz="2800" dirty="0"/>
              <a:t> – expertise, availability of resources</a:t>
            </a:r>
          </a:p>
          <a:p>
            <a:pPr marL="285750" indent="-285750">
              <a:buFont typeface="Arial" panose="020B0604020202020204" pitchFamily="34" charset="0"/>
              <a:buChar char="•"/>
            </a:pPr>
            <a:r>
              <a:rPr lang="en-US" sz="2800" b="1" dirty="0"/>
              <a:t>Societal effects </a:t>
            </a:r>
            <a:r>
              <a:rPr lang="en-US" sz="2800" dirty="0"/>
              <a:t>i.e. noise, pollutants, road excavations</a:t>
            </a:r>
          </a:p>
          <a:p>
            <a:pPr marL="285750" indent="-285750">
              <a:buFont typeface="Arial" panose="020B0604020202020204" pitchFamily="34" charset="0"/>
              <a:buChar char="•"/>
            </a:pPr>
            <a:r>
              <a:rPr lang="en-US" sz="2800" b="1" dirty="0" err="1"/>
              <a:t>Organisational</a:t>
            </a:r>
            <a:r>
              <a:rPr lang="en-US" sz="2800" dirty="0"/>
              <a:t> – in line with company objectives</a:t>
            </a:r>
          </a:p>
          <a:p>
            <a:pPr marL="285750" indent="-285750">
              <a:buFont typeface="Arial" panose="020B0604020202020204" pitchFamily="34" charset="0"/>
              <a:buChar char="•"/>
            </a:pPr>
            <a:r>
              <a:rPr lang="en-US" sz="2800" dirty="0"/>
              <a:t>Results in </a:t>
            </a:r>
            <a:r>
              <a:rPr lang="en-US" sz="2800" b="1" dirty="0"/>
              <a:t>FEASIBILITY REPORT </a:t>
            </a:r>
            <a:r>
              <a:rPr lang="en-US" sz="2800" dirty="0"/>
              <a:t>(project Accepted / Aborted)</a:t>
            </a:r>
          </a:p>
        </p:txBody>
      </p:sp>
    </p:spTree>
    <p:extLst>
      <p:ext uri="{BB962C8B-B14F-4D97-AF65-F5344CB8AC3E}">
        <p14:creationId xmlns:p14="http://schemas.microsoft.com/office/powerpoint/2010/main" val="2618976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A562CD-01CB-4139-B612-44EB945F6C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752674" y="80748"/>
            <a:ext cx="4030226" cy="2015113"/>
          </a:xfrm>
          <a:prstGeom prst="rect">
            <a:avLst/>
          </a:prstGeom>
        </p:spPr>
      </p:pic>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75949" y="1197721"/>
            <a:ext cx="4627418" cy="723275"/>
          </a:xfrm>
          <a:prstGeom prst="rect">
            <a:avLst/>
          </a:prstGeom>
          <a:noFill/>
        </p:spPr>
        <p:txBody>
          <a:bodyPr wrap="square" rtlCol="0">
            <a:spAutoFit/>
          </a:bodyPr>
          <a:lstStyle/>
          <a:p>
            <a:pPr>
              <a:spcAft>
                <a:spcPts val="600"/>
              </a:spcAft>
            </a:pPr>
            <a:r>
              <a:rPr lang="en-GB" b="1" dirty="0">
                <a:highlight>
                  <a:srgbClr val="FFFF00"/>
                </a:highlight>
              </a:rPr>
              <a:t>What is the Systems Development Lifecycle?</a:t>
            </a:r>
          </a:p>
          <a:p>
            <a:pPr>
              <a:spcAft>
                <a:spcPts val="600"/>
              </a:spcAft>
            </a:pPr>
            <a:r>
              <a:rPr lang="en-GB" b="1" dirty="0">
                <a:highlight>
                  <a:srgbClr val="FFFF00"/>
                </a:highlight>
              </a:rPr>
              <a:t>Requirements Analysis</a:t>
            </a:r>
          </a:p>
        </p:txBody>
      </p:sp>
      <p:sp>
        <p:nvSpPr>
          <p:cNvPr id="5" name="TextBox 4">
            <a:extLst>
              <a:ext uri="{FF2B5EF4-FFF2-40B4-BE49-F238E27FC236}">
                <a16:creationId xmlns:a16="http://schemas.microsoft.com/office/drawing/2014/main" id="{BD26882D-677C-4472-A828-9CCAA707009B}"/>
              </a:ext>
            </a:extLst>
          </p:cNvPr>
          <p:cNvSpPr txBox="1"/>
          <p:nvPr/>
        </p:nvSpPr>
        <p:spPr>
          <a:xfrm>
            <a:off x="299803" y="2233534"/>
            <a:ext cx="7555043" cy="3046988"/>
          </a:xfrm>
          <a:prstGeom prst="rect">
            <a:avLst/>
          </a:prstGeom>
          <a:noFill/>
        </p:spPr>
        <p:txBody>
          <a:bodyPr wrap="square" rtlCol="0">
            <a:spAutoFit/>
          </a:bodyPr>
          <a:lstStyle/>
          <a:p>
            <a:pPr marL="285750" indent="-285750">
              <a:buFont typeface="Arial" panose="020B0604020202020204" pitchFamily="34" charset="0"/>
              <a:buChar char="•"/>
            </a:pPr>
            <a:r>
              <a:rPr lang="en-US" sz="3200" b="1" dirty="0"/>
              <a:t>Investigation</a:t>
            </a:r>
            <a:r>
              <a:rPr lang="en-US" sz="3200" dirty="0"/>
              <a:t> of the current system</a:t>
            </a:r>
          </a:p>
          <a:p>
            <a:pPr marL="285750" indent="-285750">
              <a:buFont typeface="Arial" panose="020B0604020202020204" pitchFamily="34" charset="0"/>
              <a:buChar char="•"/>
            </a:pPr>
            <a:r>
              <a:rPr lang="en-US" sz="3200" b="1" dirty="0"/>
              <a:t>Functionality</a:t>
            </a:r>
            <a:r>
              <a:rPr lang="en-US" sz="3200" dirty="0"/>
              <a:t> of the system</a:t>
            </a:r>
          </a:p>
          <a:p>
            <a:pPr marL="285750" indent="-285750">
              <a:buFont typeface="Arial" panose="020B0604020202020204" pitchFamily="34" charset="0"/>
              <a:buChar char="•"/>
            </a:pPr>
            <a:r>
              <a:rPr lang="en-US" sz="3200" dirty="0"/>
              <a:t>Identification of </a:t>
            </a:r>
            <a:r>
              <a:rPr lang="en-US" sz="3200" b="1" dirty="0"/>
              <a:t>What</a:t>
            </a:r>
            <a:r>
              <a:rPr lang="en-US" sz="3200" dirty="0"/>
              <a:t> is required</a:t>
            </a:r>
          </a:p>
          <a:p>
            <a:pPr marL="285750" indent="-285750">
              <a:buFont typeface="Arial" panose="020B0604020202020204" pitchFamily="34" charset="0"/>
              <a:buChar char="•"/>
            </a:pPr>
            <a:r>
              <a:rPr lang="en-US" sz="3200" b="1" dirty="0"/>
              <a:t>How</a:t>
            </a:r>
            <a:r>
              <a:rPr lang="en-US" sz="3200" dirty="0"/>
              <a:t> the system is going to perform it</a:t>
            </a:r>
          </a:p>
          <a:p>
            <a:pPr marL="285750" indent="-285750">
              <a:buFont typeface="Arial" panose="020B0604020202020204" pitchFamily="34" charset="0"/>
              <a:buChar char="•"/>
            </a:pPr>
            <a:r>
              <a:rPr lang="en-US" sz="3200" b="1" dirty="0"/>
              <a:t>Why</a:t>
            </a:r>
            <a:r>
              <a:rPr lang="en-US" sz="3200" dirty="0"/>
              <a:t> the system will perform it</a:t>
            </a:r>
          </a:p>
          <a:p>
            <a:pPr marL="285750" indent="-285750">
              <a:buFont typeface="Arial" panose="020B0604020202020204" pitchFamily="34" charset="0"/>
              <a:buChar char="•"/>
            </a:pPr>
            <a:r>
              <a:rPr lang="en-US" sz="3200" b="1" dirty="0"/>
              <a:t>Pros</a:t>
            </a:r>
            <a:r>
              <a:rPr lang="en-US" sz="3200" dirty="0"/>
              <a:t> and </a:t>
            </a:r>
            <a:r>
              <a:rPr lang="en-US" sz="3200" b="1" dirty="0"/>
              <a:t>cons</a:t>
            </a:r>
            <a:r>
              <a:rPr lang="en-US" sz="3200" dirty="0"/>
              <a:t> considered</a:t>
            </a:r>
          </a:p>
        </p:txBody>
      </p:sp>
    </p:spTree>
    <p:extLst>
      <p:ext uri="{BB962C8B-B14F-4D97-AF65-F5344CB8AC3E}">
        <p14:creationId xmlns:p14="http://schemas.microsoft.com/office/powerpoint/2010/main" val="2312415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A562CD-01CB-4139-B612-44EB945F6CD5}"/>
              </a:ext>
            </a:extLst>
          </p:cNvPr>
          <p:cNvPicPr>
            <a:picLocks noChangeAspect="1"/>
          </p:cNvPicPr>
          <p:nvPr/>
        </p:nvPicPr>
        <p:blipFill>
          <a:blip r:embed="rId3"/>
          <a:stretch>
            <a:fillRect/>
          </a:stretch>
        </p:blipFill>
        <p:spPr>
          <a:xfrm>
            <a:off x="4889887" y="307994"/>
            <a:ext cx="3727028" cy="1863514"/>
          </a:xfrm>
          <a:prstGeom prst="rect">
            <a:avLst/>
          </a:prstGeom>
        </p:spPr>
      </p:pic>
      <p:sp>
        <p:nvSpPr>
          <p:cNvPr id="6" name="Snip Single Corner Rectangle 5"/>
          <p:cNvSpPr/>
          <p:nvPr/>
        </p:nvSpPr>
        <p:spPr>
          <a:xfrm flipH="1">
            <a:off x="75949" y="372777"/>
            <a:ext cx="4676725" cy="715528"/>
          </a:xfrm>
          <a:custGeom>
            <a:avLst/>
            <a:gdLst>
              <a:gd name="connsiteX0" fmla="*/ 0 w 4551219"/>
              <a:gd name="connsiteY0" fmla="*/ 0 h 715528"/>
              <a:gd name="connsiteX1" fmla="*/ 4551219 w 4551219"/>
              <a:gd name="connsiteY1" fmla="*/ 0 h 715528"/>
              <a:gd name="connsiteX2" fmla="*/ 4551219 w 4551219"/>
              <a:gd name="connsiteY2" fmla="*/ 0 h 715528"/>
              <a:gd name="connsiteX3" fmla="*/ 4551219 w 4551219"/>
              <a:gd name="connsiteY3" fmla="*/ 715528 h 715528"/>
              <a:gd name="connsiteX4" fmla="*/ 0 w 4551219"/>
              <a:gd name="connsiteY4" fmla="*/ 715528 h 715528"/>
              <a:gd name="connsiteX5" fmla="*/ 0 w 4551219"/>
              <a:gd name="connsiteY5" fmla="*/ 0 h 715528"/>
              <a:gd name="connsiteX0" fmla="*/ 0 w 4676725"/>
              <a:gd name="connsiteY0" fmla="*/ 0 h 715528"/>
              <a:gd name="connsiteX1" fmla="*/ 4676725 w 4676725"/>
              <a:gd name="connsiteY1" fmla="*/ 0 h 715528"/>
              <a:gd name="connsiteX2" fmla="*/ 4676725 w 4676725"/>
              <a:gd name="connsiteY2" fmla="*/ 0 h 715528"/>
              <a:gd name="connsiteX3" fmla="*/ 4676725 w 4676725"/>
              <a:gd name="connsiteY3" fmla="*/ 715528 h 715528"/>
              <a:gd name="connsiteX4" fmla="*/ 125506 w 4676725"/>
              <a:gd name="connsiteY4" fmla="*/ 715528 h 715528"/>
              <a:gd name="connsiteX5" fmla="*/ 0 w 4676725"/>
              <a:gd name="connsiteY5" fmla="*/ 0 h 715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6725" h="715528">
                <a:moveTo>
                  <a:pt x="0" y="0"/>
                </a:moveTo>
                <a:lnTo>
                  <a:pt x="4676725" y="0"/>
                </a:lnTo>
                <a:lnTo>
                  <a:pt x="4676725" y="0"/>
                </a:lnTo>
                <a:lnTo>
                  <a:pt x="4676725" y="715528"/>
                </a:lnTo>
                <a:lnTo>
                  <a:pt x="125506" y="715528"/>
                </a:lnTo>
                <a:lnTo>
                  <a:pt x="0" y="0"/>
                </a:lnTo>
                <a:close/>
              </a:path>
            </a:pathLst>
          </a:custGeom>
          <a:solidFill>
            <a:srgbClr val="27292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75949" y="372776"/>
            <a:ext cx="5574723" cy="715529"/>
          </a:xfrm>
        </p:spPr>
        <p:txBody>
          <a:bodyPr>
            <a:normAutofit/>
          </a:bodyPr>
          <a:lstStyle/>
          <a:p>
            <a:r>
              <a:rPr lang="en-GB" sz="1800" b="1" dirty="0">
                <a:solidFill>
                  <a:schemeClr val="bg1"/>
                </a:solidFill>
              </a:rPr>
              <a:t>Software (Systems Development Life Cycle)</a:t>
            </a:r>
            <a:endParaRPr lang="en-GB" sz="1800" dirty="0">
              <a:solidFill>
                <a:schemeClr val="bg1"/>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BE1E553-9699-4AD5-BC87-4D0F5B70E0EB}"/>
              </a:ext>
            </a:extLst>
          </p:cNvPr>
          <p:cNvSpPr txBox="1"/>
          <p:nvPr/>
        </p:nvSpPr>
        <p:spPr>
          <a:xfrm>
            <a:off x="41688" y="1146204"/>
            <a:ext cx="8027581" cy="923330"/>
          </a:xfrm>
          <a:prstGeom prst="rect">
            <a:avLst/>
          </a:prstGeom>
          <a:noFill/>
        </p:spPr>
        <p:txBody>
          <a:bodyPr wrap="square" rtlCol="0">
            <a:spAutoFit/>
          </a:bodyPr>
          <a:lstStyle/>
          <a:p>
            <a:r>
              <a:rPr lang="en-GB" b="1" dirty="0">
                <a:highlight>
                  <a:srgbClr val="FFFF00"/>
                </a:highlight>
              </a:rPr>
              <a:t>What is the Systems Development Lifecycle?</a:t>
            </a:r>
          </a:p>
          <a:p>
            <a:endParaRPr lang="en-GB" dirty="0">
              <a:highlight>
                <a:srgbClr val="FFFF00"/>
              </a:highlight>
            </a:endParaRPr>
          </a:p>
          <a:p>
            <a:r>
              <a:rPr lang="en-GB" b="1" dirty="0">
                <a:highlight>
                  <a:srgbClr val="FFFF00"/>
                </a:highlight>
              </a:rPr>
              <a:t>Requirements Analysis</a:t>
            </a:r>
          </a:p>
        </p:txBody>
      </p:sp>
      <p:sp>
        <p:nvSpPr>
          <p:cNvPr id="7" name="TextBox 6">
            <a:extLst>
              <a:ext uri="{FF2B5EF4-FFF2-40B4-BE49-F238E27FC236}">
                <a16:creationId xmlns:a16="http://schemas.microsoft.com/office/drawing/2014/main" id="{6F8E2F37-B88C-42CA-94D0-2CFD758823D2}"/>
              </a:ext>
            </a:extLst>
          </p:cNvPr>
          <p:cNvSpPr txBox="1"/>
          <p:nvPr/>
        </p:nvSpPr>
        <p:spPr>
          <a:xfrm>
            <a:off x="234461" y="2497014"/>
            <a:ext cx="8249972" cy="2862322"/>
          </a:xfrm>
          <a:prstGeom prst="rect">
            <a:avLst/>
          </a:prstGeom>
          <a:noFill/>
        </p:spPr>
        <p:txBody>
          <a:bodyPr wrap="square" rtlCol="0">
            <a:spAutoFit/>
          </a:bodyPr>
          <a:lstStyle/>
          <a:p>
            <a:pPr marL="285750" indent="-285750">
              <a:buFont typeface="Arial" panose="020B0604020202020204" pitchFamily="34" charset="0"/>
              <a:buChar char="•"/>
            </a:pPr>
            <a:r>
              <a:rPr lang="en-US" sz="3600" dirty="0"/>
              <a:t>Information gathering</a:t>
            </a:r>
          </a:p>
          <a:p>
            <a:pPr marL="285750" indent="-285750">
              <a:buFont typeface="Arial" panose="020B0604020202020204" pitchFamily="34" charset="0"/>
              <a:buChar char="•"/>
            </a:pPr>
            <a:r>
              <a:rPr lang="en-US" sz="3600" dirty="0"/>
              <a:t>Interviews and questionnaires</a:t>
            </a:r>
          </a:p>
          <a:p>
            <a:pPr marL="285750" indent="-285750">
              <a:buFont typeface="Arial" panose="020B0604020202020204" pitchFamily="34" charset="0"/>
              <a:buChar char="•"/>
            </a:pPr>
            <a:r>
              <a:rPr lang="en-US" sz="3600" dirty="0"/>
              <a:t>Documentation is produced in detail that will eventually assist with the analysis of the system</a:t>
            </a:r>
          </a:p>
        </p:txBody>
      </p:sp>
    </p:spTree>
    <p:extLst>
      <p:ext uri="{BB962C8B-B14F-4D97-AF65-F5344CB8AC3E}">
        <p14:creationId xmlns:p14="http://schemas.microsoft.com/office/powerpoint/2010/main" val="11219830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3102</TotalTime>
  <Words>3314</Words>
  <Application>Microsoft Office PowerPoint</Application>
  <PresentationFormat>On-screen Show (4:3)</PresentationFormat>
  <Paragraphs>363</Paragraphs>
  <Slides>35</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Office Theme</vt:lpstr>
      <vt:lpstr>2.4 Demonstrate an understanding of IT life cycles and their application</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lpstr>Software (Systems Development Life Cycle)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Coakes</dc:creator>
  <cp:lastModifiedBy>Everett Scott</cp:lastModifiedBy>
  <cp:revision>470</cp:revision>
  <dcterms:created xsi:type="dcterms:W3CDTF">2014-09-25T09:01:48Z</dcterms:created>
  <dcterms:modified xsi:type="dcterms:W3CDTF">2017-07-13T12:12:59Z</dcterms:modified>
</cp:coreProperties>
</file>