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1"/>
  </p:notesMasterIdLst>
  <p:sldIdLst>
    <p:sldId id="347" r:id="rId2"/>
    <p:sldId id="320" r:id="rId3"/>
    <p:sldId id="256" r:id="rId4"/>
    <p:sldId id="257" r:id="rId5"/>
    <p:sldId id="261" r:id="rId6"/>
    <p:sldId id="282" r:id="rId7"/>
    <p:sldId id="283" r:id="rId8"/>
    <p:sldId id="284" r:id="rId9"/>
    <p:sldId id="262" r:id="rId10"/>
    <p:sldId id="258" r:id="rId11"/>
    <p:sldId id="288" r:id="rId12"/>
    <p:sldId id="259" r:id="rId13"/>
    <p:sldId id="346" r:id="rId14"/>
    <p:sldId id="260" r:id="rId15"/>
    <p:sldId id="281" r:id="rId16"/>
    <p:sldId id="279" r:id="rId17"/>
    <p:sldId id="280" r:id="rId18"/>
    <p:sldId id="263" r:id="rId19"/>
    <p:sldId id="285" r:id="rId20"/>
    <p:sldId id="264" r:id="rId21"/>
    <p:sldId id="286" r:id="rId22"/>
    <p:sldId id="291" r:id="rId23"/>
    <p:sldId id="289" r:id="rId24"/>
    <p:sldId id="290" r:id="rId25"/>
    <p:sldId id="292" r:id="rId26"/>
    <p:sldId id="293" r:id="rId27"/>
    <p:sldId id="294" r:id="rId28"/>
    <p:sldId id="287" r:id="rId29"/>
    <p:sldId id="298" r:id="rId30"/>
    <p:sldId id="299" r:id="rId31"/>
    <p:sldId id="306" r:id="rId32"/>
    <p:sldId id="307" r:id="rId33"/>
    <p:sldId id="309" r:id="rId34"/>
    <p:sldId id="310" r:id="rId35"/>
    <p:sldId id="312" r:id="rId36"/>
    <p:sldId id="311" r:id="rId37"/>
    <p:sldId id="300" r:id="rId38"/>
    <p:sldId id="301" r:id="rId39"/>
    <p:sldId id="303" r:id="rId40"/>
    <p:sldId id="304" r:id="rId41"/>
    <p:sldId id="272" r:id="rId42"/>
    <p:sldId id="295" r:id="rId43"/>
    <p:sldId id="275" r:id="rId44"/>
    <p:sldId id="296" r:id="rId45"/>
    <p:sldId id="276" r:id="rId46"/>
    <p:sldId id="297" r:id="rId47"/>
    <p:sldId id="278" r:id="rId48"/>
    <p:sldId id="277" r:id="rId49"/>
    <p:sldId id="339" r:id="rId50"/>
    <p:sldId id="340" r:id="rId51"/>
    <p:sldId id="341" r:id="rId52"/>
    <p:sldId id="342" r:id="rId53"/>
    <p:sldId id="313" r:id="rId54"/>
    <p:sldId id="319" r:id="rId55"/>
    <p:sldId id="322" r:id="rId56"/>
    <p:sldId id="321" r:id="rId57"/>
    <p:sldId id="327" r:id="rId58"/>
    <p:sldId id="323" r:id="rId59"/>
    <p:sldId id="328" r:id="rId60"/>
    <p:sldId id="324" r:id="rId61"/>
    <p:sldId id="329" r:id="rId62"/>
    <p:sldId id="325" r:id="rId63"/>
    <p:sldId id="326" r:id="rId64"/>
    <p:sldId id="330" r:id="rId65"/>
    <p:sldId id="331" r:id="rId66"/>
    <p:sldId id="332" r:id="rId67"/>
    <p:sldId id="333" r:id="rId68"/>
    <p:sldId id="337" r:id="rId69"/>
    <p:sldId id="334" r:id="rId70"/>
    <p:sldId id="343" r:id="rId71"/>
    <p:sldId id="315" r:id="rId72"/>
    <p:sldId id="316" r:id="rId73"/>
    <p:sldId id="344" r:id="rId74"/>
    <p:sldId id="345" r:id="rId75"/>
    <p:sldId id="317" r:id="rId76"/>
    <p:sldId id="318" r:id="rId77"/>
    <p:sldId id="305" r:id="rId78"/>
    <p:sldId id="314" r:id="rId79"/>
    <p:sldId id="338" r:id="rId8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7" autoAdjust="0"/>
    <p:restoredTop sz="84125" autoAdjust="0"/>
  </p:normalViewPr>
  <p:slideViewPr>
    <p:cSldViewPr snapToGrid="0">
      <p:cViewPr varScale="1">
        <p:scale>
          <a:sx n="75" d="100"/>
          <a:sy n="75" d="100"/>
        </p:scale>
        <p:origin x="70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C90FCA-B7E9-4408-8DEB-7AF5167EA834}" type="datetimeFigureOut">
              <a:rPr lang="en-US" smtClean="0"/>
              <a:t>7/11/2017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C9230A-5537-4762-9E8C-0CB176B0AB03}" type="slidenum">
              <a:rPr lang="en-US" smtClean="0"/>
              <a:t>‹#›</a:t>
            </a:fld>
            <a:endParaRPr lang="en-US"/>
          </a:p>
        </p:txBody>
      </p:sp>
    </p:spTree>
    <p:extLst>
      <p:ext uri="{BB962C8B-B14F-4D97-AF65-F5344CB8AC3E}">
        <p14:creationId xmlns:p14="http://schemas.microsoft.com/office/powerpoint/2010/main" val="1694878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Paragraphs (a) and (b) make it clear that information that is held on computer, or is intended to be held on computer, is data. So data is also information recorded on paper if you intend to put it on computer.</a:t>
            </a:r>
            <a:endParaRPr lang="en-US" dirty="0"/>
          </a:p>
        </p:txBody>
      </p:sp>
      <p:sp>
        <p:nvSpPr>
          <p:cNvPr id="4" name="Slide Number Placeholder 3"/>
          <p:cNvSpPr>
            <a:spLocks noGrp="1"/>
          </p:cNvSpPr>
          <p:nvPr>
            <p:ph type="sldNum" sz="quarter" idx="10"/>
          </p:nvPr>
        </p:nvSpPr>
        <p:spPr/>
        <p:txBody>
          <a:bodyPr/>
          <a:lstStyle/>
          <a:p>
            <a:fld id="{20C9230A-5537-4762-9E8C-0CB176B0AB03}" type="slidenum">
              <a:rPr lang="en-US" smtClean="0"/>
              <a:t>4</a:t>
            </a:fld>
            <a:endParaRPr lang="en-US"/>
          </a:p>
        </p:txBody>
      </p:sp>
    </p:spTree>
    <p:extLst>
      <p:ext uri="{BB962C8B-B14F-4D97-AF65-F5344CB8AC3E}">
        <p14:creationId xmlns:p14="http://schemas.microsoft.com/office/powerpoint/2010/main" val="3636710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A data controller must be a “person” recognised in law, that is to say:</a:t>
            </a:r>
          </a:p>
          <a:p>
            <a:r>
              <a:rPr lang="en-GB" sz="1200" b="0" i="0" kern="1200" dirty="0">
                <a:solidFill>
                  <a:schemeClr val="tx1"/>
                </a:solidFill>
                <a:effectLst/>
                <a:latin typeface="+mn-lt"/>
                <a:ea typeface="+mn-ea"/>
                <a:cs typeface="+mn-cs"/>
              </a:rPr>
              <a:t>individuals;</a:t>
            </a:r>
          </a:p>
          <a:p>
            <a:r>
              <a:rPr lang="en-GB" sz="1200" b="0" i="0" kern="1200" dirty="0">
                <a:solidFill>
                  <a:schemeClr val="tx1"/>
                </a:solidFill>
                <a:effectLst/>
                <a:latin typeface="+mn-lt"/>
                <a:ea typeface="+mn-ea"/>
                <a:cs typeface="+mn-cs"/>
              </a:rPr>
              <a:t>organisations; and</a:t>
            </a:r>
          </a:p>
          <a:p>
            <a:r>
              <a:rPr lang="en-GB" sz="1200" b="0" i="0" kern="1200" dirty="0">
                <a:solidFill>
                  <a:schemeClr val="tx1"/>
                </a:solidFill>
                <a:effectLst/>
                <a:latin typeface="+mn-lt"/>
                <a:ea typeface="+mn-ea"/>
                <a:cs typeface="+mn-cs"/>
              </a:rPr>
              <a:t>other corporate and unincorporated bodies of persons.</a:t>
            </a:r>
          </a:p>
        </p:txBody>
      </p:sp>
      <p:sp>
        <p:nvSpPr>
          <p:cNvPr id="4" name="Slide Number Placeholder 3"/>
          <p:cNvSpPr>
            <a:spLocks noGrp="1"/>
          </p:cNvSpPr>
          <p:nvPr>
            <p:ph type="sldNum" sz="quarter" idx="10"/>
          </p:nvPr>
        </p:nvSpPr>
        <p:spPr/>
        <p:txBody>
          <a:bodyPr/>
          <a:lstStyle/>
          <a:p>
            <a:fld id="{20C9230A-5537-4762-9E8C-0CB176B0AB03}" type="slidenum">
              <a:rPr lang="en-US" smtClean="0"/>
              <a:t>13</a:t>
            </a:fld>
            <a:endParaRPr lang="en-US"/>
          </a:p>
        </p:txBody>
      </p:sp>
    </p:spTree>
    <p:extLst>
      <p:ext uri="{BB962C8B-B14F-4D97-AF65-F5344CB8AC3E}">
        <p14:creationId xmlns:p14="http://schemas.microsoft.com/office/powerpoint/2010/main" val="32931321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14</a:t>
            </a:fld>
            <a:endParaRPr lang="en-US"/>
          </a:p>
        </p:txBody>
      </p:sp>
    </p:spTree>
    <p:extLst>
      <p:ext uri="{BB962C8B-B14F-4D97-AF65-F5344CB8AC3E}">
        <p14:creationId xmlns:p14="http://schemas.microsoft.com/office/powerpoint/2010/main" val="18289445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15</a:t>
            </a:fld>
            <a:endParaRPr lang="en-US"/>
          </a:p>
        </p:txBody>
      </p:sp>
    </p:spTree>
    <p:extLst>
      <p:ext uri="{BB962C8B-B14F-4D97-AF65-F5344CB8AC3E}">
        <p14:creationId xmlns:p14="http://schemas.microsoft.com/office/powerpoint/2010/main" val="468410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16</a:t>
            </a:fld>
            <a:endParaRPr lang="en-US"/>
          </a:p>
        </p:txBody>
      </p:sp>
    </p:spTree>
    <p:extLst>
      <p:ext uri="{BB962C8B-B14F-4D97-AF65-F5344CB8AC3E}">
        <p14:creationId xmlns:p14="http://schemas.microsoft.com/office/powerpoint/2010/main" val="10390169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17</a:t>
            </a:fld>
            <a:endParaRPr lang="en-US"/>
          </a:p>
        </p:txBody>
      </p:sp>
    </p:spTree>
    <p:extLst>
      <p:ext uri="{BB962C8B-B14F-4D97-AF65-F5344CB8AC3E}">
        <p14:creationId xmlns:p14="http://schemas.microsoft.com/office/powerpoint/2010/main" val="2598918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18</a:t>
            </a:fld>
            <a:endParaRPr lang="en-US"/>
          </a:p>
        </p:txBody>
      </p:sp>
    </p:spTree>
    <p:extLst>
      <p:ext uri="{BB962C8B-B14F-4D97-AF65-F5344CB8AC3E}">
        <p14:creationId xmlns:p14="http://schemas.microsoft.com/office/powerpoint/2010/main" val="3070519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19</a:t>
            </a:fld>
            <a:endParaRPr lang="en-US"/>
          </a:p>
        </p:txBody>
      </p:sp>
    </p:spTree>
    <p:extLst>
      <p:ext uri="{BB962C8B-B14F-4D97-AF65-F5344CB8AC3E}">
        <p14:creationId xmlns:p14="http://schemas.microsoft.com/office/powerpoint/2010/main" val="856765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20</a:t>
            </a:fld>
            <a:endParaRPr lang="en-US"/>
          </a:p>
        </p:txBody>
      </p:sp>
    </p:spTree>
    <p:extLst>
      <p:ext uri="{BB962C8B-B14F-4D97-AF65-F5344CB8AC3E}">
        <p14:creationId xmlns:p14="http://schemas.microsoft.com/office/powerpoint/2010/main" val="12359510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21</a:t>
            </a:fld>
            <a:endParaRPr lang="en-US"/>
          </a:p>
        </p:txBody>
      </p:sp>
    </p:spTree>
    <p:extLst>
      <p:ext uri="{BB962C8B-B14F-4D97-AF65-F5344CB8AC3E}">
        <p14:creationId xmlns:p14="http://schemas.microsoft.com/office/powerpoint/2010/main" val="18217031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22</a:t>
            </a:fld>
            <a:endParaRPr lang="en-US"/>
          </a:p>
        </p:txBody>
      </p:sp>
    </p:spTree>
    <p:extLst>
      <p:ext uri="{BB962C8B-B14F-4D97-AF65-F5344CB8AC3E}">
        <p14:creationId xmlns:p14="http://schemas.microsoft.com/office/powerpoint/2010/main" val="3997251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9230A-5537-4762-9E8C-0CB176B0AB03}" type="slidenum">
              <a:rPr lang="en-US" smtClean="0"/>
              <a:t>5</a:t>
            </a:fld>
            <a:endParaRPr lang="en-US"/>
          </a:p>
        </p:txBody>
      </p:sp>
    </p:spTree>
    <p:extLst>
      <p:ext uri="{BB962C8B-B14F-4D97-AF65-F5344CB8AC3E}">
        <p14:creationId xmlns:p14="http://schemas.microsoft.com/office/powerpoint/2010/main" val="1943062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23</a:t>
            </a:fld>
            <a:endParaRPr lang="en-US"/>
          </a:p>
        </p:txBody>
      </p:sp>
    </p:spTree>
    <p:extLst>
      <p:ext uri="{BB962C8B-B14F-4D97-AF65-F5344CB8AC3E}">
        <p14:creationId xmlns:p14="http://schemas.microsoft.com/office/powerpoint/2010/main" val="35334566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24</a:t>
            </a:fld>
            <a:endParaRPr lang="en-US"/>
          </a:p>
        </p:txBody>
      </p:sp>
    </p:spTree>
    <p:extLst>
      <p:ext uri="{BB962C8B-B14F-4D97-AF65-F5344CB8AC3E}">
        <p14:creationId xmlns:p14="http://schemas.microsoft.com/office/powerpoint/2010/main" val="41003921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25</a:t>
            </a:fld>
            <a:endParaRPr lang="en-US"/>
          </a:p>
        </p:txBody>
      </p:sp>
    </p:spTree>
    <p:extLst>
      <p:ext uri="{BB962C8B-B14F-4D97-AF65-F5344CB8AC3E}">
        <p14:creationId xmlns:p14="http://schemas.microsoft.com/office/powerpoint/2010/main" val="35112220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26</a:t>
            </a:fld>
            <a:endParaRPr lang="en-US"/>
          </a:p>
        </p:txBody>
      </p:sp>
    </p:spTree>
    <p:extLst>
      <p:ext uri="{BB962C8B-B14F-4D97-AF65-F5344CB8AC3E}">
        <p14:creationId xmlns:p14="http://schemas.microsoft.com/office/powerpoint/2010/main" val="13718612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27</a:t>
            </a:fld>
            <a:endParaRPr lang="en-US"/>
          </a:p>
        </p:txBody>
      </p:sp>
    </p:spTree>
    <p:extLst>
      <p:ext uri="{BB962C8B-B14F-4D97-AF65-F5344CB8AC3E}">
        <p14:creationId xmlns:p14="http://schemas.microsoft.com/office/powerpoint/2010/main" val="35196359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28</a:t>
            </a:fld>
            <a:endParaRPr lang="en-US"/>
          </a:p>
        </p:txBody>
      </p:sp>
    </p:spTree>
    <p:extLst>
      <p:ext uri="{BB962C8B-B14F-4D97-AF65-F5344CB8AC3E}">
        <p14:creationId xmlns:p14="http://schemas.microsoft.com/office/powerpoint/2010/main" val="22009897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29</a:t>
            </a:fld>
            <a:endParaRPr lang="en-US"/>
          </a:p>
        </p:txBody>
      </p:sp>
    </p:spTree>
    <p:extLst>
      <p:ext uri="{BB962C8B-B14F-4D97-AF65-F5344CB8AC3E}">
        <p14:creationId xmlns:p14="http://schemas.microsoft.com/office/powerpoint/2010/main" val="1194368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30</a:t>
            </a:fld>
            <a:endParaRPr lang="en-US"/>
          </a:p>
        </p:txBody>
      </p:sp>
    </p:spTree>
    <p:extLst>
      <p:ext uri="{BB962C8B-B14F-4D97-AF65-F5344CB8AC3E}">
        <p14:creationId xmlns:p14="http://schemas.microsoft.com/office/powerpoint/2010/main" val="28770089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31</a:t>
            </a:fld>
            <a:endParaRPr lang="en-US"/>
          </a:p>
        </p:txBody>
      </p:sp>
    </p:spTree>
    <p:extLst>
      <p:ext uri="{BB962C8B-B14F-4D97-AF65-F5344CB8AC3E}">
        <p14:creationId xmlns:p14="http://schemas.microsoft.com/office/powerpoint/2010/main" val="38867854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32</a:t>
            </a:fld>
            <a:endParaRPr lang="en-US"/>
          </a:p>
        </p:txBody>
      </p:sp>
    </p:spTree>
    <p:extLst>
      <p:ext uri="{BB962C8B-B14F-4D97-AF65-F5344CB8AC3E}">
        <p14:creationId xmlns:p14="http://schemas.microsoft.com/office/powerpoint/2010/main" val="830804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9230A-5537-4762-9E8C-0CB176B0AB03}" type="slidenum">
              <a:rPr lang="en-US" smtClean="0"/>
              <a:t>6</a:t>
            </a:fld>
            <a:endParaRPr lang="en-US"/>
          </a:p>
        </p:txBody>
      </p:sp>
    </p:spTree>
    <p:extLst>
      <p:ext uri="{BB962C8B-B14F-4D97-AF65-F5344CB8AC3E}">
        <p14:creationId xmlns:p14="http://schemas.microsoft.com/office/powerpoint/2010/main" val="23768137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33</a:t>
            </a:fld>
            <a:endParaRPr lang="en-US"/>
          </a:p>
        </p:txBody>
      </p:sp>
    </p:spTree>
    <p:extLst>
      <p:ext uri="{BB962C8B-B14F-4D97-AF65-F5344CB8AC3E}">
        <p14:creationId xmlns:p14="http://schemas.microsoft.com/office/powerpoint/2010/main" val="7902080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34</a:t>
            </a:fld>
            <a:endParaRPr lang="en-US"/>
          </a:p>
        </p:txBody>
      </p:sp>
    </p:spTree>
    <p:extLst>
      <p:ext uri="{BB962C8B-B14F-4D97-AF65-F5344CB8AC3E}">
        <p14:creationId xmlns:p14="http://schemas.microsoft.com/office/powerpoint/2010/main" val="14508158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35</a:t>
            </a:fld>
            <a:endParaRPr lang="en-US"/>
          </a:p>
        </p:txBody>
      </p:sp>
    </p:spTree>
    <p:extLst>
      <p:ext uri="{BB962C8B-B14F-4D97-AF65-F5344CB8AC3E}">
        <p14:creationId xmlns:p14="http://schemas.microsoft.com/office/powerpoint/2010/main" val="25088896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36</a:t>
            </a:fld>
            <a:endParaRPr lang="en-US"/>
          </a:p>
        </p:txBody>
      </p:sp>
    </p:spTree>
    <p:extLst>
      <p:ext uri="{BB962C8B-B14F-4D97-AF65-F5344CB8AC3E}">
        <p14:creationId xmlns:p14="http://schemas.microsoft.com/office/powerpoint/2010/main" val="23751022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In the first example, both the local council and the police are data controllers</a:t>
            </a:r>
          </a:p>
          <a:p>
            <a:r>
              <a:rPr lang="en-GB" sz="1200" b="0" i="0" kern="1200" dirty="0">
                <a:solidFill>
                  <a:schemeClr val="tx1"/>
                </a:solidFill>
                <a:effectLst/>
                <a:latin typeface="+mn-lt"/>
                <a:ea typeface="+mn-ea"/>
                <a:cs typeface="+mn-cs"/>
              </a:rPr>
              <a:t>In the second example, both the government and the schools are data controllers</a:t>
            </a:r>
          </a:p>
        </p:txBody>
      </p:sp>
      <p:sp>
        <p:nvSpPr>
          <p:cNvPr id="4" name="Slide Number Placeholder 3"/>
          <p:cNvSpPr>
            <a:spLocks noGrp="1"/>
          </p:cNvSpPr>
          <p:nvPr>
            <p:ph type="sldNum" sz="quarter" idx="10"/>
          </p:nvPr>
        </p:nvSpPr>
        <p:spPr/>
        <p:txBody>
          <a:bodyPr/>
          <a:lstStyle/>
          <a:p>
            <a:fld id="{20C9230A-5537-4762-9E8C-0CB176B0AB03}" type="slidenum">
              <a:rPr lang="en-US" smtClean="0"/>
              <a:t>37</a:t>
            </a:fld>
            <a:endParaRPr lang="en-US"/>
          </a:p>
        </p:txBody>
      </p:sp>
    </p:spTree>
    <p:extLst>
      <p:ext uri="{BB962C8B-B14F-4D97-AF65-F5344CB8AC3E}">
        <p14:creationId xmlns:p14="http://schemas.microsoft.com/office/powerpoint/2010/main" val="34923905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In the first example, both the local council and the police are data controllers</a:t>
            </a:r>
          </a:p>
          <a:p>
            <a:r>
              <a:rPr lang="en-GB" sz="1200" b="0" i="0" kern="1200" dirty="0">
                <a:solidFill>
                  <a:schemeClr val="tx1"/>
                </a:solidFill>
                <a:effectLst/>
                <a:latin typeface="+mn-lt"/>
                <a:ea typeface="+mn-ea"/>
                <a:cs typeface="+mn-cs"/>
              </a:rPr>
              <a:t>In the second example, both the government and the schools are data controllers</a:t>
            </a:r>
          </a:p>
        </p:txBody>
      </p:sp>
      <p:sp>
        <p:nvSpPr>
          <p:cNvPr id="4" name="Slide Number Placeholder 3"/>
          <p:cNvSpPr>
            <a:spLocks noGrp="1"/>
          </p:cNvSpPr>
          <p:nvPr>
            <p:ph type="sldNum" sz="quarter" idx="10"/>
          </p:nvPr>
        </p:nvSpPr>
        <p:spPr/>
        <p:txBody>
          <a:bodyPr/>
          <a:lstStyle/>
          <a:p>
            <a:fld id="{20C9230A-5537-4762-9E8C-0CB176B0AB03}" type="slidenum">
              <a:rPr lang="en-US" smtClean="0"/>
              <a:t>38</a:t>
            </a:fld>
            <a:endParaRPr lang="en-US"/>
          </a:p>
        </p:txBody>
      </p:sp>
    </p:spTree>
    <p:extLst>
      <p:ext uri="{BB962C8B-B14F-4D97-AF65-F5344CB8AC3E}">
        <p14:creationId xmlns:p14="http://schemas.microsoft.com/office/powerpoint/2010/main" val="2459874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In the first example, both the local council and the police are data controllers</a:t>
            </a:r>
          </a:p>
          <a:p>
            <a:r>
              <a:rPr lang="en-GB" sz="1200" b="0" i="0" kern="1200" dirty="0">
                <a:solidFill>
                  <a:schemeClr val="tx1"/>
                </a:solidFill>
                <a:effectLst/>
                <a:latin typeface="+mn-lt"/>
                <a:ea typeface="+mn-ea"/>
                <a:cs typeface="+mn-cs"/>
              </a:rPr>
              <a:t>In the second example, both the government and the schools are data controllers</a:t>
            </a:r>
          </a:p>
        </p:txBody>
      </p:sp>
      <p:sp>
        <p:nvSpPr>
          <p:cNvPr id="4" name="Slide Number Placeholder 3"/>
          <p:cNvSpPr>
            <a:spLocks noGrp="1"/>
          </p:cNvSpPr>
          <p:nvPr>
            <p:ph type="sldNum" sz="quarter" idx="10"/>
          </p:nvPr>
        </p:nvSpPr>
        <p:spPr/>
        <p:txBody>
          <a:bodyPr/>
          <a:lstStyle/>
          <a:p>
            <a:fld id="{20C9230A-5537-4762-9E8C-0CB176B0AB03}" type="slidenum">
              <a:rPr lang="en-US" smtClean="0"/>
              <a:t>39</a:t>
            </a:fld>
            <a:endParaRPr lang="en-US"/>
          </a:p>
        </p:txBody>
      </p:sp>
    </p:spTree>
    <p:extLst>
      <p:ext uri="{BB962C8B-B14F-4D97-AF65-F5344CB8AC3E}">
        <p14:creationId xmlns:p14="http://schemas.microsoft.com/office/powerpoint/2010/main" val="31237182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In the first example, both the local council and the police are data controllers</a:t>
            </a:r>
          </a:p>
          <a:p>
            <a:r>
              <a:rPr lang="en-GB" sz="1200" b="0" i="0" kern="1200" dirty="0">
                <a:solidFill>
                  <a:schemeClr val="tx1"/>
                </a:solidFill>
                <a:effectLst/>
                <a:latin typeface="+mn-lt"/>
                <a:ea typeface="+mn-ea"/>
                <a:cs typeface="+mn-cs"/>
              </a:rPr>
              <a:t>In the second example, both the government and the schools are data controllers</a:t>
            </a:r>
          </a:p>
        </p:txBody>
      </p:sp>
      <p:sp>
        <p:nvSpPr>
          <p:cNvPr id="4" name="Slide Number Placeholder 3"/>
          <p:cNvSpPr>
            <a:spLocks noGrp="1"/>
          </p:cNvSpPr>
          <p:nvPr>
            <p:ph type="sldNum" sz="quarter" idx="10"/>
          </p:nvPr>
        </p:nvSpPr>
        <p:spPr/>
        <p:txBody>
          <a:bodyPr/>
          <a:lstStyle/>
          <a:p>
            <a:fld id="{20C9230A-5537-4762-9E8C-0CB176B0AB03}" type="slidenum">
              <a:rPr lang="en-US" smtClean="0"/>
              <a:t>40</a:t>
            </a:fld>
            <a:endParaRPr lang="en-US"/>
          </a:p>
        </p:txBody>
      </p:sp>
    </p:spTree>
    <p:extLst>
      <p:ext uri="{BB962C8B-B14F-4D97-AF65-F5344CB8AC3E}">
        <p14:creationId xmlns:p14="http://schemas.microsoft.com/office/powerpoint/2010/main" val="279114873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41</a:t>
            </a:fld>
            <a:endParaRPr lang="en-US"/>
          </a:p>
        </p:txBody>
      </p:sp>
    </p:spTree>
    <p:extLst>
      <p:ext uri="{BB962C8B-B14F-4D97-AF65-F5344CB8AC3E}">
        <p14:creationId xmlns:p14="http://schemas.microsoft.com/office/powerpoint/2010/main" val="11633628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42</a:t>
            </a:fld>
            <a:endParaRPr lang="en-US"/>
          </a:p>
        </p:txBody>
      </p:sp>
    </p:spTree>
    <p:extLst>
      <p:ext uri="{BB962C8B-B14F-4D97-AF65-F5344CB8AC3E}">
        <p14:creationId xmlns:p14="http://schemas.microsoft.com/office/powerpoint/2010/main" val="3983130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9230A-5537-4762-9E8C-0CB176B0AB03}" type="slidenum">
              <a:rPr lang="en-US" smtClean="0"/>
              <a:t>7</a:t>
            </a:fld>
            <a:endParaRPr lang="en-US"/>
          </a:p>
        </p:txBody>
      </p:sp>
    </p:spTree>
    <p:extLst>
      <p:ext uri="{BB962C8B-B14F-4D97-AF65-F5344CB8AC3E}">
        <p14:creationId xmlns:p14="http://schemas.microsoft.com/office/powerpoint/2010/main" val="12718773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43</a:t>
            </a:fld>
            <a:endParaRPr lang="en-US"/>
          </a:p>
        </p:txBody>
      </p:sp>
    </p:spTree>
    <p:extLst>
      <p:ext uri="{BB962C8B-B14F-4D97-AF65-F5344CB8AC3E}">
        <p14:creationId xmlns:p14="http://schemas.microsoft.com/office/powerpoint/2010/main" val="20772922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44</a:t>
            </a:fld>
            <a:endParaRPr lang="en-US"/>
          </a:p>
        </p:txBody>
      </p:sp>
    </p:spTree>
    <p:extLst>
      <p:ext uri="{BB962C8B-B14F-4D97-AF65-F5344CB8AC3E}">
        <p14:creationId xmlns:p14="http://schemas.microsoft.com/office/powerpoint/2010/main" val="27616153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45</a:t>
            </a:fld>
            <a:endParaRPr lang="en-US"/>
          </a:p>
        </p:txBody>
      </p:sp>
    </p:spTree>
    <p:extLst>
      <p:ext uri="{BB962C8B-B14F-4D97-AF65-F5344CB8AC3E}">
        <p14:creationId xmlns:p14="http://schemas.microsoft.com/office/powerpoint/2010/main" val="42244366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46</a:t>
            </a:fld>
            <a:endParaRPr lang="en-US"/>
          </a:p>
        </p:txBody>
      </p:sp>
    </p:spTree>
    <p:extLst>
      <p:ext uri="{BB962C8B-B14F-4D97-AF65-F5344CB8AC3E}">
        <p14:creationId xmlns:p14="http://schemas.microsoft.com/office/powerpoint/2010/main" val="419884954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47</a:t>
            </a:fld>
            <a:endParaRPr lang="en-US"/>
          </a:p>
        </p:txBody>
      </p:sp>
    </p:spTree>
    <p:extLst>
      <p:ext uri="{BB962C8B-B14F-4D97-AF65-F5344CB8AC3E}">
        <p14:creationId xmlns:p14="http://schemas.microsoft.com/office/powerpoint/2010/main" val="24703429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48</a:t>
            </a:fld>
            <a:endParaRPr lang="en-US"/>
          </a:p>
        </p:txBody>
      </p:sp>
    </p:spTree>
    <p:extLst>
      <p:ext uri="{BB962C8B-B14F-4D97-AF65-F5344CB8AC3E}">
        <p14:creationId xmlns:p14="http://schemas.microsoft.com/office/powerpoint/2010/main" val="5406117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49</a:t>
            </a:fld>
            <a:endParaRPr lang="en-US"/>
          </a:p>
        </p:txBody>
      </p:sp>
    </p:spTree>
    <p:extLst>
      <p:ext uri="{BB962C8B-B14F-4D97-AF65-F5344CB8AC3E}">
        <p14:creationId xmlns:p14="http://schemas.microsoft.com/office/powerpoint/2010/main" val="115706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50</a:t>
            </a:fld>
            <a:endParaRPr lang="en-US"/>
          </a:p>
        </p:txBody>
      </p:sp>
    </p:spTree>
    <p:extLst>
      <p:ext uri="{BB962C8B-B14F-4D97-AF65-F5344CB8AC3E}">
        <p14:creationId xmlns:p14="http://schemas.microsoft.com/office/powerpoint/2010/main" val="389313659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51</a:t>
            </a:fld>
            <a:endParaRPr lang="en-US"/>
          </a:p>
        </p:txBody>
      </p:sp>
    </p:spTree>
    <p:extLst>
      <p:ext uri="{BB962C8B-B14F-4D97-AF65-F5344CB8AC3E}">
        <p14:creationId xmlns:p14="http://schemas.microsoft.com/office/powerpoint/2010/main" val="62018850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52</a:t>
            </a:fld>
            <a:endParaRPr lang="en-US"/>
          </a:p>
        </p:txBody>
      </p:sp>
    </p:spTree>
    <p:extLst>
      <p:ext uri="{BB962C8B-B14F-4D97-AF65-F5344CB8AC3E}">
        <p14:creationId xmlns:p14="http://schemas.microsoft.com/office/powerpoint/2010/main" val="3023480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9230A-5537-4762-9E8C-0CB176B0AB03}" type="slidenum">
              <a:rPr lang="en-US" smtClean="0"/>
              <a:t>8</a:t>
            </a:fld>
            <a:endParaRPr lang="en-US"/>
          </a:p>
        </p:txBody>
      </p:sp>
    </p:spTree>
    <p:extLst>
      <p:ext uri="{BB962C8B-B14F-4D97-AF65-F5344CB8AC3E}">
        <p14:creationId xmlns:p14="http://schemas.microsoft.com/office/powerpoint/2010/main" val="223374797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53</a:t>
            </a:fld>
            <a:endParaRPr lang="en-US"/>
          </a:p>
        </p:txBody>
      </p:sp>
    </p:spTree>
    <p:extLst>
      <p:ext uri="{BB962C8B-B14F-4D97-AF65-F5344CB8AC3E}">
        <p14:creationId xmlns:p14="http://schemas.microsoft.com/office/powerpoint/2010/main" val="22620311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54</a:t>
            </a:fld>
            <a:endParaRPr lang="en-US"/>
          </a:p>
        </p:txBody>
      </p:sp>
    </p:spTree>
    <p:extLst>
      <p:ext uri="{BB962C8B-B14F-4D97-AF65-F5344CB8AC3E}">
        <p14:creationId xmlns:p14="http://schemas.microsoft.com/office/powerpoint/2010/main" val="211005569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55</a:t>
            </a:fld>
            <a:endParaRPr lang="en-US"/>
          </a:p>
        </p:txBody>
      </p:sp>
    </p:spTree>
    <p:extLst>
      <p:ext uri="{BB962C8B-B14F-4D97-AF65-F5344CB8AC3E}">
        <p14:creationId xmlns:p14="http://schemas.microsoft.com/office/powerpoint/2010/main" val="38605048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56</a:t>
            </a:fld>
            <a:endParaRPr lang="en-US"/>
          </a:p>
        </p:txBody>
      </p:sp>
    </p:spTree>
    <p:extLst>
      <p:ext uri="{BB962C8B-B14F-4D97-AF65-F5344CB8AC3E}">
        <p14:creationId xmlns:p14="http://schemas.microsoft.com/office/powerpoint/2010/main" val="246911092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57</a:t>
            </a:fld>
            <a:endParaRPr lang="en-US"/>
          </a:p>
        </p:txBody>
      </p:sp>
    </p:spTree>
    <p:extLst>
      <p:ext uri="{BB962C8B-B14F-4D97-AF65-F5344CB8AC3E}">
        <p14:creationId xmlns:p14="http://schemas.microsoft.com/office/powerpoint/2010/main" val="328359861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58</a:t>
            </a:fld>
            <a:endParaRPr lang="en-US"/>
          </a:p>
        </p:txBody>
      </p:sp>
    </p:spTree>
    <p:extLst>
      <p:ext uri="{BB962C8B-B14F-4D97-AF65-F5344CB8AC3E}">
        <p14:creationId xmlns:p14="http://schemas.microsoft.com/office/powerpoint/2010/main" val="406501314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59</a:t>
            </a:fld>
            <a:endParaRPr lang="en-US"/>
          </a:p>
        </p:txBody>
      </p:sp>
    </p:spTree>
    <p:extLst>
      <p:ext uri="{BB962C8B-B14F-4D97-AF65-F5344CB8AC3E}">
        <p14:creationId xmlns:p14="http://schemas.microsoft.com/office/powerpoint/2010/main" val="23328079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60</a:t>
            </a:fld>
            <a:endParaRPr lang="en-US"/>
          </a:p>
        </p:txBody>
      </p:sp>
    </p:spTree>
    <p:extLst>
      <p:ext uri="{BB962C8B-B14F-4D97-AF65-F5344CB8AC3E}">
        <p14:creationId xmlns:p14="http://schemas.microsoft.com/office/powerpoint/2010/main" val="288000287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61</a:t>
            </a:fld>
            <a:endParaRPr lang="en-US"/>
          </a:p>
        </p:txBody>
      </p:sp>
    </p:spTree>
    <p:extLst>
      <p:ext uri="{BB962C8B-B14F-4D97-AF65-F5344CB8AC3E}">
        <p14:creationId xmlns:p14="http://schemas.microsoft.com/office/powerpoint/2010/main" val="237828529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62</a:t>
            </a:fld>
            <a:endParaRPr lang="en-US"/>
          </a:p>
        </p:txBody>
      </p:sp>
    </p:spTree>
    <p:extLst>
      <p:ext uri="{BB962C8B-B14F-4D97-AF65-F5344CB8AC3E}">
        <p14:creationId xmlns:p14="http://schemas.microsoft.com/office/powerpoint/2010/main" val="432670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9230A-5537-4762-9E8C-0CB176B0AB03}" type="slidenum">
              <a:rPr lang="en-US" smtClean="0"/>
              <a:t>9</a:t>
            </a:fld>
            <a:endParaRPr lang="en-US"/>
          </a:p>
        </p:txBody>
      </p:sp>
    </p:spTree>
    <p:extLst>
      <p:ext uri="{BB962C8B-B14F-4D97-AF65-F5344CB8AC3E}">
        <p14:creationId xmlns:p14="http://schemas.microsoft.com/office/powerpoint/2010/main" val="365085730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63</a:t>
            </a:fld>
            <a:endParaRPr lang="en-US"/>
          </a:p>
        </p:txBody>
      </p:sp>
    </p:spTree>
    <p:extLst>
      <p:ext uri="{BB962C8B-B14F-4D97-AF65-F5344CB8AC3E}">
        <p14:creationId xmlns:p14="http://schemas.microsoft.com/office/powerpoint/2010/main" val="273782294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64</a:t>
            </a:fld>
            <a:endParaRPr lang="en-US"/>
          </a:p>
        </p:txBody>
      </p:sp>
    </p:spTree>
    <p:extLst>
      <p:ext uri="{BB962C8B-B14F-4D97-AF65-F5344CB8AC3E}">
        <p14:creationId xmlns:p14="http://schemas.microsoft.com/office/powerpoint/2010/main" val="244460601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65</a:t>
            </a:fld>
            <a:endParaRPr lang="en-US"/>
          </a:p>
        </p:txBody>
      </p:sp>
    </p:spTree>
    <p:extLst>
      <p:ext uri="{BB962C8B-B14F-4D97-AF65-F5344CB8AC3E}">
        <p14:creationId xmlns:p14="http://schemas.microsoft.com/office/powerpoint/2010/main" val="176900591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66</a:t>
            </a:fld>
            <a:endParaRPr lang="en-US"/>
          </a:p>
        </p:txBody>
      </p:sp>
    </p:spTree>
    <p:extLst>
      <p:ext uri="{BB962C8B-B14F-4D97-AF65-F5344CB8AC3E}">
        <p14:creationId xmlns:p14="http://schemas.microsoft.com/office/powerpoint/2010/main" val="315394351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67</a:t>
            </a:fld>
            <a:endParaRPr lang="en-US"/>
          </a:p>
        </p:txBody>
      </p:sp>
    </p:spTree>
    <p:extLst>
      <p:ext uri="{BB962C8B-B14F-4D97-AF65-F5344CB8AC3E}">
        <p14:creationId xmlns:p14="http://schemas.microsoft.com/office/powerpoint/2010/main" val="373076176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68</a:t>
            </a:fld>
            <a:endParaRPr lang="en-US"/>
          </a:p>
        </p:txBody>
      </p:sp>
    </p:spTree>
    <p:extLst>
      <p:ext uri="{BB962C8B-B14F-4D97-AF65-F5344CB8AC3E}">
        <p14:creationId xmlns:p14="http://schemas.microsoft.com/office/powerpoint/2010/main" val="8019493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69</a:t>
            </a:fld>
            <a:endParaRPr lang="en-US"/>
          </a:p>
        </p:txBody>
      </p:sp>
    </p:spTree>
    <p:extLst>
      <p:ext uri="{BB962C8B-B14F-4D97-AF65-F5344CB8AC3E}">
        <p14:creationId xmlns:p14="http://schemas.microsoft.com/office/powerpoint/2010/main" val="317490757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70</a:t>
            </a:fld>
            <a:endParaRPr lang="en-US"/>
          </a:p>
        </p:txBody>
      </p:sp>
    </p:spTree>
    <p:extLst>
      <p:ext uri="{BB962C8B-B14F-4D97-AF65-F5344CB8AC3E}">
        <p14:creationId xmlns:p14="http://schemas.microsoft.com/office/powerpoint/2010/main" val="316639240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77</a:t>
            </a:fld>
            <a:endParaRPr lang="en-US"/>
          </a:p>
        </p:txBody>
      </p:sp>
    </p:spTree>
    <p:extLst>
      <p:ext uri="{BB962C8B-B14F-4D97-AF65-F5344CB8AC3E}">
        <p14:creationId xmlns:p14="http://schemas.microsoft.com/office/powerpoint/2010/main" val="353479751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78</a:t>
            </a:fld>
            <a:endParaRPr lang="en-US"/>
          </a:p>
        </p:txBody>
      </p:sp>
    </p:spTree>
    <p:extLst>
      <p:ext uri="{BB962C8B-B14F-4D97-AF65-F5344CB8AC3E}">
        <p14:creationId xmlns:p14="http://schemas.microsoft.com/office/powerpoint/2010/main" val="2181194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The definition of processing is very wide and it is difficult to think of anything an organisation might do with data that will not be processing.</a:t>
            </a:r>
            <a:endParaRPr lang="en-US" dirty="0"/>
          </a:p>
        </p:txBody>
      </p:sp>
      <p:sp>
        <p:nvSpPr>
          <p:cNvPr id="4" name="Slide Number Placeholder 3"/>
          <p:cNvSpPr>
            <a:spLocks noGrp="1"/>
          </p:cNvSpPr>
          <p:nvPr>
            <p:ph type="sldNum" sz="quarter" idx="10"/>
          </p:nvPr>
        </p:nvSpPr>
        <p:spPr/>
        <p:txBody>
          <a:bodyPr/>
          <a:lstStyle/>
          <a:p>
            <a:fld id="{20C9230A-5537-4762-9E8C-0CB176B0AB03}" type="slidenum">
              <a:rPr lang="en-US" smtClean="0"/>
              <a:t>10</a:t>
            </a:fld>
            <a:endParaRPr lang="en-US"/>
          </a:p>
        </p:txBody>
      </p:sp>
    </p:spTree>
    <p:extLst>
      <p:ext uri="{BB962C8B-B14F-4D97-AF65-F5344CB8AC3E}">
        <p14:creationId xmlns:p14="http://schemas.microsoft.com/office/powerpoint/2010/main" val="87180464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C9230A-5537-4762-9E8C-0CB176B0AB03}" type="slidenum">
              <a:rPr lang="en-US" smtClean="0"/>
              <a:t>79</a:t>
            </a:fld>
            <a:endParaRPr lang="en-US"/>
          </a:p>
        </p:txBody>
      </p:sp>
    </p:spTree>
    <p:extLst>
      <p:ext uri="{BB962C8B-B14F-4D97-AF65-F5344CB8AC3E}">
        <p14:creationId xmlns:p14="http://schemas.microsoft.com/office/powerpoint/2010/main" val="3472314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The definition of processing is very wide and it is difficult to think of anything an organisation might do with data that will not be processing.</a:t>
            </a:r>
            <a:endParaRPr lang="en-US" dirty="0"/>
          </a:p>
        </p:txBody>
      </p:sp>
      <p:sp>
        <p:nvSpPr>
          <p:cNvPr id="4" name="Slide Number Placeholder 3"/>
          <p:cNvSpPr>
            <a:spLocks noGrp="1"/>
          </p:cNvSpPr>
          <p:nvPr>
            <p:ph type="sldNum" sz="quarter" idx="10"/>
          </p:nvPr>
        </p:nvSpPr>
        <p:spPr/>
        <p:txBody>
          <a:bodyPr/>
          <a:lstStyle/>
          <a:p>
            <a:fld id="{20C9230A-5537-4762-9E8C-0CB176B0AB03}" type="slidenum">
              <a:rPr lang="en-US" smtClean="0"/>
              <a:t>11</a:t>
            </a:fld>
            <a:endParaRPr lang="en-US"/>
          </a:p>
        </p:txBody>
      </p:sp>
    </p:spTree>
    <p:extLst>
      <p:ext uri="{BB962C8B-B14F-4D97-AF65-F5344CB8AC3E}">
        <p14:creationId xmlns:p14="http://schemas.microsoft.com/office/powerpoint/2010/main" val="1827363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A data controller must be a “person” recognised in law, that is to say:</a:t>
            </a:r>
          </a:p>
          <a:p>
            <a:r>
              <a:rPr lang="en-GB" sz="1200" b="0" i="0" kern="1200" dirty="0">
                <a:solidFill>
                  <a:schemeClr val="tx1"/>
                </a:solidFill>
                <a:effectLst/>
                <a:latin typeface="+mn-lt"/>
                <a:ea typeface="+mn-ea"/>
                <a:cs typeface="+mn-cs"/>
              </a:rPr>
              <a:t>individuals;</a:t>
            </a:r>
          </a:p>
          <a:p>
            <a:r>
              <a:rPr lang="en-GB" sz="1200" b="0" i="0" kern="1200" dirty="0">
                <a:solidFill>
                  <a:schemeClr val="tx1"/>
                </a:solidFill>
                <a:effectLst/>
                <a:latin typeface="+mn-lt"/>
                <a:ea typeface="+mn-ea"/>
                <a:cs typeface="+mn-cs"/>
              </a:rPr>
              <a:t>organisations; and</a:t>
            </a:r>
          </a:p>
          <a:p>
            <a:r>
              <a:rPr lang="en-GB" sz="1200" b="0" i="0" kern="1200" dirty="0">
                <a:solidFill>
                  <a:schemeClr val="tx1"/>
                </a:solidFill>
                <a:effectLst/>
                <a:latin typeface="+mn-lt"/>
                <a:ea typeface="+mn-ea"/>
                <a:cs typeface="+mn-cs"/>
              </a:rPr>
              <a:t>other corporate and unincorporated bodies of persons.</a:t>
            </a:r>
          </a:p>
        </p:txBody>
      </p:sp>
      <p:sp>
        <p:nvSpPr>
          <p:cNvPr id="4" name="Slide Number Placeholder 3"/>
          <p:cNvSpPr>
            <a:spLocks noGrp="1"/>
          </p:cNvSpPr>
          <p:nvPr>
            <p:ph type="sldNum" sz="quarter" idx="10"/>
          </p:nvPr>
        </p:nvSpPr>
        <p:spPr/>
        <p:txBody>
          <a:bodyPr/>
          <a:lstStyle/>
          <a:p>
            <a:fld id="{20C9230A-5537-4762-9E8C-0CB176B0AB03}" type="slidenum">
              <a:rPr lang="en-US" smtClean="0"/>
              <a:t>12</a:t>
            </a:fld>
            <a:endParaRPr lang="en-US"/>
          </a:p>
        </p:txBody>
      </p:sp>
    </p:spTree>
    <p:extLst>
      <p:ext uri="{BB962C8B-B14F-4D97-AF65-F5344CB8AC3E}">
        <p14:creationId xmlns:p14="http://schemas.microsoft.com/office/powerpoint/2010/main" val="59842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5C893B-3D64-46BF-A0CD-F676969ECF7A}" type="datetimeFigureOut">
              <a:rPr lang="en-US" smtClean="0"/>
              <a:t>7/11/2017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3027570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5C893B-3D64-46BF-A0CD-F676969ECF7A}" type="datetimeFigureOut">
              <a:rPr lang="en-US" smtClean="0"/>
              <a:t>7/11/2017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3088961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5C893B-3D64-46BF-A0CD-F676969ECF7A}" type="datetimeFigureOut">
              <a:rPr lang="en-US" smtClean="0"/>
              <a:t>7/11/2017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247543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5C893B-3D64-46BF-A0CD-F676969ECF7A}" type="datetimeFigureOut">
              <a:rPr lang="en-US" smtClean="0"/>
              <a:t>7/11/2017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3304812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95C893B-3D64-46BF-A0CD-F676969ECF7A}" type="datetimeFigureOut">
              <a:rPr lang="en-US" smtClean="0"/>
              <a:t>7/11/2017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159199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95C893B-3D64-46BF-A0CD-F676969ECF7A}" type="datetimeFigureOut">
              <a:rPr lang="en-US" smtClean="0"/>
              <a:t>7/11/2017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3234845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95C893B-3D64-46BF-A0CD-F676969ECF7A}" type="datetimeFigureOut">
              <a:rPr lang="en-US" smtClean="0"/>
              <a:t>7/11/2017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14375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95C893B-3D64-46BF-A0CD-F676969ECF7A}" type="datetimeFigureOut">
              <a:rPr lang="en-US" smtClean="0"/>
              <a:t>7/11/2017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651990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5C893B-3D64-46BF-A0CD-F676969ECF7A}" type="datetimeFigureOut">
              <a:rPr lang="en-US" smtClean="0"/>
              <a:t>7/11/2017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1652412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95C893B-3D64-46BF-A0CD-F676969ECF7A}" type="datetimeFigureOut">
              <a:rPr lang="en-US" smtClean="0"/>
              <a:t>7/11/2017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1076813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95C893B-3D64-46BF-A0CD-F676969ECF7A}" type="datetimeFigureOut">
              <a:rPr lang="en-US" smtClean="0"/>
              <a:t>7/11/2017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4007775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5C893B-3D64-46BF-A0CD-F676969ECF7A}" type="datetimeFigureOut">
              <a:rPr lang="en-US" smtClean="0"/>
              <a:t>7/11/2017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CE0031-C776-4B7C-8C38-CD3121921AE0}" type="slidenum">
              <a:rPr lang="en-US" smtClean="0"/>
              <a:t>‹#›</a:t>
            </a:fld>
            <a:endParaRPr lang="en-US"/>
          </a:p>
        </p:txBody>
      </p:sp>
    </p:spTree>
    <p:extLst>
      <p:ext uri="{BB962C8B-B14F-4D97-AF65-F5344CB8AC3E}">
        <p14:creationId xmlns:p14="http://schemas.microsoft.com/office/powerpoint/2010/main" val="27555398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jpeg"/></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hyperlink" Target="https://ico.org.uk/media/for-organisations/documents/2014413/data-transfers-to-the-us-and-privacy-shield.pdf" TargetMode="External"/><Relationship Id="rId4" Type="http://schemas.openxmlformats.org/officeDocument/2006/relationships/hyperlink" Target="http://ec.europa.eu/justice/data-protection/files/factsheets/factsheet_eu-us_privacy_shield_en.pdf"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3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bbc.co.uk/news/uk-11821203"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hyperlink" Target="http://news.bbc.co.uk/1/hi/uk/7376586.stm" TargetMode="External"/><Relationship Id="rId4" Type="http://schemas.openxmlformats.org/officeDocument/2006/relationships/hyperlink" Target="http://www.bbc.co.uk/news/technology-11684952"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legislation.gov.uk/ukpga/2000/36/schedule/1"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0.xml.rels><?xml version="1.0" encoding="UTF-8" standalone="yes"?>
<Relationships xmlns="http://schemas.openxmlformats.org/package/2006/relationships"><Relationship Id="rId3" Type="http://schemas.openxmlformats.org/officeDocument/2006/relationships/hyperlink" Target="https://en.wikipedia.org/wiki/ISP" TargetMode="External"/><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hyperlink" Target="https://en.wikipedia.org/wiki/Key_disclosure_law"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www.bbc.co.uk/schools/gcsebitesize/ict/legal/0dataprotectionactrev1.shtml"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F62161D-C93A-4294-B50D-D20AB68D7AE1}"/>
              </a:ext>
            </a:extLst>
          </p:cNvPr>
          <p:cNvSpPr txBox="1"/>
          <p:nvPr/>
        </p:nvSpPr>
        <p:spPr>
          <a:xfrm>
            <a:off x="616818" y="1431662"/>
            <a:ext cx="8978790" cy="3308598"/>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GB" sz="2800" b="1" dirty="0" smtClean="0"/>
              <a:t>Data Protection Act</a:t>
            </a:r>
          </a:p>
          <a:p>
            <a:pPr marL="457200" indent="-457200">
              <a:spcAft>
                <a:spcPts val="600"/>
              </a:spcAft>
              <a:buFont typeface="Arial" panose="020B0604020202020204" pitchFamily="34" charset="0"/>
              <a:buChar char="•"/>
            </a:pPr>
            <a:r>
              <a:rPr lang="en-GB" sz="2800" b="1" dirty="0" smtClean="0"/>
              <a:t>Freedom of Information Act</a:t>
            </a:r>
          </a:p>
          <a:p>
            <a:pPr marL="457200" indent="-457200">
              <a:spcAft>
                <a:spcPts val="600"/>
              </a:spcAft>
              <a:buFont typeface="Arial" panose="020B0604020202020204" pitchFamily="34" charset="0"/>
              <a:buChar char="•"/>
            </a:pPr>
            <a:r>
              <a:rPr lang="en-GB" sz="2800" b="1" dirty="0" smtClean="0"/>
              <a:t>Computer Misuse Act</a:t>
            </a:r>
          </a:p>
          <a:p>
            <a:pPr marL="457200" indent="-457200">
              <a:spcAft>
                <a:spcPts val="600"/>
              </a:spcAft>
              <a:buFont typeface="Arial" panose="020B0604020202020204" pitchFamily="34" charset="0"/>
              <a:buChar char="•"/>
            </a:pPr>
            <a:r>
              <a:rPr lang="en-GB" sz="2800" b="1" dirty="0"/>
              <a:t>Regulation of Investigatory Powers Act (RIPA) 2000</a:t>
            </a:r>
            <a:endParaRPr lang="en-GB" sz="2800" b="1" dirty="0" smtClean="0"/>
          </a:p>
          <a:p>
            <a:pPr>
              <a:spcAft>
                <a:spcPts val="600"/>
              </a:spcAft>
            </a:pPr>
            <a:endParaRPr lang="en-GB" sz="2800" b="1" dirty="0"/>
          </a:p>
          <a:p>
            <a:pPr algn="ctr">
              <a:spcAft>
                <a:spcPts val="600"/>
              </a:spcAft>
            </a:pPr>
            <a:endParaRPr lang="en-GB" sz="4400" b="1" dirty="0"/>
          </a:p>
        </p:txBody>
      </p:sp>
      <p:sp>
        <p:nvSpPr>
          <p:cNvPr id="5" name="Snip Single Corner Rectangle 5"/>
          <p:cNvSpPr/>
          <p:nvPr/>
        </p:nvSpPr>
        <p:spPr>
          <a:xfrm flipH="1">
            <a:off x="-2" y="-18626"/>
            <a:ext cx="2501902"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Data Laws</a:t>
            </a:r>
            <a:endParaRPr lang="en-GB" sz="3200" dirty="0"/>
          </a:p>
        </p:txBody>
      </p:sp>
    </p:spTree>
    <p:extLst>
      <p:ext uri="{BB962C8B-B14F-4D97-AF65-F5344CB8AC3E}">
        <p14:creationId xmlns:p14="http://schemas.microsoft.com/office/powerpoint/2010/main" val="3838824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A857972-FAB0-48C1-A5EE-E354CB59FF7E}"/>
              </a:ext>
            </a:extLst>
          </p:cNvPr>
          <p:cNvSpPr/>
          <p:nvPr/>
        </p:nvSpPr>
        <p:spPr>
          <a:xfrm>
            <a:off x="1390650" y="2269341"/>
            <a:ext cx="9124950" cy="3477875"/>
          </a:xfrm>
          <a:prstGeom prst="rect">
            <a:avLst/>
          </a:prstGeom>
        </p:spPr>
        <p:txBody>
          <a:bodyPr wrap="square">
            <a:spAutoFit/>
          </a:bodyPr>
          <a:lstStyle/>
          <a:p>
            <a:pPr>
              <a:spcAft>
                <a:spcPts val="1200"/>
              </a:spcAft>
            </a:pPr>
            <a:r>
              <a:rPr lang="en-GB" sz="2000" b="1" i="0" dirty="0">
                <a:solidFill>
                  <a:srgbClr val="000000"/>
                </a:solidFill>
                <a:effectLst/>
                <a:latin typeface="Verdana" panose="020B0604030504040204" pitchFamily="34" charset="0"/>
              </a:rPr>
              <a:t>Processing</a:t>
            </a:r>
            <a:r>
              <a:rPr lang="en-GB" sz="2000" b="0" i="0" dirty="0">
                <a:solidFill>
                  <a:srgbClr val="000000"/>
                </a:solidFill>
                <a:effectLst/>
                <a:latin typeface="Verdana" panose="020B0604030504040204" pitchFamily="34" charset="0"/>
              </a:rPr>
              <a:t>, in relation to information or data, means obtaining, recording or holding the information or data or carrying out any operation or set of operations on the information or data, including –</a:t>
            </a:r>
          </a:p>
          <a:p>
            <a:pPr marL="342900" indent="-342900">
              <a:spcAft>
                <a:spcPts val="1200"/>
              </a:spcAft>
              <a:buAutoNum type="alphaLcParenR"/>
            </a:pPr>
            <a:r>
              <a:rPr lang="en-GB" sz="2000" b="0" i="0" dirty="0">
                <a:solidFill>
                  <a:srgbClr val="000000"/>
                </a:solidFill>
                <a:effectLst/>
                <a:latin typeface="Verdana" panose="020B0604030504040204" pitchFamily="34" charset="0"/>
              </a:rPr>
              <a:t>organisation, adaptation or alteration of the information or data,</a:t>
            </a:r>
          </a:p>
          <a:p>
            <a:pPr marL="342900" indent="-342900">
              <a:spcAft>
                <a:spcPts val="1200"/>
              </a:spcAft>
              <a:buAutoNum type="alphaLcParenR"/>
            </a:pPr>
            <a:r>
              <a:rPr lang="en-GB" sz="2000" b="0" i="0" dirty="0">
                <a:solidFill>
                  <a:srgbClr val="000000"/>
                </a:solidFill>
                <a:effectLst/>
                <a:latin typeface="Verdana" panose="020B0604030504040204" pitchFamily="34" charset="0"/>
              </a:rPr>
              <a:t>retrieval, consultation or use of the information or data,</a:t>
            </a:r>
          </a:p>
          <a:p>
            <a:pPr marL="342900" indent="-342900">
              <a:spcAft>
                <a:spcPts val="1200"/>
              </a:spcAft>
              <a:buAutoNum type="alphaLcParenR"/>
            </a:pPr>
            <a:r>
              <a:rPr lang="en-GB" sz="2000" b="0" i="0" dirty="0">
                <a:solidFill>
                  <a:srgbClr val="000000"/>
                </a:solidFill>
                <a:effectLst/>
                <a:latin typeface="Verdana" panose="020B0604030504040204" pitchFamily="34" charset="0"/>
              </a:rPr>
              <a:t>disclosure of the information or data by transmission, dissemination or otherwise making available, or</a:t>
            </a:r>
          </a:p>
          <a:p>
            <a:pPr marL="342900" indent="-342900">
              <a:spcAft>
                <a:spcPts val="1200"/>
              </a:spcAft>
              <a:buAutoNum type="alphaLcParenR"/>
            </a:pPr>
            <a:r>
              <a:rPr lang="en-GB" sz="2000" b="0" i="0" dirty="0">
                <a:solidFill>
                  <a:srgbClr val="000000"/>
                </a:solidFill>
                <a:effectLst/>
                <a:latin typeface="Verdana" panose="020B0604030504040204" pitchFamily="34" charset="0"/>
              </a:rPr>
              <a:t>alignment, combination, blocking, erasure or destruction of the information or data.</a:t>
            </a:r>
          </a:p>
        </p:txBody>
      </p:sp>
      <p:sp>
        <p:nvSpPr>
          <p:cNvPr id="3" name="Rectangle 2">
            <a:extLst>
              <a:ext uri="{FF2B5EF4-FFF2-40B4-BE49-F238E27FC236}">
                <a16:creationId xmlns:a16="http://schemas.microsoft.com/office/drawing/2014/main" id="{3F9F27B1-8557-470C-ACAC-0956FA402EE8}"/>
              </a:ext>
            </a:extLst>
          </p:cNvPr>
          <p:cNvSpPr/>
          <p:nvPr/>
        </p:nvSpPr>
        <p:spPr>
          <a:xfrm>
            <a:off x="431800" y="998835"/>
            <a:ext cx="10782300" cy="830997"/>
          </a:xfrm>
          <a:prstGeom prst="rect">
            <a:avLst/>
          </a:prstGeom>
        </p:spPr>
        <p:txBody>
          <a:bodyPr wrap="square">
            <a:spAutoFit/>
          </a:bodyPr>
          <a:lstStyle/>
          <a:p>
            <a:r>
              <a:rPr lang="en-GB" sz="2400" dirty="0"/>
              <a:t>The definition of processing is very wide and it is difficult to think of anything an organisation might do with data that will not be processing.</a:t>
            </a:r>
            <a:endParaRPr lang="en-US" sz="2400" dirty="0"/>
          </a:p>
        </p:txBody>
      </p:sp>
      <p:sp>
        <p:nvSpPr>
          <p:cNvPr id="5" name="Snip Single Corner Rectangle 5"/>
          <p:cNvSpPr/>
          <p:nvPr/>
        </p:nvSpPr>
        <p:spPr>
          <a:xfrm flipH="1">
            <a:off x="-3" y="-18626"/>
            <a:ext cx="565150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DPA: Processing of Data</a:t>
            </a:r>
            <a:endParaRPr lang="en-GB" sz="3200" dirty="0"/>
          </a:p>
        </p:txBody>
      </p:sp>
    </p:spTree>
    <p:extLst>
      <p:ext uri="{BB962C8B-B14F-4D97-AF65-F5344CB8AC3E}">
        <p14:creationId xmlns:p14="http://schemas.microsoft.com/office/powerpoint/2010/main" val="2810937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A857972-FAB0-48C1-A5EE-E354CB59FF7E}"/>
              </a:ext>
            </a:extLst>
          </p:cNvPr>
          <p:cNvSpPr/>
          <p:nvPr/>
        </p:nvSpPr>
        <p:spPr>
          <a:xfrm>
            <a:off x="177800" y="893802"/>
            <a:ext cx="11112500" cy="5432256"/>
          </a:xfrm>
          <a:prstGeom prst="rect">
            <a:avLst/>
          </a:prstGeom>
        </p:spPr>
        <p:txBody>
          <a:bodyPr wrap="square">
            <a:spAutoFit/>
          </a:bodyPr>
          <a:lstStyle/>
          <a:p>
            <a:pPr marL="285750" indent="-285750">
              <a:spcAft>
                <a:spcPts val="600"/>
              </a:spcAft>
              <a:buFont typeface="Arial" panose="020B0604020202020204" pitchFamily="34" charset="0"/>
              <a:buChar char="•"/>
            </a:pPr>
            <a:r>
              <a:rPr lang="en-GB" sz="2400" dirty="0"/>
              <a:t>The individual whom the personal data is about has </a:t>
            </a:r>
            <a:r>
              <a:rPr lang="en-GB" sz="2400" b="1" dirty="0"/>
              <a:t>consented to the processing</a:t>
            </a:r>
            <a:r>
              <a:rPr lang="en-GB" sz="2400" dirty="0"/>
              <a:t>.</a:t>
            </a:r>
          </a:p>
          <a:p>
            <a:pPr marL="285750" indent="-285750">
              <a:spcAft>
                <a:spcPts val="600"/>
              </a:spcAft>
              <a:buFont typeface="Arial" panose="020B0604020202020204" pitchFamily="34" charset="0"/>
              <a:buChar char="•"/>
            </a:pPr>
            <a:r>
              <a:rPr lang="en-GB" sz="2400" dirty="0"/>
              <a:t>The processing is necessary:</a:t>
            </a:r>
          </a:p>
          <a:p>
            <a:pPr marL="742950" lvl="1" indent="-285750">
              <a:spcAft>
                <a:spcPts val="600"/>
              </a:spcAft>
              <a:buFont typeface="Arial" panose="020B0604020202020204" pitchFamily="34" charset="0"/>
              <a:buChar char="•"/>
            </a:pPr>
            <a:r>
              <a:rPr lang="en-GB" sz="2400" dirty="0"/>
              <a:t>in relation to a contract which the </a:t>
            </a:r>
            <a:r>
              <a:rPr lang="en-GB" sz="2400" b="1" dirty="0"/>
              <a:t>individual has entered into</a:t>
            </a:r>
            <a:r>
              <a:rPr lang="en-GB" sz="2400" dirty="0"/>
              <a:t>; or</a:t>
            </a:r>
          </a:p>
          <a:p>
            <a:pPr marL="742950" lvl="1" indent="-285750">
              <a:spcAft>
                <a:spcPts val="600"/>
              </a:spcAft>
              <a:buFont typeface="Arial" panose="020B0604020202020204" pitchFamily="34" charset="0"/>
              <a:buChar char="•"/>
            </a:pPr>
            <a:r>
              <a:rPr lang="en-GB" sz="2400" dirty="0"/>
              <a:t>because the individual has </a:t>
            </a:r>
            <a:r>
              <a:rPr lang="en-GB" sz="2400" b="1" dirty="0"/>
              <a:t>asked for something to be done </a:t>
            </a:r>
            <a:r>
              <a:rPr lang="en-GB" sz="2400" dirty="0"/>
              <a:t>so they can enter into a contract.</a:t>
            </a:r>
          </a:p>
          <a:p>
            <a:pPr marL="285750" indent="-285750">
              <a:spcAft>
                <a:spcPts val="600"/>
              </a:spcAft>
              <a:buFont typeface="Arial" panose="020B0604020202020204" pitchFamily="34" charset="0"/>
              <a:buChar char="•"/>
            </a:pPr>
            <a:r>
              <a:rPr lang="en-GB" sz="2400" dirty="0"/>
              <a:t>The processing is </a:t>
            </a:r>
            <a:r>
              <a:rPr lang="en-GB" sz="2400" b="1" dirty="0"/>
              <a:t>necessary because of a legal obligation</a:t>
            </a:r>
            <a:r>
              <a:rPr lang="en-GB" sz="2400" dirty="0"/>
              <a:t> that applies to you (except an obligation imposed by a contract).</a:t>
            </a:r>
          </a:p>
          <a:p>
            <a:pPr marL="285750" indent="-285750">
              <a:spcAft>
                <a:spcPts val="600"/>
              </a:spcAft>
              <a:buFont typeface="Arial" panose="020B0604020202020204" pitchFamily="34" charset="0"/>
              <a:buChar char="•"/>
            </a:pPr>
            <a:r>
              <a:rPr lang="en-GB" sz="2400" dirty="0"/>
              <a:t>The processing is </a:t>
            </a:r>
            <a:r>
              <a:rPr lang="en-GB" sz="2400" b="1" dirty="0"/>
              <a:t>necessary to protect the individual’s “vital interests”. </a:t>
            </a:r>
            <a:r>
              <a:rPr lang="en-GB" sz="2400" dirty="0"/>
              <a:t>This condition only applies in cases of life or death, such as where an individual’s medical history is disclosed to a hospital’s A&amp;E department treating them after a serious road accident.</a:t>
            </a:r>
          </a:p>
          <a:p>
            <a:pPr marL="285750" indent="-285750">
              <a:spcAft>
                <a:spcPts val="600"/>
              </a:spcAft>
              <a:buFont typeface="Arial" panose="020B0604020202020204" pitchFamily="34" charset="0"/>
              <a:buChar char="•"/>
            </a:pPr>
            <a:r>
              <a:rPr lang="en-GB" sz="2400" dirty="0"/>
              <a:t>The processing is </a:t>
            </a:r>
            <a:r>
              <a:rPr lang="en-GB" sz="2400" b="1" dirty="0"/>
              <a:t>necessary for administering justice</a:t>
            </a:r>
            <a:r>
              <a:rPr lang="en-GB" sz="2400" dirty="0"/>
              <a:t>, or for exercising statutory, governmental, or other public functions</a:t>
            </a:r>
          </a:p>
          <a:p>
            <a:pPr marL="285750" indent="-285750">
              <a:spcAft>
                <a:spcPts val="600"/>
              </a:spcAft>
              <a:buFont typeface="Arial" panose="020B0604020202020204" pitchFamily="34" charset="0"/>
              <a:buChar char="•"/>
            </a:pPr>
            <a:r>
              <a:rPr lang="en-GB" sz="2400" dirty="0"/>
              <a:t>The processing is </a:t>
            </a:r>
            <a:r>
              <a:rPr lang="en-GB" sz="2400" b="1" dirty="0"/>
              <a:t>in accordance with the “legitimate interests” </a:t>
            </a:r>
            <a:r>
              <a:rPr lang="en-GB" sz="2400" dirty="0"/>
              <a:t>condition.</a:t>
            </a:r>
          </a:p>
        </p:txBody>
      </p:sp>
      <p:sp>
        <p:nvSpPr>
          <p:cNvPr id="5" name="Snip Single Corner Rectangle 5"/>
          <p:cNvSpPr/>
          <p:nvPr/>
        </p:nvSpPr>
        <p:spPr>
          <a:xfrm flipH="1">
            <a:off x="-5" y="-18626"/>
            <a:ext cx="85598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DPA: Conditions for processing Personal Data</a:t>
            </a:r>
            <a:endParaRPr lang="en-GB" sz="3200" dirty="0"/>
          </a:p>
        </p:txBody>
      </p:sp>
    </p:spTree>
    <p:extLst>
      <p:ext uri="{BB962C8B-B14F-4D97-AF65-F5344CB8AC3E}">
        <p14:creationId xmlns:p14="http://schemas.microsoft.com/office/powerpoint/2010/main" val="36046692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0EC55ED-ABA5-43FA-94B8-6A56FF7CA488}"/>
              </a:ext>
            </a:extLst>
          </p:cNvPr>
          <p:cNvSpPr/>
          <p:nvPr/>
        </p:nvSpPr>
        <p:spPr>
          <a:xfrm>
            <a:off x="431799" y="1148055"/>
            <a:ext cx="11146247" cy="400110"/>
          </a:xfrm>
          <a:prstGeom prst="rect">
            <a:avLst/>
          </a:prstGeom>
        </p:spPr>
        <p:txBody>
          <a:bodyPr wrap="square">
            <a:spAutoFit/>
          </a:bodyPr>
          <a:lstStyle/>
          <a:p>
            <a:r>
              <a:rPr lang="en-GB" sz="2000" b="1" i="0" dirty="0">
                <a:solidFill>
                  <a:srgbClr val="000000"/>
                </a:solidFill>
                <a:effectLst/>
                <a:latin typeface="Verdana" panose="020B0604030504040204" pitchFamily="34" charset="0"/>
              </a:rPr>
              <a:t>Data </a:t>
            </a:r>
            <a:r>
              <a:rPr lang="en-GB" sz="2000" b="1" i="0" dirty="0" smtClean="0">
                <a:solidFill>
                  <a:srgbClr val="000000"/>
                </a:solidFill>
                <a:effectLst/>
                <a:latin typeface="Verdana" panose="020B0604030504040204" pitchFamily="34" charset="0"/>
              </a:rPr>
              <a:t>Subject</a:t>
            </a:r>
            <a:r>
              <a:rPr lang="en-GB" sz="2000" b="0" i="0" dirty="0">
                <a:solidFill>
                  <a:srgbClr val="000000"/>
                </a:solidFill>
                <a:effectLst/>
                <a:latin typeface="Verdana" panose="020B0604030504040204" pitchFamily="34" charset="0"/>
              </a:rPr>
              <a:t> </a:t>
            </a:r>
            <a:endParaRPr lang="en-US" sz="2000" dirty="0"/>
          </a:p>
        </p:txBody>
      </p:sp>
      <p:sp>
        <p:nvSpPr>
          <p:cNvPr id="5" name="Rectangle 4">
            <a:extLst>
              <a:ext uri="{FF2B5EF4-FFF2-40B4-BE49-F238E27FC236}">
                <a16:creationId xmlns:a16="http://schemas.microsoft.com/office/drawing/2014/main" id="{E411F406-CFE4-4499-87C0-D71B6B7A5A50}"/>
              </a:ext>
            </a:extLst>
          </p:cNvPr>
          <p:cNvSpPr/>
          <p:nvPr/>
        </p:nvSpPr>
        <p:spPr>
          <a:xfrm>
            <a:off x="431798" y="1861197"/>
            <a:ext cx="10959011" cy="1631216"/>
          </a:xfrm>
          <a:prstGeom prst="rect">
            <a:avLst/>
          </a:prstGeom>
        </p:spPr>
        <p:txBody>
          <a:bodyPr wrap="square">
            <a:spAutoFit/>
          </a:bodyPr>
          <a:lstStyle/>
          <a:p>
            <a:r>
              <a:rPr lang="en-GB" sz="2000" b="1" i="0" dirty="0">
                <a:solidFill>
                  <a:srgbClr val="000000"/>
                </a:solidFill>
                <a:effectLst/>
                <a:latin typeface="Verdana" panose="020B0604030504040204" pitchFamily="34" charset="0"/>
              </a:rPr>
              <a:t>Data </a:t>
            </a:r>
            <a:r>
              <a:rPr lang="en-GB" sz="2000" b="1" i="0" dirty="0" smtClean="0">
                <a:solidFill>
                  <a:srgbClr val="000000"/>
                </a:solidFill>
                <a:effectLst/>
                <a:latin typeface="Verdana" panose="020B0604030504040204" pitchFamily="34" charset="0"/>
              </a:rPr>
              <a:t>Controller</a:t>
            </a:r>
            <a:r>
              <a:rPr lang="en-GB" sz="2000" b="0" i="0" dirty="0">
                <a:solidFill>
                  <a:srgbClr val="000000"/>
                </a:solidFill>
                <a:effectLst/>
                <a:latin typeface="Verdana" panose="020B0604030504040204" pitchFamily="34" charset="0"/>
              </a:rPr>
              <a:t> </a:t>
            </a:r>
            <a:endParaRPr lang="en-GB" sz="2000" b="0" i="0" dirty="0" smtClean="0">
              <a:solidFill>
                <a:srgbClr val="000000"/>
              </a:solidFill>
              <a:effectLst/>
              <a:latin typeface="Verdana" panose="020B0604030504040204" pitchFamily="34" charset="0"/>
            </a:endParaRPr>
          </a:p>
          <a:p>
            <a:endParaRPr lang="en-GB" sz="2000" dirty="0">
              <a:solidFill>
                <a:srgbClr val="000000"/>
              </a:solidFill>
              <a:latin typeface="Verdana" panose="020B0604030504040204" pitchFamily="34" charset="0"/>
            </a:endParaRPr>
          </a:p>
          <a:p>
            <a:endParaRPr lang="en-GB" sz="2000" b="0" i="0" dirty="0" smtClean="0">
              <a:solidFill>
                <a:srgbClr val="000000"/>
              </a:solidFill>
              <a:effectLst/>
              <a:latin typeface="Verdana" panose="020B0604030504040204" pitchFamily="34" charset="0"/>
            </a:endParaRPr>
          </a:p>
          <a:p>
            <a:endParaRPr lang="en-GB" sz="2000" dirty="0" smtClean="0">
              <a:solidFill>
                <a:srgbClr val="000000"/>
              </a:solidFill>
              <a:latin typeface="Verdana" panose="020B0604030504040204" pitchFamily="34" charset="0"/>
            </a:endParaRPr>
          </a:p>
          <a:p>
            <a:r>
              <a:rPr lang="en-GB" sz="2000" b="1" dirty="0" smtClean="0">
                <a:latin typeface="Verdana" panose="020B0604030504040204" pitchFamily="34" charset="0"/>
                <a:ea typeface="Verdana" panose="020B0604030504040204" pitchFamily="34" charset="0"/>
                <a:cs typeface="Verdana" panose="020B0604030504040204" pitchFamily="34" charset="0"/>
              </a:rPr>
              <a:t>Data Processor</a:t>
            </a:r>
            <a:endParaRPr lang="en-US" sz="2000" dirty="0"/>
          </a:p>
        </p:txBody>
      </p:sp>
      <p:sp>
        <p:nvSpPr>
          <p:cNvPr id="7" name="Snip Single Corner Rectangle 5"/>
          <p:cNvSpPr/>
          <p:nvPr/>
        </p:nvSpPr>
        <p:spPr>
          <a:xfrm flipH="1">
            <a:off x="-4" y="-18626"/>
            <a:ext cx="718820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DPA: Subjects, Controllers, Processors</a:t>
            </a:r>
            <a:endParaRPr lang="en-GB" sz="3200" dirty="0"/>
          </a:p>
        </p:txBody>
      </p:sp>
      <p:sp>
        <p:nvSpPr>
          <p:cNvPr id="2" name="TextBox 1"/>
          <p:cNvSpPr txBox="1"/>
          <p:nvPr/>
        </p:nvSpPr>
        <p:spPr>
          <a:xfrm>
            <a:off x="431798" y="4292600"/>
            <a:ext cx="8521700" cy="954107"/>
          </a:xfrm>
          <a:prstGeom prst="rect">
            <a:avLst/>
          </a:prstGeom>
          <a:noFill/>
        </p:spPr>
        <p:txBody>
          <a:bodyPr wrap="square" rtlCol="0">
            <a:spAutoFit/>
          </a:bodyPr>
          <a:lstStyle/>
          <a:p>
            <a:r>
              <a:rPr lang="en-GB" sz="2800" b="1" dirty="0" smtClean="0"/>
              <a:t>Can you describe what these three terms mean, or who they might be describing?</a:t>
            </a:r>
            <a:endParaRPr lang="en-GB" sz="2800" b="1" dirty="0"/>
          </a:p>
        </p:txBody>
      </p:sp>
    </p:spTree>
    <p:extLst>
      <p:ext uri="{BB962C8B-B14F-4D97-AF65-F5344CB8AC3E}">
        <p14:creationId xmlns:p14="http://schemas.microsoft.com/office/powerpoint/2010/main" val="42269574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AE418AC-6BC4-4D1A-AAE1-C6FE758F7397}"/>
              </a:ext>
            </a:extLst>
          </p:cNvPr>
          <p:cNvSpPr/>
          <p:nvPr/>
        </p:nvSpPr>
        <p:spPr>
          <a:xfrm>
            <a:off x="431798" y="4564374"/>
            <a:ext cx="10325102" cy="1015663"/>
          </a:xfrm>
          <a:prstGeom prst="rect">
            <a:avLst/>
          </a:prstGeom>
        </p:spPr>
        <p:txBody>
          <a:bodyPr wrap="square">
            <a:spAutoFit/>
          </a:bodyPr>
          <a:lstStyle/>
          <a:p>
            <a:r>
              <a:rPr lang="en-GB" sz="2000" b="1" i="0" dirty="0">
                <a:solidFill>
                  <a:srgbClr val="000000"/>
                </a:solidFill>
                <a:effectLst/>
                <a:latin typeface="Verdana" panose="020B0604030504040204" pitchFamily="34" charset="0"/>
              </a:rPr>
              <a:t>The Act protects the rights of individuals whom the data is about (data subjects), mainly by placing duties on those who decide how and why such data is processed (data controllers). </a:t>
            </a:r>
            <a:endParaRPr lang="en-US" sz="2000" b="1" dirty="0"/>
          </a:p>
        </p:txBody>
      </p:sp>
      <p:sp>
        <p:nvSpPr>
          <p:cNvPr id="4" name="Rectangle 3">
            <a:extLst>
              <a:ext uri="{FF2B5EF4-FFF2-40B4-BE49-F238E27FC236}">
                <a16:creationId xmlns:a16="http://schemas.microsoft.com/office/drawing/2014/main" id="{C0EC55ED-ABA5-43FA-94B8-6A56FF7CA488}"/>
              </a:ext>
            </a:extLst>
          </p:cNvPr>
          <p:cNvSpPr/>
          <p:nvPr/>
        </p:nvSpPr>
        <p:spPr>
          <a:xfrm>
            <a:off x="431799" y="1148055"/>
            <a:ext cx="11146247" cy="400110"/>
          </a:xfrm>
          <a:prstGeom prst="rect">
            <a:avLst/>
          </a:prstGeom>
        </p:spPr>
        <p:txBody>
          <a:bodyPr wrap="square">
            <a:spAutoFit/>
          </a:bodyPr>
          <a:lstStyle/>
          <a:p>
            <a:r>
              <a:rPr lang="en-GB" sz="2000" b="1" i="0" dirty="0">
                <a:solidFill>
                  <a:srgbClr val="000000"/>
                </a:solidFill>
                <a:effectLst/>
                <a:latin typeface="Verdana" panose="020B0604030504040204" pitchFamily="34" charset="0"/>
              </a:rPr>
              <a:t>Data </a:t>
            </a:r>
            <a:r>
              <a:rPr lang="en-GB" sz="2000" b="1" i="0" dirty="0" smtClean="0">
                <a:solidFill>
                  <a:srgbClr val="000000"/>
                </a:solidFill>
                <a:effectLst/>
                <a:latin typeface="Verdana" panose="020B0604030504040204" pitchFamily="34" charset="0"/>
              </a:rPr>
              <a:t>Subject</a:t>
            </a:r>
            <a:r>
              <a:rPr lang="en-GB" sz="2000" b="0" i="0" dirty="0">
                <a:solidFill>
                  <a:srgbClr val="000000"/>
                </a:solidFill>
                <a:effectLst/>
                <a:latin typeface="Verdana" panose="020B0604030504040204" pitchFamily="34" charset="0"/>
              </a:rPr>
              <a:t> means an individual who is the subject of personal data.</a:t>
            </a:r>
            <a:endParaRPr lang="en-US" sz="2000" dirty="0"/>
          </a:p>
        </p:txBody>
      </p:sp>
      <p:sp>
        <p:nvSpPr>
          <p:cNvPr id="5" name="Rectangle 4">
            <a:extLst>
              <a:ext uri="{FF2B5EF4-FFF2-40B4-BE49-F238E27FC236}">
                <a16:creationId xmlns:a16="http://schemas.microsoft.com/office/drawing/2014/main" id="{E411F406-CFE4-4499-87C0-D71B6B7A5A50}"/>
              </a:ext>
            </a:extLst>
          </p:cNvPr>
          <p:cNvSpPr/>
          <p:nvPr/>
        </p:nvSpPr>
        <p:spPr>
          <a:xfrm>
            <a:off x="431798" y="1861197"/>
            <a:ext cx="10959011" cy="2554545"/>
          </a:xfrm>
          <a:prstGeom prst="rect">
            <a:avLst/>
          </a:prstGeom>
        </p:spPr>
        <p:txBody>
          <a:bodyPr wrap="square">
            <a:spAutoFit/>
          </a:bodyPr>
          <a:lstStyle/>
          <a:p>
            <a:r>
              <a:rPr lang="en-GB" sz="2000" b="1" i="0" dirty="0">
                <a:solidFill>
                  <a:srgbClr val="000000"/>
                </a:solidFill>
                <a:effectLst/>
                <a:latin typeface="Verdana" panose="020B0604030504040204" pitchFamily="34" charset="0"/>
              </a:rPr>
              <a:t>Data </a:t>
            </a:r>
            <a:r>
              <a:rPr lang="en-GB" sz="2000" b="1" i="0" dirty="0" smtClean="0">
                <a:solidFill>
                  <a:srgbClr val="000000"/>
                </a:solidFill>
                <a:effectLst/>
                <a:latin typeface="Verdana" panose="020B0604030504040204" pitchFamily="34" charset="0"/>
              </a:rPr>
              <a:t>Controller</a:t>
            </a:r>
            <a:r>
              <a:rPr lang="en-GB" sz="2000" b="0" i="0" dirty="0">
                <a:solidFill>
                  <a:srgbClr val="000000"/>
                </a:solidFill>
                <a:effectLst/>
                <a:latin typeface="Verdana" panose="020B0604030504040204" pitchFamily="34" charset="0"/>
              </a:rPr>
              <a:t> means … a person who (either alone or jointly or in common with other persons) determines the purposes for which and the manner in which any personal data are, or are to be, processed.</a:t>
            </a:r>
          </a:p>
          <a:p>
            <a:endParaRPr lang="en-GB" sz="2000" dirty="0">
              <a:solidFill>
                <a:srgbClr val="000000"/>
              </a:solidFill>
              <a:latin typeface="Verdana" panose="020B0604030504040204" pitchFamily="34" charset="0"/>
            </a:endParaRPr>
          </a:p>
          <a:p>
            <a:r>
              <a:rPr lang="en-GB" sz="2000" b="1" dirty="0">
                <a:latin typeface="Verdana" panose="020B0604030504040204" pitchFamily="34" charset="0"/>
                <a:ea typeface="Verdana" panose="020B0604030504040204" pitchFamily="34" charset="0"/>
                <a:cs typeface="Verdana" panose="020B0604030504040204" pitchFamily="34" charset="0"/>
              </a:rPr>
              <a:t>Data Processor</a:t>
            </a:r>
            <a:r>
              <a:rPr lang="en-GB" sz="2000" dirty="0">
                <a:latin typeface="Verdana" panose="020B0604030504040204" pitchFamily="34" charset="0"/>
                <a:ea typeface="Verdana" panose="020B0604030504040204" pitchFamily="34" charset="0"/>
                <a:cs typeface="Verdana" panose="020B0604030504040204" pitchFamily="34" charset="0"/>
              </a:rPr>
              <a:t>, in relation to personal data, means any person (other than an employee of the data controller) who processes the data on behalf of the data controller</a:t>
            </a:r>
          </a:p>
          <a:p>
            <a:endParaRPr lang="en-US" sz="2000" dirty="0"/>
          </a:p>
        </p:txBody>
      </p:sp>
      <p:sp>
        <p:nvSpPr>
          <p:cNvPr id="7" name="Snip Single Corner Rectangle 5"/>
          <p:cNvSpPr/>
          <p:nvPr/>
        </p:nvSpPr>
        <p:spPr>
          <a:xfrm flipH="1">
            <a:off x="-4" y="-18626"/>
            <a:ext cx="718820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DPA: Subjects, Controllers, Processors</a:t>
            </a:r>
            <a:endParaRPr lang="en-GB" sz="3200" dirty="0"/>
          </a:p>
        </p:txBody>
      </p:sp>
    </p:spTree>
    <p:extLst>
      <p:ext uri="{BB962C8B-B14F-4D97-AF65-F5344CB8AC3E}">
        <p14:creationId xmlns:p14="http://schemas.microsoft.com/office/powerpoint/2010/main" val="3339821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DA81EF-0177-4E98-B7EF-B41F0BF01CFC}"/>
              </a:ext>
            </a:extLst>
          </p:cNvPr>
          <p:cNvSpPr txBox="1"/>
          <p:nvPr/>
        </p:nvSpPr>
        <p:spPr>
          <a:xfrm>
            <a:off x="419100" y="967863"/>
            <a:ext cx="10240191" cy="2308324"/>
          </a:xfrm>
          <a:prstGeom prst="rect">
            <a:avLst/>
          </a:prstGeom>
          <a:noFill/>
        </p:spPr>
        <p:txBody>
          <a:bodyPr wrap="square" rtlCol="0">
            <a:spAutoFit/>
          </a:bodyPr>
          <a:lstStyle/>
          <a:p>
            <a:r>
              <a:rPr lang="en-GB" sz="2400" b="1" dirty="0"/>
              <a:t>Example 1:  </a:t>
            </a:r>
          </a:p>
          <a:p>
            <a:pPr marL="342900" indent="-342900">
              <a:buFont typeface="Arial" panose="020B0604020202020204" pitchFamily="34" charset="0"/>
              <a:buChar char="•"/>
            </a:pPr>
            <a:r>
              <a:rPr lang="en-GB" sz="2400" dirty="0"/>
              <a:t>A network of town-centre CCTV cameras is operated by a local council jointly with the police.  </a:t>
            </a:r>
          </a:p>
          <a:p>
            <a:pPr marL="342900" indent="-342900">
              <a:buFont typeface="Arial" panose="020B0604020202020204" pitchFamily="34" charset="0"/>
              <a:buChar char="•"/>
            </a:pPr>
            <a:r>
              <a:rPr lang="en-GB" sz="2400" dirty="0"/>
              <a:t>Both are involved in decides how the CCTV system is run and what the images it captures are used for.</a:t>
            </a:r>
          </a:p>
          <a:p>
            <a:endParaRPr lang="en-GB" sz="2400" dirty="0"/>
          </a:p>
        </p:txBody>
      </p:sp>
      <p:pic>
        <p:nvPicPr>
          <p:cNvPr id="1026" name="Picture 2" descr="Image result for cctv council">
            <a:extLst>
              <a:ext uri="{FF2B5EF4-FFF2-40B4-BE49-F238E27FC236}">
                <a16:creationId xmlns:a16="http://schemas.microsoft.com/office/drawing/2014/main" id="{CB8D79B9-7CD4-40A2-B666-247663C2FC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8450" y="2911586"/>
            <a:ext cx="3898900" cy="24368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ctv council">
            <a:extLst>
              <a:ext uri="{FF2B5EF4-FFF2-40B4-BE49-F238E27FC236}">
                <a16:creationId xmlns:a16="http://schemas.microsoft.com/office/drawing/2014/main" id="{063DECC1-6553-42BD-B6B8-CBE771CCE6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8463" y="4490112"/>
            <a:ext cx="3729037" cy="191679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BCDE17E0-16E2-4255-9124-E54D75C77A66}"/>
              </a:ext>
            </a:extLst>
          </p:cNvPr>
          <p:cNvPicPr>
            <a:picLocks noChangeAspect="1"/>
          </p:cNvPicPr>
          <p:nvPr/>
        </p:nvPicPr>
        <p:blipFill>
          <a:blip r:embed="rId5"/>
          <a:stretch>
            <a:fillRect/>
          </a:stretch>
        </p:blipFill>
        <p:spPr>
          <a:xfrm>
            <a:off x="4737100" y="120874"/>
            <a:ext cx="7363252" cy="1028256"/>
          </a:xfrm>
          <a:prstGeom prst="rect">
            <a:avLst/>
          </a:prstGeom>
        </p:spPr>
      </p:pic>
      <p:sp>
        <p:nvSpPr>
          <p:cNvPr id="2" name="TextBox 1"/>
          <p:cNvSpPr txBox="1"/>
          <p:nvPr/>
        </p:nvSpPr>
        <p:spPr>
          <a:xfrm>
            <a:off x="647700" y="4127500"/>
            <a:ext cx="3797300" cy="1200329"/>
          </a:xfrm>
          <a:prstGeom prst="rect">
            <a:avLst/>
          </a:prstGeom>
          <a:noFill/>
        </p:spPr>
        <p:txBody>
          <a:bodyPr wrap="square" rtlCol="0">
            <a:spAutoFit/>
          </a:bodyPr>
          <a:lstStyle/>
          <a:p>
            <a:r>
              <a:rPr lang="en-GB" sz="3600" b="1" dirty="0" smtClean="0"/>
              <a:t>Who is the data controller?</a:t>
            </a:r>
            <a:endParaRPr lang="en-GB" sz="3600" b="1" dirty="0"/>
          </a:p>
        </p:txBody>
      </p:sp>
      <p:sp>
        <p:nvSpPr>
          <p:cNvPr id="8" name="Snip Single Corner Rectangle 5"/>
          <p:cNvSpPr/>
          <p:nvPr/>
        </p:nvSpPr>
        <p:spPr>
          <a:xfrm flipH="1">
            <a:off x="-4" y="-18626"/>
            <a:ext cx="44450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400" dirty="0" smtClean="0"/>
              <a:t>  DPA: Data Controller Scenarios</a:t>
            </a:r>
            <a:endParaRPr lang="en-GB" sz="2400" dirty="0"/>
          </a:p>
        </p:txBody>
      </p:sp>
    </p:spTree>
    <p:extLst>
      <p:ext uri="{BB962C8B-B14F-4D97-AF65-F5344CB8AC3E}">
        <p14:creationId xmlns:p14="http://schemas.microsoft.com/office/powerpoint/2010/main" val="96067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DA81EF-0177-4E98-B7EF-B41F0BF01CFC}"/>
              </a:ext>
            </a:extLst>
          </p:cNvPr>
          <p:cNvSpPr txBox="1"/>
          <p:nvPr/>
        </p:nvSpPr>
        <p:spPr>
          <a:xfrm>
            <a:off x="419100" y="967863"/>
            <a:ext cx="10240191" cy="2308324"/>
          </a:xfrm>
          <a:prstGeom prst="rect">
            <a:avLst/>
          </a:prstGeom>
          <a:noFill/>
        </p:spPr>
        <p:txBody>
          <a:bodyPr wrap="square" rtlCol="0">
            <a:spAutoFit/>
          </a:bodyPr>
          <a:lstStyle/>
          <a:p>
            <a:r>
              <a:rPr lang="en-GB" sz="2400" b="1" dirty="0"/>
              <a:t>Example 1:  </a:t>
            </a:r>
          </a:p>
          <a:p>
            <a:pPr marL="342900" indent="-342900">
              <a:buFont typeface="Arial" panose="020B0604020202020204" pitchFamily="34" charset="0"/>
              <a:buChar char="•"/>
            </a:pPr>
            <a:r>
              <a:rPr lang="en-GB" sz="2400" dirty="0"/>
              <a:t>A network of town-centre CCTV cameras is operated by a local council jointly with the police.  </a:t>
            </a:r>
          </a:p>
          <a:p>
            <a:pPr marL="342900" indent="-342900">
              <a:buFont typeface="Arial" panose="020B0604020202020204" pitchFamily="34" charset="0"/>
              <a:buChar char="•"/>
            </a:pPr>
            <a:r>
              <a:rPr lang="en-GB" sz="2400" dirty="0"/>
              <a:t>Both are involved in decides how the CCTV system is run and what the images it captures are used for.</a:t>
            </a:r>
          </a:p>
          <a:p>
            <a:endParaRPr lang="en-GB" sz="2400" dirty="0"/>
          </a:p>
        </p:txBody>
      </p:sp>
      <p:sp>
        <p:nvSpPr>
          <p:cNvPr id="5" name="Rectangle 4">
            <a:extLst>
              <a:ext uri="{FF2B5EF4-FFF2-40B4-BE49-F238E27FC236}">
                <a16:creationId xmlns:a16="http://schemas.microsoft.com/office/drawing/2014/main" id="{0330AC8C-207E-49BB-92F3-1DCE8567763A}"/>
              </a:ext>
            </a:extLst>
          </p:cNvPr>
          <p:cNvSpPr/>
          <p:nvPr/>
        </p:nvSpPr>
        <p:spPr>
          <a:xfrm>
            <a:off x="419099" y="3849313"/>
            <a:ext cx="4279901" cy="1569660"/>
          </a:xfrm>
          <a:prstGeom prst="rect">
            <a:avLst/>
          </a:prstGeom>
        </p:spPr>
        <p:txBody>
          <a:bodyPr wrap="square">
            <a:spAutoFit/>
          </a:bodyPr>
          <a:lstStyle/>
          <a:p>
            <a:r>
              <a:rPr lang="en-GB" sz="2400" dirty="0"/>
              <a:t>The council and the police are joint data controllers in relation to personal data processed in operating the system.</a:t>
            </a:r>
            <a:endParaRPr lang="en-US" sz="2400" dirty="0"/>
          </a:p>
        </p:txBody>
      </p:sp>
      <p:pic>
        <p:nvPicPr>
          <p:cNvPr id="6" name="Picture 2" descr="Image result for cctv council">
            <a:extLst>
              <a:ext uri="{FF2B5EF4-FFF2-40B4-BE49-F238E27FC236}">
                <a16:creationId xmlns:a16="http://schemas.microsoft.com/office/drawing/2014/main" id="{757A8676-5F4D-4ADC-B39D-325FF86B7F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8450" y="2911586"/>
            <a:ext cx="3898900" cy="24368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Image result for cctv council">
            <a:extLst>
              <a:ext uri="{FF2B5EF4-FFF2-40B4-BE49-F238E27FC236}">
                <a16:creationId xmlns:a16="http://schemas.microsoft.com/office/drawing/2014/main" id="{E7EBB5C8-BCE9-4B0D-AE56-00D7909D38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8463" y="4490112"/>
            <a:ext cx="3729037" cy="191679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4F6BDB5E-D64E-4C0F-9FCA-BC3D0720975A}"/>
              </a:ext>
            </a:extLst>
          </p:cNvPr>
          <p:cNvPicPr>
            <a:picLocks noChangeAspect="1"/>
          </p:cNvPicPr>
          <p:nvPr/>
        </p:nvPicPr>
        <p:blipFill>
          <a:blip r:embed="rId5"/>
          <a:stretch>
            <a:fillRect/>
          </a:stretch>
        </p:blipFill>
        <p:spPr>
          <a:xfrm>
            <a:off x="4737100" y="120874"/>
            <a:ext cx="7363252" cy="1028256"/>
          </a:xfrm>
          <a:prstGeom prst="rect">
            <a:avLst/>
          </a:prstGeom>
        </p:spPr>
      </p:pic>
      <p:sp>
        <p:nvSpPr>
          <p:cNvPr id="8" name="Snip Single Corner Rectangle 5"/>
          <p:cNvSpPr/>
          <p:nvPr/>
        </p:nvSpPr>
        <p:spPr>
          <a:xfrm flipH="1">
            <a:off x="-4" y="-18626"/>
            <a:ext cx="44450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400" dirty="0" smtClean="0"/>
              <a:t>  DPA: Data Controller Scenarios</a:t>
            </a:r>
            <a:endParaRPr lang="en-GB" sz="2400" dirty="0"/>
          </a:p>
        </p:txBody>
      </p:sp>
    </p:spTree>
    <p:extLst>
      <p:ext uri="{BB962C8B-B14F-4D97-AF65-F5344CB8AC3E}">
        <p14:creationId xmlns:p14="http://schemas.microsoft.com/office/powerpoint/2010/main" val="1254989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8EDBCE8-D0D6-4CDD-ACE1-4B5A10B77ED2}"/>
              </a:ext>
            </a:extLst>
          </p:cNvPr>
          <p:cNvSpPr/>
          <p:nvPr/>
        </p:nvSpPr>
        <p:spPr>
          <a:xfrm>
            <a:off x="419100" y="954801"/>
            <a:ext cx="10984774" cy="2677656"/>
          </a:xfrm>
          <a:prstGeom prst="rect">
            <a:avLst/>
          </a:prstGeom>
        </p:spPr>
        <p:txBody>
          <a:bodyPr wrap="square">
            <a:spAutoFit/>
          </a:bodyPr>
          <a:lstStyle/>
          <a:p>
            <a:r>
              <a:rPr lang="en-GB" sz="2400" b="1" dirty="0"/>
              <a:t>Example 2: </a:t>
            </a:r>
            <a:r>
              <a:rPr lang="en-GB" sz="2400" dirty="0"/>
              <a:t> </a:t>
            </a:r>
          </a:p>
          <a:p>
            <a:pPr marL="342900" indent="-342900">
              <a:buFont typeface="Arial" panose="020B0604020202020204" pitchFamily="34" charset="0"/>
              <a:buChar char="•"/>
            </a:pPr>
            <a:r>
              <a:rPr lang="en-GB" sz="2400" dirty="0"/>
              <a:t>A government department sets up a database of information about every child in the country.  It does this in partnership with local councils.  </a:t>
            </a:r>
          </a:p>
          <a:p>
            <a:pPr marL="342900" indent="-342900">
              <a:buFont typeface="Arial" panose="020B0604020202020204" pitchFamily="34" charset="0"/>
              <a:buChar char="•"/>
            </a:pPr>
            <a:r>
              <a:rPr lang="en-GB" sz="2400" dirty="0"/>
              <a:t>Each council provides personal data about children in its area, and is responsible for the accuracy of the data it provides.  </a:t>
            </a:r>
          </a:p>
          <a:p>
            <a:pPr marL="342900" indent="-342900">
              <a:buFont typeface="Arial" panose="020B0604020202020204" pitchFamily="34" charset="0"/>
              <a:buChar char="•"/>
            </a:pPr>
            <a:r>
              <a:rPr lang="en-GB" sz="2400" dirty="0"/>
              <a:t>It may also access personal data provided by other councils (and must comply with the data protection principles when using that data).  </a:t>
            </a:r>
            <a:endParaRPr lang="en-US" sz="2400" dirty="0"/>
          </a:p>
        </p:txBody>
      </p:sp>
      <p:pic>
        <p:nvPicPr>
          <p:cNvPr id="2050" name="Picture 2" descr="Image result for database">
            <a:extLst>
              <a:ext uri="{FF2B5EF4-FFF2-40B4-BE49-F238E27FC236}">
                <a16:creationId xmlns:a16="http://schemas.microsoft.com/office/drawing/2014/main" id="{7CD14616-0B3C-4AB2-9BB5-BFDF79F29C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5900" y="3915190"/>
            <a:ext cx="3810000" cy="25050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baby crying">
            <a:extLst>
              <a:ext uri="{FF2B5EF4-FFF2-40B4-BE49-F238E27FC236}">
                <a16:creationId xmlns:a16="http://schemas.microsoft.com/office/drawing/2014/main" id="{92F7C67B-42F1-454B-942F-82B67B307B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7813" y="4359909"/>
            <a:ext cx="2478087" cy="161563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20181D6C-7E1B-442D-862D-53F49C77C6A0}"/>
              </a:ext>
            </a:extLst>
          </p:cNvPr>
          <p:cNvPicPr>
            <a:picLocks noChangeAspect="1"/>
          </p:cNvPicPr>
          <p:nvPr/>
        </p:nvPicPr>
        <p:blipFill>
          <a:blip r:embed="rId5"/>
          <a:stretch>
            <a:fillRect/>
          </a:stretch>
        </p:blipFill>
        <p:spPr>
          <a:xfrm>
            <a:off x="4599101" y="120873"/>
            <a:ext cx="7501251" cy="1047527"/>
          </a:xfrm>
          <a:prstGeom prst="rect">
            <a:avLst/>
          </a:prstGeom>
        </p:spPr>
      </p:pic>
      <p:sp>
        <p:nvSpPr>
          <p:cNvPr id="8" name="TextBox 7"/>
          <p:cNvSpPr txBox="1"/>
          <p:nvPr/>
        </p:nvSpPr>
        <p:spPr>
          <a:xfrm>
            <a:off x="647700" y="4127500"/>
            <a:ext cx="3797300" cy="1200329"/>
          </a:xfrm>
          <a:prstGeom prst="rect">
            <a:avLst/>
          </a:prstGeom>
          <a:noFill/>
        </p:spPr>
        <p:txBody>
          <a:bodyPr wrap="square" rtlCol="0">
            <a:spAutoFit/>
          </a:bodyPr>
          <a:lstStyle/>
          <a:p>
            <a:r>
              <a:rPr lang="en-GB" sz="3600" b="1" dirty="0" smtClean="0"/>
              <a:t>Who is the data controller?</a:t>
            </a:r>
            <a:endParaRPr lang="en-GB" sz="3600" b="1" dirty="0"/>
          </a:p>
        </p:txBody>
      </p:sp>
      <p:sp>
        <p:nvSpPr>
          <p:cNvPr id="9" name="Snip Single Corner Rectangle 5"/>
          <p:cNvSpPr/>
          <p:nvPr/>
        </p:nvSpPr>
        <p:spPr>
          <a:xfrm flipH="1">
            <a:off x="-4" y="-18626"/>
            <a:ext cx="44450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400" dirty="0" smtClean="0"/>
              <a:t>  DPA: Data Controller Scenarios</a:t>
            </a:r>
            <a:endParaRPr lang="en-GB" sz="2400" dirty="0"/>
          </a:p>
        </p:txBody>
      </p:sp>
    </p:spTree>
    <p:extLst>
      <p:ext uri="{BB962C8B-B14F-4D97-AF65-F5344CB8AC3E}">
        <p14:creationId xmlns:p14="http://schemas.microsoft.com/office/powerpoint/2010/main" val="3848179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330AC8C-207E-49BB-92F3-1DCE8567763A}"/>
              </a:ext>
            </a:extLst>
          </p:cNvPr>
          <p:cNvSpPr/>
          <p:nvPr/>
        </p:nvSpPr>
        <p:spPr>
          <a:xfrm>
            <a:off x="577305" y="4548176"/>
            <a:ext cx="4731296" cy="1569660"/>
          </a:xfrm>
          <a:prstGeom prst="rect">
            <a:avLst/>
          </a:prstGeom>
        </p:spPr>
        <p:txBody>
          <a:bodyPr wrap="square">
            <a:spAutoFit/>
          </a:bodyPr>
          <a:lstStyle/>
          <a:p>
            <a:r>
              <a:rPr lang="en-GB" sz="2400" dirty="0"/>
              <a:t>The government department and the councils are data controllers in common in relation to the personal data on the database. </a:t>
            </a:r>
            <a:endParaRPr lang="en-US" sz="2400" dirty="0"/>
          </a:p>
        </p:txBody>
      </p:sp>
      <p:sp>
        <p:nvSpPr>
          <p:cNvPr id="7" name="Rectangle 6">
            <a:extLst>
              <a:ext uri="{FF2B5EF4-FFF2-40B4-BE49-F238E27FC236}">
                <a16:creationId xmlns:a16="http://schemas.microsoft.com/office/drawing/2014/main" id="{28EDBCE8-D0D6-4CDD-ACE1-4B5A10B77ED2}"/>
              </a:ext>
            </a:extLst>
          </p:cNvPr>
          <p:cNvSpPr/>
          <p:nvPr/>
        </p:nvSpPr>
        <p:spPr>
          <a:xfrm>
            <a:off x="419100" y="954801"/>
            <a:ext cx="10984774" cy="2677656"/>
          </a:xfrm>
          <a:prstGeom prst="rect">
            <a:avLst/>
          </a:prstGeom>
        </p:spPr>
        <p:txBody>
          <a:bodyPr wrap="square">
            <a:spAutoFit/>
          </a:bodyPr>
          <a:lstStyle/>
          <a:p>
            <a:r>
              <a:rPr lang="en-GB" sz="2400" b="1" dirty="0"/>
              <a:t>Example 2: </a:t>
            </a:r>
            <a:r>
              <a:rPr lang="en-GB" sz="2400" dirty="0"/>
              <a:t> </a:t>
            </a:r>
          </a:p>
          <a:p>
            <a:pPr marL="342900" indent="-342900">
              <a:buFont typeface="Arial" panose="020B0604020202020204" pitchFamily="34" charset="0"/>
              <a:buChar char="•"/>
            </a:pPr>
            <a:r>
              <a:rPr lang="en-GB" sz="2400" dirty="0"/>
              <a:t>A government department sets up a database of information about every child in the country.  It does this in partnership with local councils.  </a:t>
            </a:r>
          </a:p>
          <a:p>
            <a:pPr marL="342900" indent="-342900">
              <a:buFont typeface="Arial" panose="020B0604020202020204" pitchFamily="34" charset="0"/>
              <a:buChar char="•"/>
            </a:pPr>
            <a:r>
              <a:rPr lang="en-GB" sz="2400" dirty="0"/>
              <a:t>Each council provides personal data about children in its area, and is responsible for the accuracy of the data it provides.  </a:t>
            </a:r>
          </a:p>
          <a:p>
            <a:pPr marL="342900" indent="-342900">
              <a:buFont typeface="Arial" panose="020B0604020202020204" pitchFamily="34" charset="0"/>
              <a:buChar char="•"/>
            </a:pPr>
            <a:r>
              <a:rPr lang="en-GB" sz="2400" dirty="0"/>
              <a:t>It may also access personal data provided by other councils (and must comply with the data protection principles when using that data).  </a:t>
            </a:r>
            <a:endParaRPr lang="en-US" sz="2400" dirty="0"/>
          </a:p>
        </p:txBody>
      </p:sp>
      <p:pic>
        <p:nvPicPr>
          <p:cNvPr id="8" name="Picture 2" descr="Image result for database">
            <a:extLst>
              <a:ext uri="{FF2B5EF4-FFF2-40B4-BE49-F238E27FC236}">
                <a16:creationId xmlns:a16="http://schemas.microsoft.com/office/drawing/2014/main" id="{BC59B4E2-5771-49A5-AE74-5EEC9737D0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5900" y="3915190"/>
            <a:ext cx="3810000" cy="25050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baby crying">
            <a:extLst>
              <a:ext uri="{FF2B5EF4-FFF2-40B4-BE49-F238E27FC236}">
                <a16:creationId xmlns:a16="http://schemas.microsoft.com/office/drawing/2014/main" id="{EBEB3040-8D1B-4B19-9545-1DC201E46E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7813" y="4359909"/>
            <a:ext cx="2478087" cy="161563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A0FF1578-D695-48C8-B76B-6509DC59505B}"/>
              </a:ext>
            </a:extLst>
          </p:cNvPr>
          <p:cNvPicPr>
            <a:picLocks noChangeAspect="1"/>
          </p:cNvPicPr>
          <p:nvPr/>
        </p:nvPicPr>
        <p:blipFill>
          <a:blip r:embed="rId5"/>
          <a:stretch>
            <a:fillRect/>
          </a:stretch>
        </p:blipFill>
        <p:spPr>
          <a:xfrm>
            <a:off x="4599101" y="120873"/>
            <a:ext cx="7501251" cy="1047527"/>
          </a:xfrm>
          <a:prstGeom prst="rect">
            <a:avLst/>
          </a:prstGeom>
        </p:spPr>
      </p:pic>
      <p:sp>
        <p:nvSpPr>
          <p:cNvPr id="10" name="Snip Single Corner Rectangle 5"/>
          <p:cNvSpPr/>
          <p:nvPr/>
        </p:nvSpPr>
        <p:spPr>
          <a:xfrm flipH="1">
            <a:off x="-4" y="-18626"/>
            <a:ext cx="44450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400" dirty="0" smtClean="0"/>
              <a:t>  DPA: Data Controller Scenarios</a:t>
            </a:r>
            <a:endParaRPr lang="en-GB" sz="2400" dirty="0"/>
          </a:p>
        </p:txBody>
      </p:sp>
    </p:spTree>
    <p:extLst>
      <p:ext uri="{BB962C8B-B14F-4D97-AF65-F5344CB8AC3E}">
        <p14:creationId xmlns:p14="http://schemas.microsoft.com/office/powerpoint/2010/main" val="7416004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29F3DF9-C527-4408-B5B5-7A6D002D59D2}"/>
              </a:ext>
            </a:extLst>
          </p:cNvPr>
          <p:cNvPicPr>
            <a:picLocks noChangeAspect="1"/>
          </p:cNvPicPr>
          <p:nvPr/>
        </p:nvPicPr>
        <p:blipFill rotWithShape="1">
          <a:blip r:embed="rId3"/>
          <a:srcRect b="68140"/>
          <a:stretch/>
        </p:blipFill>
        <p:spPr>
          <a:xfrm>
            <a:off x="5219700" y="101600"/>
            <a:ext cx="6780714" cy="1181100"/>
          </a:xfrm>
          <a:prstGeom prst="rect">
            <a:avLst/>
          </a:prstGeom>
        </p:spPr>
      </p:pic>
      <p:sp>
        <p:nvSpPr>
          <p:cNvPr id="2" name="TextBox 1">
            <a:extLst>
              <a:ext uri="{FF2B5EF4-FFF2-40B4-BE49-F238E27FC236}">
                <a16:creationId xmlns:a16="http://schemas.microsoft.com/office/drawing/2014/main" id="{D9F872EE-5BFA-4676-BEF8-D8B4C7A215B0}"/>
              </a:ext>
            </a:extLst>
          </p:cNvPr>
          <p:cNvSpPr txBox="1"/>
          <p:nvPr/>
        </p:nvSpPr>
        <p:spPr>
          <a:xfrm>
            <a:off x="419100" y="1282700"/>
            <a:ext cx="10553700" cy="2677656"/>
          </a:xfrm>
          <a:prstGeom prst="rect">
            <a:avLst/>
          </a:prstGeom>
          <a:noFill/>
        </p:spPr>
        <p:txBody>
          <a:bodyPr wrap="square" rtlCol="0">
            <a:spAutoFit/>
          </a:bodyPr>
          <a:lstStyle/>
          <a:p>
            <a:r>
              <a:rPr lang="en-GB" sz="2400" b="1" dirty="0"/>
              <a:t>Example 1:</a:t>
            </a:r>
          </a:p>
          <a:p>
            <a:pPr marL="342900" indent="-342900">
              <a:buFont typeface="Arial" panose="020B0604020202020204" pitchFamily="34" charset="0"/>
              <a:buChar char="•"/>
            </a:pPr>
            <a:r>
              <a:rPr lang="en-GB" sz="2400" dirty="0"/>
              <a:t>A utilities company outsources its customer services functions to another company, which operates call centres functions on its behalf.  </a:t>
            </a:r>
          </a:p>
          <a:p>
            <a:pPr marL="342900" indent="-342900">
              <a:buFont typeface="Arial" panose="020B0604020202020204" pitchFamily="34" charset="0"/>
              <a:buChar char="•"/>
            </a:pPr>
            <a:r>
              <a:rPr lang="en-GB" sz="2400" dirty="0"/>
              <a:t>The call centre staff have access to the utilities company’s customer records for the purpose of providing those services but may only use the information they contain for specific purposes and in accordance with strict contractual arrangements.  </a:t>
            </a:r>
            <a:endParaRPr lang="en-US" sz="2400" dirty="0"/>
          </a:p>
        </p:txBody>
      </p:sp>
      <p:pic>
        <p:nvPicPr>
          <p:cNvPr id="8194" name="Picture 2" descr="Image result for customer services">
            <a:extLst>
              <a:ext uri="{FF2B5EF4-FFF2-40B4-BE49-F238E27FC236}">
                <a16:creationId xmlns:a16="http://schemas.microsoft.com/office/drawing/2014/main" id="{1E7C6765-5286-4C89-B990-5DF6D72752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3752222"/>
            <a:ext cx="3295650" cy="252446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965200" y="4541291"/>
            <a:ext cx="3797300" cy="1200329"/>
          </a:xfrm>
          <a:prstGeom prst="rect">
            <a:avLst/>
          </a:prstGeom>
          <a:noFill/>
        </p:spPr>
        <p:txBody>
          <a:bodyPr wrap="square" rtlCol="0">
            <a:spAutoFit/>
          </a:bodyPr>
          <a:lstStyle/>
          <a:p>
            <a:r>
              <a:rPr lang="en-GB" sz="3600" b="1" dirty="0" smtClean="0"/>
              <a:t>Who is the data processor?</a:t>
            </a:r>
            <a:endParaRPr lang="en-GB" sz="3600" b="1" dirty="0"/>
          </a:p>
        </p:txBody>
      </p:sp>
      <p:sp>
        <p:nvSpPr>
          <p:cNvPr id="7" name="Snip Single Corner Rectangle 5"/>
          <p:cNvSpPr/>
          <p:nvPr/>
        </p:nvSpPr>
        <p:spPr>
          <a:xfrm flipH="1">
            <a:off x="-4" y="-18626"/>
            <a:ext cx="44450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400" dirty="0" smtClean="0"/>
              <a:t>  DPA: Data Processor Scenarios</a:t>
            </a:r>
            <a:endParaRPr lang="en-GB" sz="2400" dirty="0"/>
          </a:p>
        </p:txBody>
      </p:sp>
    </p:spTree>
    <p:extLst>
      <p:ext uri="{BB962C8B-B14F-4D97-AF65-F5344CB8AC3E}">
        <p14:creationId xmlns:p14="http://schemas.microsoft.com/office/powerpoint/2010/main" val="5194549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29F3DF9-C527-4408-B5B5-7A6D002D59D2}"/>
              </a:ext>
            </a:extLst>
          </p:cNvPr>
          <p:cNvPicPr>
            <a:picLocks noChangeAspect="1"/>
          </p:cNvPicPr>
          <p:nvPr/>
        </p:nvPicPr>
        <p:blipFill rotWithShape="1">
          <a:blip r:embed="rId3"/>
          <a:srcRect b="68140"/>
          <a:stretch/>
        </p:blipFill>
        <p:spPr>
          <a:xfrm>
            <a:off x="5219700" y="101600"/>
            <a:ext cx="6780714" cy="1181100"/>
          </a:xfrm>
          <a:prstGeom prst="rect">
            <a:avLst/>
          </a:prstGeom>
        </p:spPr>
      </p:pic>
      <p:sp>
        <p:nvSpPr>
          <p:cNvPr id="2" name="TextBox 1">
            <a:extLst>
              <a:ext uri="{FF2B5EF4-FFF2-40B4-BE49-F238E27FC236}">
                <a16:creationId xmlns:a16="http://schemas.microsoft.com/office/drawing/2014/main" id="{D9F872EE-5BFA-4676-BEF8-D8B4C7A215B0}"/>
              </a:ext>
            </a:extLst>
          </p:cNvPr>
          <p:cNvSpPr txBox="1"/>
          <p:nvPr/>
        </p:nvSpPr>
        <p:spPr>
          <a:xfrm>
            <a:off x="419100" y="1282700"/>
            <a:ext cx="10553700" cy="2677656"/>
          </a:xfrm>
          <a:prstGeom prst="rect">
            <a:avLst/>
          </a:prstGeom>
          <a:noFill/>
        </p:spPr>
        <p:txBody>
          <a:bodyPr wrap="square" rtlCol="0">
            <a:spAutoFit/>
          </a:bodyPr>
          <a:lstStyle/>
          <a:p>
            <a:r>
              <a:rPr lang="en-GB" sz="2400" b="1" dirty="0"/>
              <a:t>Example 1:</a:t>
            </a:r>
          </a:p>
          <a:p>
            <a:pPr marL="342900" indent="-342900">
              <a:buFont typeface="Arial" panose="020B0604020202020204" pitchFamily="34" charset="0"/>
              <a:buChar char="•"/>
            </a:pPr>
            <a:r>
              <a:rPr lang="en-GB" sz="2400" dirty="0"/>
              <a:t>A utilities company outsources its customer services functions to another company, which operates call centres functions on its behalf.  </a:t>
            </a:r>
          </a:p>
          <a:p>
            <a:pPr marL="342900" indent="-342900">
              <a:buFont typeface="Arial" panose="020B0604020202020204" pitchFamily="34" charset="0"/>
              <a:buChar char="•"/>
            </a:pPr>
            <a:r>
              <a:rPr lang="en-GB" sz="2400" dirty="0"/>
              <a:t>The call centre staff have access to the utilities company’s customer records for the purpose of providing those services but may only use the information they contain for specific purposes and in accordance with strict contractual arrangements.  </a:t>
            </a:r>
            <a:endParaRPr lang="en-US" sz="2400" dirty="0"/>
          </a:p>
        </p:txBody>
      </p:sp>
      <p:sp>
        <p:nvSpPr>
          <p:cNvPr id="5" name="Rectangle 4">
            <a:extLst>
              <a:ext uri="{FF2B5EF4-FFF2-40B4-BE49-F238E27FC236}">
                <a16:creationId xmlns:a16="http://schemas.microsoft.com/office/drawing/2014/main" id="{811FB8A9-626A-4BF8-A289-3A57535EB0D2}"/>
              </a:ext>
            </a:extLst>
          </p:cNvPr>
          <p:cNvSpPr/>
          <p:nvPr/>
        </p:nvSpPr>
        <p:spPr>
          <a:xfrm>
            <a:off x="622300" y="4703990"/>
            <a:ext cx="5892800" cy="1569660"/>
          </a:xfrm>
          <a:prstGeom prst="rect">
            <a:avLst/>
          </a:prstGeom>
        </p:spPr>
        <p:txBody>
          <a:bodyPr wrap="square">
            <a:spAutoFit/>
          </a:bodyPr>
          <a:lstStyle/>
          <a:p>
            <a:r>
              <a:rPr lang="en-GB" sz="2400" dirty="0"/>
              <a:t>The utilities company remains the data controller.  </a:t>
            </a:r>
          </a:p>
          <a:p>
            <a:r>
              <a:rPr lang="en-GB" sz="2400" dirty="0"/>
              <a:t>The company that operates the call centre is a data processor.</a:t>
            </a:r>
            <a:endParaRPr lang="en-US" sz="2400" dirty="0"/>
          </a:p>
        </p:txBody>
      </p:sp>
      <p:pic>
        <p:nvPicPr>
          <p:cNvPr id="7" name="Picture 2" descr="Image result for customer services">
            <a:extLst>
              <a:ext uri="{FF2B5EF4-FFF2-40B4-BE49-F238E27FC236}">
                <a16:creationId xmlns:a16="http://schemas.microsoft.com/office/drawing/2014/main" id="{EE9AB15F-2ADB-4FC4-AA00-945A5F3F66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3752222"/>
            <a:ext cx="3295650" cy="2524468"/>
          </a:xfrm>
          <a:prstGeom prst="rect">
            <a:avLst/>
          </a:prstGeom>
          <a:noFill/>
          <a:extLst>
            <a:ext uri="{909E8E84-426E-40DD-AFC4-6F175D3DCCD1}">
              <a14:hiddenFill xmlns:a14="http://schemas.microsoft.com/office/drawing/2010/main">
                <a:solidFill>
                  <a:srgbClr val="FFFFFF"/>
                </a:solidFill>
              </a14:hiddenFill>
            </a:ext>
          </a:extLst>
        </p:spPr>
      </p:pic>
      <p:sp>
        <p:nvSpPr>
          <p:cNvPr id="8" name="Snip Single Corner Rectangle 5"/>
          <p:cNvSpPr/>
          <p:nvPr/>
        </p:nvSpPr>
        <p:spPr>
          <a:xfrm flipH="1">
            <a:off x="-4" y="-18626"/>
            <a:ext cx="44450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400" dirty="0" smtClean="0"/>
              <a:t>  DPA: Data Processor Scenarios</a:t>
            </a:r>
            <a:endParaRPr lang="en-GB" sz="2400" dirty="0"/>
          </a:p>
        </p:txBody>
      </p:sp>
    </p:spTree>
    <p:extLst>
      <p:ext uri="{BB962C8B-B14F-4D97-AF65-F5344CB8AC3E}">
        <p14:creationId xmlns:p14="http://schemas.microsoft.com/office/powerpoint/2010/main" val="2424073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F62161D-C93A-4294-B50D-D20AB68D7AE1}"/>
              </a:ext>
            </a:extLst>
          </p:cNvPr>
          <p:cNvSpPr txBox="1"/>
          <p:nvPr/>
        </p:nvSpPr>
        <p:spPr>
          <a:xfrm>
            <a:off x="1302618" y="1838062"/>
            <a:ext cx="8978790" cy="3216265"/>
          </a:xfrm>
          <a:prstGeom prst="rect">
            <a:avLst/>
          </a:prstGeom>
          <a:noFill/>
        </p:spPr>
        <p:txBody>
          <a:bodyPr wrap="square" rtlCol="0">
            <a:spAutoFit/>
          </a:bodyPr>
          <a:lstStyle/>
          <a:p>
            <a:pPr algn="ctr">
              <a:spcAft>
                <a:spcPts val="600"/>
              </a:spcAft>
            </a:pPr>
            <a:r>
              <a:rPr lang="en-GB" sz="3600" b="1" dirty="0" smtClean="0"/>
              <a:t>What is this?</a:t>
            </a:r>
          </a:p>
          <a:p>
            <a:pPr algn="ctr">
              <a:spcAft>
                <a:spcPts val="600"/>
              </a:spcAft>
            </a:pPr>
            <a:endParaRPr lang="en-GB" sz="3600" b="1" dirty="0"/>
          </a:p>
          <a:p>
            <a:pPr algn="ctr">
              <a:spcAft>
                <a:spcPts val="600"/>
              </a:spcAft>
            </a:pPr>
            <a:r>
              <a:rPr lang="en-GB" sz="3600" b="1" dirty="0" smtClean="0"/>
              <a:t>Can you identify any of the 8 principles of this piece of legislation?</a:t>
            </a:r>
            <a:endParaRPr lang="en-GB" sz="4400" b="1" dirty="0"/>
          </a:p>
          <a:p>
            <a:pPr algn="ctr">
              <a:spcAft>
                <a:spcPts val="600"/>
              </a:spcAft>
            </a:pPr>
            <a:endParaRPr lang="en-GB" sz="4400" b="1" dirty="0"/>
          </a:p>
        </p:txBody>
      </p:sp>
      <p:sp>
        <p:nvSpPr>
          <p:cNvPr id="4" name="Snip Single Corner Rectangle 5"/>
          <p:cNvSpPr/>
          <p:nvPr/>
        </p:nvSpPr>
        <p:spPr>
          <a:xfrm flipH="1">
            <a:off x="-2" y="-18626"/>
            <a:ext cx="4191001"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Data </a:t>
            </a:r>
            <a:r>
              <a:rPr lang="en-GB" sz="3200" dirty="0"/>
              <a:t>Protection Act</a:t>
            </a:r>
            <a:endParaRPr lang="en-GB" sz="3200" dirty="0"/>
          </a:p>
        </p:txBody>
      </p:sp>
    </p:spTree>
    <p:extLst>
      <p:ext uri="{BB962C8B-B14F-4D97-AF65-F5344CB8AC3E}">
        <p14:creationId xmlns:p14="http://schemas.microsoft.com/office/powerpoint/2010/main" val="36264046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D4B7791-14B7-4A4D-9A57-49B58A27A87F}"/>
              </a:ext>
            </a:extLst>
          </p:cNvPr>
          <p:cNvSpPr txBox="1"/>
          <p:nvPr/>
        </p:nvSpPr>
        <p:spPr>
          <a:xfrm>
            <a:off x="546100" y="1424444"/>
            <a:ext cx="10579100" cy="3046988"/>
          </a:xfrm>
          <a:prstGeom prst="rect">
            <a:avLst/>
          </a:prstGeom>
          <a:noFill/>
        </p:spPr>
        <p:txBody>
          <a:bodyPr wrap="square" rtlCol="0">
            <a:spAutoFit/>
          </a:bodyPr>
          <a:lstStyle/>
          <a:p>
            <a:r>
              <a:rPr lang="en-GB" sz="2400" b="1" dirty="0"/>
              <a:t>Example 2:</a:t>
            </a:r>
            <a:endParaRPr lang="en-GB" sz="2400" dirty="0"/>
          </a:p>
          <a:p>
            <a:pPr marL="342900" indent="-342900">
              <a:buFont typeface="Arial" panose="020B0604020202020204" pitchFamily="34" charset="0"/>
              <a:buChar char="•"/>
            </a:pPr>
            <a:r>
              <a:rPr lang="en-GB" sz="2400" dirty="0"/>
              <a:t>An organisation engages with a company which provides business services to administer its employee payroll function.  </a:t>
            </a:r>
          </a:p>
          <a:p>
            <a:pPr marL="342900" indent="-342900">
              <a:buFont typeface="Arial" panose="020B0604020202020204" pitchFamily="34" charset="0"/>
              <a:buChar char="•"/>
            </a:pPr>
            <a:r>
              <a:rPr lang="en-GB" sz="2400" dirty="0"/>
              <a:t>The organisation also engages a marketing company to carry out a satisfaction survey of its existing customers.  </a:t>
            </a:r>
          </a:p>
          <a:p>
            <a:pPr marL="342900" indent="-342900">
              <a:buFont typeface="Arial" panose="020B0604020202020204" pitchFamily="34" charset="0"/>
              <a:buChar char="•"/>
            </a:pPr>
            <a:r>
              <a:rPr lang="en-GB" sz="2400" dirty="0"/>
              <a:t>The business services company will need information about the organisations employees, and the marketing company will need information about its customers.  </a:t>
            </a:r>
          </a:p>
        </p:txBody>
      </p:sp>
      <p:pic>
        <p:nvPicPr>
          <p:cNvPr id="5" name="Picture 2" descr="Image result for marketing company">
            <a:extLst>
              <a:ext uri="{FF2B5EF4-FFF2-40B4-BE49-F238E27FC236}">
                <a16:creationId xmlns:a16="http://schemas.microsoft.com/office/drawing/2014/main" id="{000C08BB-D497-4FC3-95DD-AD27F9965B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2289" y="3885188"/>
            <a:ext cx="4048125" cy="26860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payroll outsourcing">
            <a:extLst>
              <a:ext uri="{FF2B5EF4-FFF2-40B4-BE49-F238E27FC236}">
                <a16:creationId xmlns:a16="http://schemas.microsoft.com/office/drawing/2014/main" id="{E0328EAF-CCD3-4A5E-B1B2-E101BB7AD9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0351" y="5444113"/>
            <a:ext cx="2857500" cy="12477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34ED42B2-4D13-433B-A140-B1C686FC7C88}"/>
              </a:ext>
            </a:extLst>
          </p:cNvPr>
          <p:cNvPicPr>
            <a:picLocks noChangeAspect="1"/>
          </p:cNvPicPr>
          <p:nvPr/>
        </p:nvPicPr>
        <p:blipFill rotWithShape="1">
          <a:blip r:embed="rId5"/>
          <a:srcRect b="68140"/>
          <a:stretch/>
        </p:blipFill>
        <p:spPr>
          <a:xfrm>
            <a:off x="5219700" y="101600"/>
            <a:ext cx="6780714" cy="1181100"/>
          </a:xfrm>
          <a:prstGeom prst="rect">
            <a:avLst/>
          </a:prstGeom>
        </p:spPr>
      </p:pic>
      <p:sp>
        <p:nvSpPr>
          <p:cNvPr id="8" name="TextBox 7"/>
          <p:cNvSpPr txBox="1"/>
          <p:nvPr/>
        </p:nvSpPr>
        <p:spPr>
          <a:xfrm>
            <a:off x="990600" y="4731791"/>
            <a:ext cx="3797300" cy="1200329"/>
          </a:xfrm>
          <a:prstGeom prst="rect">
            <a:avLst/>
          </a:prstGeom>
          <a:noFill/>
        </p:spPr>
        <p:txBody>
          <a:bodyPr wrap="square" rtlCol="0">
            <a:spAutoFit/>
          </a:bodyPr>
          <a:lstStyle/>
          <a:p>
            <a:r>
              <a:rPr lang="en-GB" sz="3600" b="1" dirty="0" smtClean="0"/>
              <a:t>Who is the data processor?</a:t>
            </a:r>
            <a:endParaRPr lang="en-GB" sz="3600" b="1" dirty="0"/>
          </a:p>
        </p:txBody>
      </p:sp>
      <p:sp>
        <p:nvSpPr>
          <p:cNvPr id="9" name="Snip Single Corner Rectangle 5"/>
          <p:cNvSpPr/>
          <p:nvPr/>
        </p:nvSpPr>
        <p:spPr>
          <a:xfrm flipH="1">
            <a:off x="-4" y="-18626"/>
            <a:ext cx="44450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400" dirty="0" smtClean="0"/>
              <a:t>  DPA: Data Processor Scenarios</a:t>
            </a:r>
            <a:endParaRPr lang="en-GB" sz="2400" dirty="0"/>
          </a:p>
        </p:txBody>
      </p:sp>
    </p:spTree>
    <p:extLst>
      <p:ext uri="{BB962C8B-B14F-4D97-AF65-F5344CB8AC3E}">
        <p14:creationId xmlns:p14="http://schemas.microsoft.com/office/powerpoint/2010/main" val="26658176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DF026F-BDE9-4718-9211-343059A953C3}"/>
              </a:ext>
            </a:extLst>
          </p:cNvPr>
          <p:cNvSpPr/>
          <p:nvPr/>
        </p:nvSpPr>
        <p:spPr>
          <a:xfrm>
            <a:off x="101599" y="4611231"/>
            <a:ext cx="6318751" cy="2015936"/>
          </a:xfrm>
          <a:prstGeom prst="rect">
            <a:avLst/>
          </a:prstGeom>
        </p:spPr>
        <p:txBody>
          <a:bodyPr wrap="square">
            <a:spAutoFit/>
          </a:bodyPr>
          <a:lstStyle/>
          <a:p>
            <a:pPr>
              <a:spcAft>
                <a:spcPts val="600"/>
              </a:spcAft>
            </a:pPr>
            <a:r>
              <a:rPr lang="en-GB" sz="2000" dirty="0"/>
              <a:t>Both companies will be processing the information on behalf of the organisation, and so they are both data processors. </a:t>
            </a:r>
          </a:p>
          <a:p>
            <a:pPr>
              <a:spcAft>
                <a:spcPts val="600"/>
              </a:spcAft>
            </a:pPr>
            <a:r>
              <a:rPr lang="en-GB" sz="2000" dirty="0"/>
              <a:t>However, they will also be processing personal data about their own employees, and in respect of that personal data, they will be data controllers.</a:t>
            </a:r>
            <a:endParaRPr lang="en-US" sz="2000" dirty="0"/>
          </a:p>
        </p:txBody>
      </p:sp>
      <p:pic>
        <p:nvPicPr>
          <p:cNvPr id="7" name="Picture 2" descr="Image result for marketing company">
            <a:extLst>
              <a:ext uri="{FF2B5EF4-FFF2-40B4-BE49-F238E27FC236}">
                <a16:creationId xmlns:a16="http://schemas.microsoft.com/office/drawing/2014/main" id="{229EFB4B-5FBE-4F57-9CBB-4F80018F1D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2289" y="3885188"/>
            <a:ext cx="4048125" cy="26860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payroll outsourcing">
            <a:extLst>
              <a:ext uri="{FF2B5EF4-FFF2-40B4-BE49-F238E27FC236}">
                <a16:creationId xmlns:a16="http://schemas.microsoft.com/office/drawing/2014/main" id="{91F0FB32-7746-4879-9DEE-98CCCE0FD5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0351" y="5444113"/>
            <a:ext cx="2857500" cy="124777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A24DE8DD-0557-4A89-AAE1-EF22031BD438}"/>
              </a:ext>
            </a:extLst>
          </p:cNvPr>
          <p:cNvSpPr txBox="1"/>
          <p:nvPr/>
        </p:nvSpPr>
        <p:spPr>
          <a:xfrm>
            <a:off x="546100" y="1424444"/>
            <a:ext cx="10579100" cy="3046988"/>
          </a:xfrm>
          <a:prstGeom prst="rect">
            <a:avLst/>
          </a:prstGeom>
          <a:noFill/>
        </p:spPr>
        <p:txBody>
          <a:bodyPr wrap="square" rtlCol="0">
            <a:spAutoFit/>
          </a:bodyPr>
          <a:lstStyle/>
          <a:p>
            <a:r>
              <a:rPr lang="en-GB" sz="2400" b="1" dirty="0"/>
              <a:t>Example 2:</a:t>
            </a:r>
            <a:endParaRPr lang="en-GB" sz="2400" dirty="0"/>
          </a:p>
          <a:p>
            <a:pPr marL="342900" indent="-342900">
              <a:buFont typeface="Arial" panose="020B0604020202020204" pitchFamily="34" charset="0"/>
              <a:buChar char="•"/>
            </a:pPr>
            <a:r>
              <a:rPr lang="en-GB" sz="2400" dirty="0"/>
              <a:t>An organisation engages with a company which provides business services to administer its employee payroll function.  </a:t>
            </a:r>
          </a:p>
          <a:p>
            <a:pPr marL="342900" indent="-342900">
              <a:buFont typeface="Arial" panose="020B0604020202020204" pitchFamily="34" charset="0"/>
              <a:buChar char="•"/>
            </a:pPr>
            <a:r>
              <a:rPr lang="en-GB" sz="2400" dirty="0"/>
              <a:t>The organisation also engages a marketing company to carry out a satisfaction survey of its existing customers.  </a:t>
            </a:r>
          </a:p>
          <a:p>
            <a:pPr marL="342900" indent="-342900">
              <a:buFont typeface="Arial" panose="020B0604020202020204" pitchFamily="34" charset="0"/>
              <a:buChar char="•"/>
            </a:pPr>
            <a:r>
              <a:rPr lang="en-GB" sz="2400" dirty="0"/>
              <a:t>The business services company will need information about the organisations employees, and the marketing company will need information about its customers.  </a:t>
            </a:r>
          </a:p>
        </p:txBody>
      </p:sp>
      <p:pic>
        <p:nvPicPr>
          <p:cNvPr id="10" name="Picture 9">
            <a:extLst>
              <a:ext uri="{FF2B5EF4-FFF2-40B4-BE49-F238E27FC236}">
                <a16:creationId xmlns:a16="http://schemas.microsoft.com/office/drawing/2014/main" id="{FAF6D721-75FC-4A1E-BD5A-B1982AEBD6A8}"/>
              </a:ext>
            </a:extLst>
          </p:cNvPr>
          <p:cNvPicPr>
            <a:picLocks noChangeAspect="1"/>
          </p:cNvPicPr>
          <p:nvPr/>
        </p:nvPicPr>
        <p:blipFill rotWithShape="1">
          <a:blip r:embed="rId5"/>
          <a:srcRect b="68140"/>
          <a:stretch/>
        </p:blipFill>
        <p:spPr>
          <a:xfrm>
            <a:off x="5219700" y="101600"/>
            <a:ext cx="6780714" cy="1181100"/>
          </a:xfrm>
          <a:prstGeom prst="rect">
            <a:avLst/>
          </a:prstGeom>
        </p:spPr>
      </p:pic>
      <p:sp>
        <p:nvSpPr>
          <p:cNvPr id="11" name="Snip Single Corner Rectangle 5"/>
          <p:cNvSpPr/>
          <p:nvPr/>
        </p:nvSpPr>
        <p:spPr>
          <a:xfrm flipH="1">
            <a:off x="-4" y="-18626"/>
            <a:ext cx="44450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400" dirty="0" smtClean="0"/>
              <a:t>  DPA: Data Processor Scenarios</a:t>
            </a:r>
            <a:endParaRPr lang="en-GB" sz="2400" dirty="0"/>
          </a:p>
        </p:txBody>
      </p:sp>
    </p:spTree>
    <p:extLst>
      <p:ext uri="{BB962C8B-B14F-4D97-AF65-F5344CB8AC3E}">
        <p14:creationId xmlns:p14="http://schemas.microsoft.com/office/powerpoint/2010/main" val="11184638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24DE8DD-0557-4A89-AAE1-EF22031BD438}"/>
              </a:ext>
            </a:extLst>
          </p:cNvPr>
          <p:cNvSpPr txBox="1"/>
          <p:nvPr/>
        </p:nvSpPr>
        <p:spPr>
          <a:xfrm>
            <a:off x="736600" y="3048950"/>
            <a:ext cx="10579100" cy="3862596"/>
          </a:xfrm>
          <a:prstGeom prst="rect">
            <a:avLst/>
          </a:prstGeom>
          <a:noFill/>
        </p:spPr>
        <p:txBody>
          <a:bodyPr wrap="square" rtlCol="0">
            <a:spAutoFit/>
          </a:bodyPr>
          <a:lstStyle/>
          <a:p>
            <a:pPr>
              <a:spcAft>
                <a:spcPts val="600"/>
              </a:spcAft>
            </a:pPr>
            <a:r>
              <a:rPr lang="en-GB" sz="2400" dirty="0"/>
              <a:t>This is the first data protection principle. In practice, it means you should ensure that you:</a:t>
            </a:r>
          </a:p>
          <a:p>
            <a:pPr marL="285750" indent="-285750">
              <a:buFont typeface="Arial" panose="020B0604020202020204" pitchFamily="34" charset="0"/>
              <a:buChar char="•"/>
            </a:pPr>
            <a:r>
              <a:rPr lang="en-GB" sz="2400" dirty="0"/>
              <a:t>have legitimate grounds for collecting and using the personal data;</a:t>
            </a:r>
          </a:p>
          <a:p>
            <a:pPr marL="285750" indent="-285750">
              <a:buFont typeface="Arial" panose="020B0604020202020204" pitchFamily="34" charset="0"/>
              <a:buChar char="•"/>
            </a:pPr>
            <a:r>
              <a:rPr lang="en-GB" sz="2400" dirty="0"/>
              <a:t>do not use the data in ways that have unjustified adverse effects on the individuals concerned;</a:t>
            </a:r>
          </a:p>
          <a:p>
            <a:pPr marL="285750" indent="-285750">
              <a:buFont typeface="Arial" panose="020B0604020202020204" pitchFamily="34" charset="0"/>
              <a:buChar char="•"/>
            </a:pPr>
            <a:r>
              <a:rPr lang="en-GB" sz="2400" dirty="0"/>
              <a:t>be transparent about how you intend to use the data, and give individuals appropriate privacy notices when collecting their personal data;</a:t>
            </a:r>
          </a:p>
          <a:p>
            <a:pPr marL="285750" indent="-285750">
              <a:buFont typeface="Arial" panose="020B0604020202020204" pitchFamily="34" charset="0"/>
              <a:buChar char="•"/>
            </a:pPr>
            <a:r>
              <a:rPr lang="en-GB" sz="2400" dirty="0"/>
              <a:t>handle people’s personal data only in ways they would reasonably expect; and</a:t>
            </a:r>
          </a:p>
          <a:p>
            <a:pPr marL="285750" indent="-285750">
              <a:buFont typeface="Arial" panose="020B0604020202020204" pitchFamily="34" charset="0"/>
              <a:buChar char="•"/>
            </a:pPr>
            <a:r>
              <a:rPr lang="en-GB" sz="2400" dirty="0"/>
              <a:t>make sure you do not do anything unlawful with the data.</a:t>
            </a:r>
          </a:p>
          <a:p>
            <a:pPr marL="342900" indent="-342900">
              <a:buFont typeface="Arial" panose="020B0604020202020204" pitchFamily="34" charset="0"/>
              <a:buChar char="•"/>
            </a:pPr>
            <a:endParaRPr lang="en-GB" sz="2400" dirty="0"/>
          </a:p>
        </p:txBody>
      </p:sp>
      <p:pic>
        <p:nvPicPr>
          <p:cNvPr id="2" name="Picture 1">
            <a:extLst>
              <a:ext uri="{FF2B5EF4-FFF2-40B4-BE49-F238E27FC236}">
                <a16:creationId xmlns:a16="http://schemas.microsoft.com/office/drawing/2014/main" id="{E1097CF0-9C25-4DC0-93B0-25CEB1D9B656}"/>
              </a:ext>
            </a:extLst>
          </p:cNvPr>
          <p:cNvPicPr>
            <a:picLocks noChangeAspect="1"/>
          </p:cNvPicPr>
          <p:nvPr/>
        </p:nvPicPr>
        <p:blipFill>
          <a:blip r:embed="rId3"/>
          <a:stretch>
            <a:fillRect/>
          </a:stretch>
        </p:blipFill>
        <p:spPr>
          <a:xfrm>
            <a:off x="876300" y="809625"/>
            <a:ext cx="8274050" cy="2101768"/>
          </a:xfrm>
          <a:prstGeom prst="rect">
            <a:avLst/>
          </a:prstGeom>
        </p:spPr>
      </p:pic>
      <p:sp>
        <p:nvSpPr>
          <p:cNvPr id="5" name="Snip Single Corner Rectangle 5"/>
          <p:cNvSpPr/>
          <p:nvPr/>
        </p:nvSpPr>
        <p:spPr>
          <a:xfrm flipH="1">
            <a:off x="-4" y="-18626"/>
            <a:ext cx="43688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smtClean="0"/>
              <a:t>  DPA: Fairly and Lawfully</a:t>
            </a:r>
            <a:endParaRPr lang="en-GB" sz="2800" dirty="0"/>
          </a:p>
        </p:txBody>
      </p:sp>
    </p:spTree>
    <p:extLst>
      <p:ext uri="{BB962C8B-B14F-4D97-AF65-F5344CB8AC3E}">
        <p14:creationId xmlns:p14="http://schemas.microsoft.com/office/powerpoint/2010/main" val="10693481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24DE8DD-0557-4A89-AAE1-EF22031BD438}"/>
              </a:ext>
            </a:extLst>
          </p:cNvPr>
          <p:cNvSpPr txBox="1"/>
          <p:nvPr/>
        </p:nvSpPr>
        <p:spPr>
          <a:xfrm>
            <a:off x="596900" y="2446288"/>
            <a:ext cx="10579100" cy="3200876"/>
          </a:xfrm>
          <a:prstGeom prst="rect">
            <a:avLst/>
          </a:prstGeom>
          <a:noFill/>
        </p:spPr>
        <p:txBody>
          <a:bodyPr wrap="square" rtlCol="0">
            <a:spAutoFit/>
          </a:bodyPr>
          <a:lstStyle/>
          <a:p>
            <a:pPr>
              <a:spcAft>
                <a:spcPts val="600"/>
              </a:spcAft>
            </a:pPr>
            <a:r>
              <a:rPr lang="en-GB" sz="2400" dirty="0"/>
              <a:t>This is the second data protection principle. In practice, it means you should ensure that:</a:t>
            </a:r>
          </a:p>
          <a:p>
            <a:pPr marL="342900" indent="-342900">
              <a:spcAft>
                <a:spcPts val="600"/>
              </a:spcAft>
              <a:buFont typeface="Arial" panose="020B0604020202020204" pitchFamily="34" charset="0"/>
              <a:buChar char="•"/>
            </a:pPr>
            <a:r>
              <a:rPr lang="en-GB" sz="2400" dirty="0"/>
              <a:t>data is only collected and processed for a </a:t>
            </a:r>
            <a:r>
              <a:rPr lang="en-GB" sz="2400" i="1" dirty="0"/>
              <a:t>specific purpose</a:t>
            </a:r>
            <a:r>
              <a:rPr lang="en-GB" sz="2400" dirty="0"/>
              <a:t>, and that the data subject should be informed of what this process is e.g.</a:t>
            </a:r>
          </a:p>
          <a:p>
            <a:pPr marL="742950" lvl="1" indent="-285750">
              <a:buFont typeface="Arial" panose="020B0604020202020204" pitchFamily="34" charset="0"/>
              <a:buChar char="•"/>
            </a:pPr>
            <a:r>
              <a:rPr lang="en-GB" sz="2400" dirty="0"/>
              <a:t>in a “privacy notice” given to individuals at the time their personal data is collected; or</a:t>
            </a:r>
          </a:p>
          <a:p>
            <a:pPr marL="742950" lvl="1" indent="-285750">
              <a:buFont typeface="Arial" panose="020B0604020202020204" pitchFamily="34" charset="0"/>
              <a:buChar char="•"/>
            </a:pPr>
            <a:r>
              <a:rPr lang="en-GB" sz="2400" dirty="0"/>
              <a:t>in a notification given to the Information Commissioner.</a:t>
            </a:r>
          </a:p>
          <a:p>
            <a:pPr marL="342900" indent="-342900">
              <a:buFont typeface="Arial" panose="020B0604020202020204" pitchFamily="34" charset="0"/>
              <a:buChar char="•"/>
            </a:pPr>
            <a:endParaRPr lang="en-GB" sz="2400" dirty="0"/>
          </a:p>
        </p:txBody>
      </p:sp>
      <p:pic>
        <p:nvPicPr>
          <p:cNvPr id="4" name="Picture 3">
            <a:extLst>
              <a:ext uri="{FF2B5EF4-FFF2-40B4-BE49-F238E27FC236}">
                <a16:creationId xmlns:a16="http://schemas.microsoft.com/office/drawing/2014/main" id="{61C4FEC7-B635-45DE-9A2D-392B2FE51090}"/>
              </a:ext>
            </a:extLst>
          </p:cNvPr>
          <p:cNvPicPr>
            <a:picLocks noChangeAspect="1"/>
          </p:cNvPicPr>
          <p:nvPr/>
        </p:nvPicPr>
        <p:blipFill>
          <a:blip r:embed="rId3"/>
          <a:stretch>
            <a:fillRect/>
          </a:stretch>
        </p:blipFill>
        <p:spPr>
          <a:xfrm>
            <a:off x="609600" y="874712"/>
            <a:ext cx="8403984" cy="1233488"/>
          </a:xfrm>
          <a:prstGeom prst="rect">
            <a:avLst/>
          </a:prstGeom>
        </p:spPr>
      </p:pic>
      <p:sp>
        <p:nvSpPr>
          <p:cNvPr id="5" name="Snip Single Corner Rectangle 5"/>
          <p:cNvSpPr/>
          <p:nvPr/>
        </p:nvSpPr>
        <p:spPr>
          <a:xfrm flipH="1">
            <a:off x="-4" y="-18626"/>
            <a:ext cx="4737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smtClean="0"/>
              <a:t>  DPA: Purpose of Processing</a:t>
            </a:r>
            <a:endParaRPr lang="en-GB" sz="2800" dirty="0"/>
          </a:p>
        </p:txBody>
      </p:sp>
    </p:spTree>
    <p:extLst>
      <p:ext uri="{BB962C8B-B14F-4D97-AF65-F5344CB8AC3E}">
        <p14:creationId xmlns:p14="http://schemas.microsoft.com/office/powerpoint/2010/main" val="37804109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24DE8DD-0557-4A89-AAE1-EF22031BD438}"/>
              </a:ext>
            </a:extLst>
          </p:cNvPr>
          <p:cNvSpPr txBox="1"/>
          <p:nvPr/>
        </p:nvSpPr>
        <p:spPr>
          <a:xfrm>
            <a:off x="330200" y="2802969"/>
            <a:ext cx="10579100" cy="2431435"/>
          </a:xfrm>
          <a:prstGeom prst="rect">
            <a:avLst/>
          </a:prstGeom>
          <a:noFill/>
        </p:spPr>
        <p:txBody>
          <a:bodyPr wrap="square" rtlCol="0">
            <a:spAutoFit/>
          </a:bodyPr>
          <a:lstStyle/>
          <a:p>
            <a:r>
              <a:rPr lang="en-GB" sz="2400" dirty="0"/>
              <a:t>This is the third data protection principle. In practice, it means </a:t>
            </a:r>
            <a:r>
              <a:rPr lang="en-GB" sz="2400" dirty="0" smtClean="0"/>
              <a:t>organisations </a:t>
            </a:r>
            <a:r>
              <a:rPr lang="en-GB" sz="2400" dirty="0"/>
              <a:t>should ensure that:</a:t>
            </a:r>
          </a:p>
          <a:p>
            <a:pPr marL="342900" indent="-342900">
              <a:buFont typeface="Arial" panose="020B0604020202020204" pitchFamily="34" charset="0"/>
              <a:buChar char="•"/>
            </a:pPr>
            <a:r>
              <a:rPr lang="en-GB" sz="2400" dirty="0" smtClean="0"/>
              <a:t>they </a:t>
            </a:r>
            <a:r>
              <a:rPr lang="en-GB" sz="2400" dirty="0"/>
              <a:t>hold personal data about an individual that is sufficient for the purpose </a:t>
            </a:r>
            <a:r>
              <a:rPr lang="en-GB" sz="2400" dirty="0" smtClean="0"/>
              <a:t>they </a:t>
            </a:r>
            <a:r>
              <a:rPr lang="en-GB" sz="2400" dirty="0"/>
              <a:t>are holding it for in relation to that individual; and</a:t>
            </a:r>
          </a:p>
          <a:p>
            <a:pPr marL="342900" indent="-342900">
              <a:buFont typeface="Arial" panose="020B0604020202020204" pitchFamily="34" charset="0"/>
              <a:buChar char="•"/>
            </a:pPr>
            <a:r>
              <a:rPr lang="en-GB" sz="2400" dirty="0" smtClean="0"/>
              <a:t>they </a:t>
            </a:r>
            <a:r>
              <a:rPr lang="en-GB" sz="2400" dirty="0"/>
              <a:t>do not hold more information than </a:t>
            </a:r>
            <a:r>
              <a:rPr lang="en-GB" sz="2400" dirty="0" smtClean="0"/>
              <a:t>they </a:t>
            </a:r>
            <a:r>
              <a:rPr lang="en-GB" sz="2400" dirty="0"/>
              <a:t>need for that purpose.</a:t>
            </a:r>
          </a:p>
          <a:p>
            <a:pPr marL="342900" indent="-342900">
              <a:buFont typeface="Arial" panose="020B0604020202020204" pitchFamily="34" charset="0"/>
              <a:buChar char="•"/>
            </a:pPr>
            <a:endParaRPr lang="en-GB" sz="3200" dirty="0"/>
          </a:p>
        </p:txBody>
      </p:sp>
      <p:pic>
        <p:nvPicPr>
          <p:cNvPr id="2" name="Picture 1">
            <a:extLst>
              <a:ext uri="{FF2B5EF4-FFF2-40B4-BE49-F238E27FC236}">
                <a16:creationId xmlns:a16="http://schemas.microsoft.com/office/drawing/2014/main" id="{632FB027-FE7A-4D10-85BB-F8E88B9BC82D}"/>
              </a:ext>
            </a:extLst>
          </p:cNvPr>
          <p:cNvPicPr>
            <a:picLocks noChangeAspect="1"/>
          </p:cNvPicPr>
          <p:nvPr/>
        </p:nvPicPr>
        <p:blipFill>
          <a:blip r:embed="rId3"/>
          <a:stretch>
            <a:fillRect/>
          </a:stretch>
        </p:blipFill>
        <p:spPr>
          <a:xfrm>
            <a:off x="781961" y="1201737"/>
            <a:ext cx="9218378" cy="1071563"/>
          </a:xfrm>
          <a:prstGeom prst="rect">
            <a:avLst/>
          </a:prstGeom>
        </p:spPr>
      </p:pic>
      <p:sp>
        <p:nvSpPr>
          <p:cNvPr id="5" name="Snip Single Corner Rectangle 5"/>
          <p:cNvSpPr/>
          <p:nvPr/>
        </p:nvSpPr>
        <p:spPr>
          <a:xfrm flipH="1">
            <a:off x="-4" y="-18626"/>
            <a:ext cx="69596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Adequate</a:t>
            </a:r>
            <a:r>
              <a:rPr lang="en-GB" sz="2800" dirty="0"/>
              <a:t>, Relevant and Not Excessive</a:t>
            </a:r>
            <a:endParaRPr lang="en-GB" sz="2800" dirty="0"/>
          </a:p>
        </p:txBody>
      </p:sp>
    </p:spTree>
    <p:extLst>
      <p:ext uri="{BB962C8B-B14F-4D97-AF65-F5344CB8AC3E}">
        <p14:creationId xmlns:p14="http://schemas.microsoft.com/office/powerpoint/2010/main" val="2861598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24DE8DD-0557-4A89-AAE1-EF22031BD438}"/>
              </a:ext>
            </a:extLst>
          </p:cNvPr>
          <p:cNvSpPr txBox="1"/>
          <p:nvPr/>
        </p:nvSpPr>
        <p:spPr>
          <a:xfrm>
            <a:off x="419100" y="2015569"/>
            <a:ext cx="11252200" cy="5139869"/>
          </a:xfrm>
          <a:prstGeom prst="rect">
            <a:avLst/>
          </a:prstGeom>
          <a:noFill/>
        </p:spPr>
        <p:txBody>
          <a:bodyPr wrap="square" rtlCol="0">
            <a:spAutoFit/>
          </a:bodyPr>
          <a:lstStyle/>
          <a:p>
            <a:r>
              <a:rPr lang="en-GB" sz="2400" dirty="0"/>
              <a:t>This is the fourth data protection principle. Although this principle sounds straightforward, the law recognises that it may not be practical to double-check the accuracy of every item of personal data </a:t>
            </a:r>
            <a:r>
              <a:rPr lang="en-GB" sz="2400" dirty="0" smtClean="0"/>
              <a:t>organisations </a:t>
            </a:r>
            <a:r>
              <a:rPr lang="en-GB" sz="2400" dirty="0"/>
              <a:t>receive. </a:t>
            </a:r>
          </a:p>
          <a:p>
            <a:endParaRPr lang="en-GB" sz="2400" dirty="0"/>
          </a:p>
          <a:p>
            <a:r>
              <a:rPr lang="en-GB" sz="2400" dirty="0"/>
              <a:t>So the Act makes special provision about the accuracy of information that individuals provide about themselves, or that is obtained from third parties.</a:t>
            </a:r>
          </a:p>
          <a:p>
            <a:endParaRPr lang="en-GB" sz="2400" dirty="0"/>
          </a:p>
          <a:p>
            <a:r>
              <a:rPr lang="en-GB" sz="2400" dirty="0"/>
              <a:t>To comply with these provisions </a:t>
            </a:r>
            <a:r>
              <a:rPr lang="en-GB" sz="2400" dirty="0" smtClean="0"/>
              <a:t>organisations </a:t>
            </a:r>
            <a:r>
              <a:rPr lang="en-GB" sz="2400" dirty="0"/>
              <a:t>should:</a:t>
            </a:r>
          </a:p>
          <a:p>
            <a:pPr marL="285750" indent="-285750">
              <a:buFont typeface="Arial" panose="020B0604020202020204" pitchFamily="34" charset="0"/>
              <a:buChar char="•"/>
            </a:pPr>
            <a:r>
              <a:rPr lang="en-GB" sz="2400" dirty="0"/>
              <a:t>take reasonable steps to ensure the accuracy of any personal data </a:t>
            </a:r>
            <a:r>
              <a:rPr lang="en-GB" sz="2400" dirty="0" smtClean="0"/>
              <a:t>they </a:t>
            </a:r>
            <a:r>
              <a:rPr lang="en-GB" sz="2400" dirty="0"/>
              <a:t>obtain;</a:t>
            </a:r>
          </a:p>
          <a:p>
            <a:pPr marL="285750" indent="-285750">
              <a:buFont typeface="Arial" panose="020B0604020202020204" pitchFamily="34" charset="0"/>
              <a:buChar char="•"/>
            </a:pPr>
            <a:r>
              <a:rPr lang="en-GB" sz="2400" dirty="0"/>
              <a:t>ensure that the source of any personal data is clear;</a:t>
            </a:r>
          </a:p>
          <a:p>
            <a:pPr marL="285750" indent="-285750">
              <a:buFont typeface="Arial" panose="020B0604020202020204" pitchFamily="34" charset="0"/>
              <a:buChar char="•"/>
            </a:pPr>
            <a:r>
              <a:rPr lang="en-GB" sz="2400" dirty="0"/>
              <a:t>carefully consider any challenges to the accuracy of information; and</a:t>
            </a:r>
          </a:p>
          <a:p>
            <a:pPr marL="285750" indent="-285750">
              <a:buFont typeface="Arial" panose="020B0604020202020204" pitchFamily="34" charset="0"/>
              <a:buChar char="•"/>
            </a:pPr>
            <a:r>
              <a:rPr lang="en-GB" sz="2400" dirty="0"/>
              <a:t>consider whether it is necessary to update the information.</a:t>
            </a:r>
          </a:p>
          <a:p>
            <a:pPr marL="342900" indent="-342900">
              <a:buFont typeface="Arial" panose="020B0604020202020204" pitchFamily="34" charset="0"/>
              <a:buChar char="•"/>
            </a:pPr>
            <a:endParaRPr lang="en-GB" sz="4000" dirty="0"/>
          </a:p>
        </p:txBody>
      </p:sp>
      <p:pic>
        <p:nvPicPr>
          <p:cNvPr id="4" name="Picture 3">
            <a:extLst>
              <a:ext uri="{FF2B5EF4-FFF2-40B4-BE49-F238E27FC236}">
                <a16:creationId xmlns:a16="http://schemas.microsoft.com/office/drawing/2014/main" id="{DC896B26-9B1A-47B2-9005-941B8CC5DA1F}"/>
              </a:ext>
            </a:extLst>
          </p:cNvPr>
          <p:cNvPicPr>
            <a:picLocks noChangeAspect="1"/>
          </p:cNvPicPr>
          <p:nvPr/>
        </p:nvPicPr>
        <p:blipFill>
          <a:blip r:embed="rId3"/>
          <a:stretch>
            <a:fillRect/>
          </a:stretch>
        </p:blipFill>
        <p:spPr>
          <a:xfrm>
            <a:off x="419100" y="980281"/>
            <a:ext cx="9768714" cy="823119"/>
          </a:xfrm>
          <a:prstGeom prst="rect">
            <a:avLst/>
          </a:prstGeom>
        </p:spPr>
      </p:pic>
      <p:sp>
        <p:nvSpPr>
          <p:cNvPr id="5" name="Snip Single Corner Rectangle 5"/>
          <p:cNvSpPr/>
          <p:nvPr/>
        </p:nvSpPr>
        <p:spPr>
          <a:xfrm flipH="1">
            <a:off x="-4" y="-18626"/>
            <a:ext cx="29464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Accuracy</a:t>
            </a:r>
            <a:endParaRPr lang="en-GB" sz="2800" dirty="0"/>
          </a:p>
        </p:txBody>
      </p:sp>
    </p:spTree>
    <p:extLst>
      <p:ext uri="{BB962C8B-B14F-4D97-AF65-F5344CB8AC3E}">
        <p14:creationId xmlns:p14="http://schemas.microsoft.com/office/powerpoint/2010/main" val="15482900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24DE8DD-0557-4A89-AAE1-EF22031BD438}"/>
              </a:ext>
            </a:extLst>
          </p:cNvPr>
          <p:cNvSpPr txBox="1"/>
          <p:nvPr/>
        </p:nvSpPr>
        <p:spPr>
          <a:xfrm>
            <a:off x="419100" y="1037669"/>
            <a:ext cx="11252200" cy="4970591"/>
          </a:xfrm>
          <a:prstGeom prst="rect">
            <a:avLst/>
          </a:prstGeom>
          <a:noFill/>
        </p:spPr>
        <p:txBody>
          <a:bodyPr wrap="square" rtlCol="0">
            <a:spAutoFit/>
          </a:bodyPr>
          <a:lstStyle/>
          <a:p>
            <a:r>
              <a:rPr lang="en-GB" sz="2400" i="1" dirty="0"/>
              <a:t>Personal data processed for any purpose or purposes shall not be kept for longer than is necessary for that purpose or those purposes.</a:t>
            </a:r>
          </a:p>
          <a:p>
            <a:endParaRPr lang="en-GB" sz="2400" dirty="0"/>
          </a:p>
          <a:p>
            <a:pPr>
              <a:spcAft>
                <a:spcPts val="600"/>
              </a:spcAft>
            </a:pPr>
            <a:r>
              <a:rPr lang="en-GB" sz="2400" dirty="0"/>
              <a:t>This is the fifth data protection principle. In practice, it means that </a:t>
            </a:r>
            <a:r>
              <a:rPr lang="en-GB" sz="2400" dirty="0" smtClean="0"/>
              <a:t>organisations </a:t>
            </a:r>
            <a:r>
              <a:rPr lang="en-GB" sz="2400" dirty="0"/>
              <a:t>will need to:</a:t>
            </a:r>
          </a:p>
          <a:p>
            <a:pPr marL="342900" indent="-342900">
              <a:buFont typeface="Arial" panose="020B0604020202020204" pitchFamily="34" charset="0"/>
              <a:buChar char="•"/>
            </a:pPr>
            <a:r>
              <a:rPr lang="en-GB" sz="2400" dirty="0"/>
              <a:t>review the length of time </a:t>
            </a:r>
            <a:r>
              <a:rPr lang="en-GB" sz="2400" dirty="0" smtClean="0"/>
              <a:t>they </a:t>
            </a:r>
            <a:r>
              <a:rPr lang="en-GB" sz="2400" dirty="0"/>
              <a:t>keep personal data;</a:t>
            </a:r>
          </a:p>
          <a:p>
            <a:pPr marL="342900" indent="-342900">
              <a:buFont typeface="Arial" panose="020B0604020202020204" pitchFamily="34" charset="0"/>
              <a:buChar char="•"/>
            </a:pPr>
            <a:r>
              <a:rPr lang="en-GB" sz="2400" dirty="0"/>
              <a:t>consider the purpose or purposes </a:t>
            </a:r>
            <a:r>
              <a:rPr lang="en-GB" sz="2400" dirty="0" smtClean="0"/>
              <a:t>they </a:t>
            </a:r>
            <a:r>
              <a:rPr lang="en-GB" sz="2400" dirty="0"/>
              <a:t>hold the information for in deciding whether (and for how long) to retain it;</a:t>
            </a:r>
          </a:p>
          <a:p>
            <a:pPr marL="342900" indent="-342900">
              <a:buFont typeface="Arial" panose="020B0604020202020204" pitchFamily="34" charset="0"/>
              <a:buChar char="•"/>
            </a:pPr>
            <a:r>
              <a:rPr lang="en-GB" sz="2400" dirty="0"/>
              <a:t>securely delete information that is no longer needed for this purpose or these purposes; and</a:t>
            </a:r>
          </a:p>
          <a:p>
            <a:pPr marL="342900" indent="-342900">
              <a:buFont typeface="Arial" panose="020B0604020202020204" pitchFamily="34" charset="0"/>
              <a:buChar char="•"/>
            </a:pPr>
            <a:r>
              <a:rPr lang="en-GB" sz="2400" dirty="0"/>
              <a:t>update, archive or securely delete information if it goes out of date.</a:t>
            </a:r>
          </a:p>
          <a:p>
            <a:pPr marL="342900" indent="-342900">
              <a:buFont typeface="Arial" panose="020B0604020202020204" pitchFamily="34" charset="0"/>
              <a:buChar char="•"/>
            </a:pPr>
            <a:endParaRPr lang="en-GB" sz="4800" dirty="0"/>
          </a:p>
        </p:txBody>
      </p:sp>
      <p:sp>
        <p:nvSpPr>
          <p:cNvPr id="4" name="Snip Single Corner Rectangle 5"/>
          <p:cNvSpPr/>
          <p:nvPr/>
        </p:nvSpPr>
        <p:spPr>
          <a:xfrm flipH="1">
            <a:off x="-4" y="-18626"/>
            <a:ext cx="28829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Retention</a:t>
            </a:r>
            <a:endParaRPr lang="en-GB" sz="2800" dirty="0"/>
          </a:p>
        </p:txBody>
      </p:sp>
    </p:spTree>
    <p:extLst>
      <p:ext uri="{BB962C8B-B14F-4D97-AF65-F5344CB8AC3E}">
        <p14:creationId xmlns:p14="http://schemas.microsoft.com/office/powerpoint/2010/main" val="1541747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24DE8DD-0557-4A89-AAE1-EF22031BD438}"/>
              </a:ext>
            </a:extLst>
          </p:cNvPr>
          <p:cNvSpPr txBox="1"/>
          <p:nvPr/>
        </p:nvSpPr>
        <p:spPr>
          <a:xfrm>
            <a:off x="419100" y="2402122"/>
            <a:ext cx="11150600" cy="4416594"/>
          </a:xfrm>
          <a:prstGeom prst="rect">
            <a:avLst/>
          </a:prstGeom>
          <a:noFill/>
        </p:spPr>
        <p:txBody>
          <a:bodyPr wrap="square" rtlCol="0">
            <a:spAutoFit/>
          </a:bodyPr>
          <a:lstStyle/>
          <a:p>
            <a:pPr>
              <a:spcAft>
                <a:spcPts val="600"/>
              </a:spcAft>
            </a:pPr>
            <a:r>
              <a:rPr lang="en-GB" sz="2400" dirty="0"/>
              <a:t>This is the sixth data protection principle, and the rights of individuals that it refers to are:</a:t>
            </a:r>
          </a:p>
          <a:p>
            <a:pPr marL="342900" indent="-342900">
              <a:buFont typeface="Arial" panose="020B0604020202020204" pitchFamily="34" charset="0"/>
              <a:buChar char="•"/>
            </a:pPr>
            <a:r>
              <a:rPr lang="en-GB" sz="2400" dirty="0"/>
              <a:t>a right of access to a copy of the information comprised in their personal data;</a:t>
            </a:r>
          </a:p>
          <a:p>
            <a:pPr marL="342900" indent="-342900">
              <a:buFont typeface="Arial" panose="020B0604020202020204" pitchFamily="34" charset="0"/>
              <a:buChar char="•"/>
            </a:pPr>
            <a:r>
              <a:rPr lang="en-GB" sz="2400" dirty="0"/>
              <a:t>a right to object to processing that is likely to cause or is causing damage or distress;</a:t>
            </a:r>
          </a:p>
          <a:p>
            <a:pPr marL="342900" indent="-342900">
              <a:buFont typeface="Arial" panose="020B0604020202020204" pitchFamily="34" charset="0"/>
              <a:buChar char="•"/>
            </a:pPr>
            <a:r>
              <a:rPr lang="en-GB" sz="2400" dirty="0"/>
              <a:t>a right to prevent processing for direct marketing;</a:t>
            </a:r>
          </a:p>
          <a:p>
            <a:pPr marL="342900" indent="-342900">
              <a:buFont typeface="Arial" panose="020B0604020202020204" pitchFamily="34" charset="0"/>
              <a:buChar char="•"/>
            </a:pPr>
            <a:r>
              <a:rPr lang="en-GB" sz="2400" dirty="0"/>
              <a:t>a right to object to decisions being taken by automated means;</a:t>
            </a:r>
          </a:p>
          <a:p>
            <a:pPr marL="342900" indent="-342900">
              <a:buFont typeface="Arial" panose="020B0604020202020204" pitchFamily="34" charset="0"/>
              <a:buChar char="•"/>
            </a:pPr>
            <a:r>
              <a:rPr lang="en-GB" sz="2400" dirty="0"/>
              <a:t>a right in certain circumstances to have inaccurate personal data rectified, blocked, erased or destroyed; and</a:t>
            </a:r>
          </a:p>
          <a:p>
            <a:pPr marL="342900" indent="-342900">
              <a:buFont typeface="Arial" panose="020B0604020202020204" pitchFamily="34" charset="0"/>
              <a:buChar char="•"/>
            </a:pPr>
            <a:r>
              <a:rPr lang="en-GB" sz="2400" dirty="0"/>
              <a:t>a right to claim compensation for damages caused by a breach of the Act.</a:t>
            </a:r>
          </a:p>
          <a:p>
            <a:pPr marL="342900" indent="-342900">
              <a:buFont typeface="Arial" panose="020B0604020202020204" pitchFamily="34" charset="0"/>
              <a:buChar char="•"/>
            </a:pPr>
            <a:endParaRPr lang="en-GB" sz="6000" dirty="0"/>
          </a:p>
        </p:txBody>
      </p:sp>
      <p:pic>
        <p:nvPicPr>
          <p:cNvPr id="2" name="Picture 1">
            <a:extLst>
              <a:ext uri="{FF2B5EF4-FFF2-40B4-BE49-F238E27FC236}">
                <a16:creationId xmlns:a16="http://schemas.microsoft.com/office/drawing/2014/main" id="{43C257FE-5DFD-41F8-A7A4-4C924A0A2950}"/>
              </a:ext>
            </a:extLst>
          </p:cNvPr>
          <p:cNvPicPr>
            <a:picLocks noChangeAspect="1"/>
          </p:cNvPicPr>
          <p:nvPr/>
        </p:nvPicPr>
        <p:blipFill>
          <a:blip r:embed="rId3"/>
          <a:stretch>
            <a:fillRect/>
          </a:stretch>
        </p:blipFill>
        <p:spPr>
          <a:xfrm>
            <a:off x="419100" y="953292"/>
            <a:ext cx="9203216" cy="1091407"/>
          </a:xfrm>
          <a:prstGeom prst="rect">
            <a:avLst/>
          </a:prstGeom>
        </p:spPr>
      </p:pic>
      <p:sp>
        <p:nvSpPr>
          <p:cNvPr id="5" name="Snip Single Corner Rectangle 5"/>
          <p:cNvSpPr/>
          <p:nvPr/>
        </p:nvSpPr>
        <p:spPr>
          <a:xfrm flipH="1">
            <a:off x="-4" y="-18626"/>
            <a:ext cx="4775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Rights of Data Subjects</a:t>
            </a:r>
            <a:endParaRPr lang="en-GB" sz="2800" dirty="0"/>
          </a:p>
        </p:txBody>
      </p:sp>
    </p:spTree>
    <p:extLst>
      <p:ext uri="{BB962C8B-B14F-4D97-AF65-F5344CB8AC3E}">
        <p14:creationId xmlns:p14="http://schemas.microsoft.com/office/powerpoint/2010/main" val="10181170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EB33536-6C2D-4DBF-B546-51457784836F}"/>
              </a:ext>
            </a:extLst>
          </p:cNvPr>
          <p:cNvPicPr>
            <a:picLocks noChangeAspect="1"/>
          </p:cNvPicPr>
          <p:nvPr/>
        </p:nvPicPr>
        <p:blipFill>
          <a:blip r:embed="rId3"/>
          <a:stretch>
            <a:fillRect/>
          </a:stretch>
        </p:blipFill>
        <p:spPr>
          <a:xfrm>
            <a:off x="6515100" y="502791"/>
            <a:ext cx="5359400" cy="4898827"/>
          </a:xfrm>
          <a:prstGeom prst="rect">
            <a:avLst/>
          </a:prstGeom>
        </p:spPr>
      </p:pic>
      <p:sp>
        <p:nvSpPr>
          <p:cNvPr id="11" name="Rectangle 10">
            <a:extLst>
              <a:ext uri="{FF2B5EF4-FFF2-40B4-BE49-F238E27FC236}">
                <a16:creationId xmlns:a16="http://schemas.microsoft.com/office/drawing/2014/main" id="{A2A22B42-E096-4703-96C5-9F329420545E}"/>
              </a:ext>
            </a:extLst>
          </p:cNvPr>
          <p:cNvSpPr/>
          <p:nvPr/>
        </p:nvSpPr>
        <p:spPr>
          <a:xfrm>
            <a:off x="114300" y="855702"/>
            <a:ext cx="6261100" cy="5339923"/>
          </a:xfrm>
          <a:prstGeom prst="rect">
            <a:avLst/>
          </a:prstGeom>
        </p:spPr>
        <p:txBody>
          <a:bodyPr wrap="square">
            <a:spAutoFit/>
          </a:bodyPr>
          <a:lstStyle/>
          <a:p>
            <a:pPr>
              <a:spcAft>
                <a:spcPts val="600"/>
              </a:spcAft>
            </a:pPr>
            <a:r>
              <a:rPr lang="en-GB" sz="2400" dirty="0" smtClean="0"/>
              <a:t>Any </a:t>
            </a:r>
            <a:r>
              <a:rPr lang="en-GB" sz="2400" dirty="0"/>
              <a:t>company based in the EU is obliged to give users all data it holds on them if requested. Google's EU-based subsidiaries don't process any user data, and so avoid this requirement, but for anyone outside the US and Canada, Facebook's Irish office holds masses of data.</a:t>
            </a:r>
          </a:p>
          <a:p>
            <a:r>
              <a:rPr lang="en-GB" sz="2400" dirty="0"/>
              <a:t>This process is slow – people have reported getting a response as taking months – but will get the most complete response. The key issue is to write to Facebook at Facebook Ireland Ltd, Hanover Reach, 5-7 Hanover Quay, Dublin 2, Ireland, including proof of identity and a short letter saying what information you'd like</a:t>
            </a:r>
            <a:r>
              <a:rPr lang="en-GB" sz="2400" dirty="0" smtClean="0"/>
              <a:t>.  Facebook may require a small charge for this.</a:t>
            </a:r>
            <a:endParaRPr lang="en-US" sz="2400" dirty="0"/>
          </a:p>
        </p:txBody>
      </p:sp>
      <p:sp>
        <p:nvSpPr>
          <p:cNvPr id="5" name="Snip Single Corner Rectangle 5"/>
          <p:cNvSpPr/>
          <p:nvPr/>
        </p:nvSpPr>
        <p:spPr>
          <a:xfrm flipH="1">
            <a:off x="-4" y="-18626"/>
            <a:ext cx="4775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Subject Access Request</a:t>
            </a:r>
            <a:endParaRPr lang="en-GB" sz="2800" dirty="0"/>
          </a:p>
        </p:txBody>
      </p:sp>
    </p:spTree>
    <p:extLst>
      <p:ext uri="{BB962C8B-B14F-4D97-AF65-F5344CB8AC3E}">
        <p14:creationId xmlns:p14="http://schemas.microsoft.com/office/powerpoint/2010/main" val="42632985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24DE8DD-0557-4A89-AAE1-EF22031BD438}"/>
              </a:ext>
            </a:extLst>
          </p:cNvPr>
          <p:cNvSpPr txBox="1"/>
          <p:nvPr/>
        </p:nvSpPr>
        <p:spPr>
          <a:xfrm>
            <a:off x="419100" y="2601565"/>
            <a:ext cx="11252200" cy="4355038"/>
          </a:xfrm>
          <a:prstGeom prst="rect">
            <a:avLst/>
          </a:prstGeom>
          <a:noFill/>
        </p:spPr>
        <p:txBody>
          <a:bodyPr wrap="square" rtlCol="0">
            <a:spAutoFit/>
          </a:bodyPr>
          <a:lstStyle/>
          <a:p>
            <a:pPr>
              <a:spcAft>
                <a:spcPts val="600"/>
              </a:spcAft>
            </a:pPr>
            <a:r>
              <a:rPr lang="en-GB" sz="2400" dirty="0"/>
              <a:t>This is the seventh data protection </a:t>
            </a:r>
            <a:r>
              <a:rPr lang="en-GB" sz="2400" dirty="0" smtClean="0"/>
              <a:t>principle.  It means an organisation must consider how to protect and secure the data they hold.</a:t>
            </a:r>
          </a:p>
          <a:p>
            <a:pPr marL="285750" indent="-285750">
              <a:spcAft>
                <a:spcPts val="600"/>
              </a:spcAft>
              <a:buFont typeface="Arial" panose="020B0604020202020204" pitchFamily="34" charset="0"/>
              <a:buChar char="•"/>
            </a:pPr>
            <a:r>
              <a:rPr lang="en-GB" sz="2400" dirty="0"/>
              <a:t>design and organise </a:t>
            </a:r>
            <a:r>
              <a:rPr lang="en-GB" sz="2400" dirty="0" smtClean="0"/>
              <a:t>security </a:t>
            </a:r>
            <a:r>
              <a:rPr lang="en-GB" sz="2400" dirty="0"/>
              <a:t>to fit the nature of the personal data </a:t>
            </a:r>
            <a:r>
              <a:rPr lang="en-GB" sz="2400" dirty="0" smtClean="0"/>
              <a:t>held </a:t>
            </a:r>
            <a:r>
              <a:rPr lang="en-GB" sz="2400" dirty="0"/>
              <a:t>and the harm that may result from a security breach;</a:t>
            </a:r>
          </a:p>
          <a:p>
            <a:pPr marL="285750" indent="-285750">
              <a:spcAft>
                <a:spcPts val="600"/>
              </a:spcAft>
              <a:buFont typeface="Arial" panose="020B0604020202020204" pitchFamily="34" charset="0"/>
              <a:buChar char="•"/>
            </a:pPr>
            <a:r>
              <a:rPr lang="en-GB" sz="2400" dirty="0"/>
              <a:t>be clear about who in </a:t>
            </a:r>
            <a:r>
              <a:rPr lang="en-GB" sz="2400" dirty="0" smtClean="0"/>
              <a:t>an </a:t>
            </a:r>
            <a:r>
              <a:rPr lang="en-GB" sz="2400" dirty="0"/>
              <a:t>organisation is responsible for ensuring information security;</a:t>
            </a:r>
          </a:p>
          <a:p>
            <a:pPr marL="285750" indent="-285750">
              <a:spcAft>
                <a:spcPts val="600"/>
              </a:spcAft>
              <a:buFont typeface="Arial" panose="020B0604020202020204" pitchFamily="34" charset="0"/>
              <a:buChar char="•"/>
            </a:pPr>
            <a:r>
              <a:rPr lang="en-GB" sz="2400" dirty="0"/>
              <a:t>make sure </a:t>
            </a:r>
            <a:r>
              <a:rPr lang="en-GB" sz="2400" dirty="0" smtClean="0"/>
              <a:t>to </a:t>
            </a:r>
            <a:r>
              <a:rPr lang="en-GB" sz="2400" dirty="0"/>
              <a:t>have the right physical and technical security, backed up by robust policies and procedures and reliable, well-trained staff; and</a:t>
            </a:r>
          </a:p>
          <a:p>
            <a:pPr marL="285750" indent="-285750">
              <a:spcAft>
                <a:spcPts val="600"/>
              </a:spcAft>
              <a:buFont typeface="Arial" panose="020B0604020202020204" pitchFamily="34" charset="0"/>
              <a:buChar char="•"/>
            </a:pPr>
            <a:r>
              <a:rPr lang="en-GB" sz="2400" dirty="0"/>
              <a:t>be ready to respond to any breach of security swiftly and effectively.</a:t>
            </a:r>
          </a:p>
          <a:p>
            <a:pPr>
              <a:spcAft>
                <a:spcPts val="600"/>
              </a:spcAft>
            </a:pPr>
            <a:endParaRPr lang="en-GB" sz="6000" dirty="0"/>
          </a:p>
        </p:txBody>
      </p:sp>
      <p:pic>
        <p:nvPicPr>
          <p:cNvPr id="2" name="Picture 1"/>
          <p:cNvPicPr>
            <a:picLocks noChangeAspect="1"/>
          </p:cNvPicPr>
          <p:nvPr/>
        </p:nvPicPr>
        <p:blipFill>
          <a:blip r:embed="rId3"/>
          <a:stretch>
            <a:fillRect/>
          </a:stretch>
        </p:blipFill>
        <p:spPr>
          <a:xfrm>
            <a:off x="533400" y="923924"/>
            <a:ext cx="9101056" cy="1478197"/>
          </a:xfrm>
          <a:prstGeom prst="rect">
            <a:avLst/>
          </a:prstGeom>
        </p:spPr>
      </p:pic>
      <p:sp>
        <p:nvSpPr>
          <p:cNvPr id="5" name="Snip Single Corner Rectangle 5"/>
          <p:cNvSpPr/>
          <p:nvPr/>
        </p:nvSpPr>
        <p:spPr>
          <a:xfrm flipH="1">
            <a:off x="-4" y="-18626"/>
            <a:ext cx="28067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Security</a:t>
            </a:r>
            <a:endParaRPr lang="en-GB" sz="2800" dirty="0"/>
          </a:p>
        </p:txBody>
      </p:sp>
    </p:spTree>
    <p:extLst>
      <p:ext uri="{BB962C8B-B14F-4D97-AF65-F5344CB8AC3E}">
        <p14:creationId xmlns:p14="http://schemas.microsoft.com/office/powerpoint/2010/main" val="2670036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F62161D-C93A-4294-B50D-D20AB68D7AE1}"/>
              </a:ext>
            </a:extLst>
          </p:cNvPr>
          <p:cNvSpPr txBox="1"/>
          <p:nvPr/>
        </p:nvSpPr>
        <p:spPr>
          <a:xfrm>
            <a:off x="317610" y="898262"/>
            <a:ext cx="11315590" cy="5893921"/>
          </a:xfrm>
          <a:prstGeom prst="rect">
            <a:avLst/>
          </a:prstGeom>
          <a:noFill/>
        </p:spPr>
        <p:txBody>
          <a:bodyPr wrap="square" rtlCol="0">
            <a:spAutoFit/>
          </a:bodyPr>
          <a:lstStyle/>
          <a:p>
            <a:pPr>
              <a:spcAft>
                <a:spcPts val="600"/>
              </a:spcAft>
            </a:pPr>
            <a:r>
              <a:rPr lang="en-GB" sz="2800" dirty="0" smtClean="0"/>
              <a:t>This </a:t>
            </a:r>
            <a:r>
              <a:rPr lang="en-GB" sz="2800" dirty="0"/>
              <a:t>UK legislation states that if personal data is collected by a business or organisation, it must be:</a:t>
            </a:r>
          </a:p>
          <a:p>
            <a:pPr marL="342900" indent="-342900">
              <a:buFont typeface="Arial" panose="020B0604020202020204" pitchFamily="34" charset="0"/>
              <a:buChar char="•"/>
            </a:pPr>
            <a:r>
              <a:rPr lang="en-GB" sz="2800" dirty="0"/>
              <a:t>Fairly and lawfully processed</a:t>
            </a:r>
          </a:p>
          <a:p>
            <a:pPr marL="342900" indent="-342900">
              <a:buFont typeface="Arial" panose="020B0604020202020204" pitchFamily="34" charset="0"/>
              <a:buChar char="•"/>
            </a:pPr>
            <a:r>
              <a:rPr lang="en-GB" sz="2800" dirty="0"/>
              <a:t>Processed for specific purposes</a:t>
            </a:r>
          </a:p>
          <a:p>
            <a:pPr marL="342900" indent="-342900">
              <a:buFont typeface="Arial" panose="020B0604020202020204" pitchFamily="34" charset="0"/>
              <a:buChar char="•"/>
            </a:pPr>
            <a:r>
              <a:rPr lang="en-GB" sz="2800" dirty="0"/>
              <a:t>Adequate, relevant and not excessive</a:t>
            </a:r>
          </a:p>
          <a:p>
            <a:pPr marL="342900" indent="-342900">
              <a:buFont typeface="Arial" panose="020B0604020202020204" pitchFamily="34" charset="0"/>
              <a:buChar char="•"/>
            </a:pPr>
            <a:r>
              <a:rPr lang="en-GB" sz="2800" dirty="0"/>
              <a:t>Accurate and up to date</a:t>
            </a:r>
          </a:p>
          <a:p>
            <a:pPr marL="342900" indent="-342900">
              <a:buFont typeface="Arial" panose="020B0604020202020204" pitchFamily="34" charset="0"/>
              <a:buChar char="•"/>
            </a:pPr>
            <a:r>
              <a:rPr lang="en-GB" sz="2800" dirty="0"/>
              <a:t>Not kept for longer than is necessary</a:t>
            </a:r>
          </a:p>
          <a:p>
            <a:pPr marL="342900" indent="-342900">
              <a:buFont typeface="Arial" panose="020B0604020202020204" pitchFamily="34" charset="0"/>
              <a:buChar char="•"/>
            </a:pPr>
            <a:r>
              <a:rPr lang="en-GB" sz="2800" dirty="0"/>
              <a:t>Processed in line with individuals’ rights</a:t>
            </a:r>
          </a:p>
          <a:p>
            <a:pPr marL="342900" indent="-342900">
              <a:buFont typeface="Arial" panose="020B0604020202020204" pitchFamily="34" charset="0"/>
              <a:buChar char="•"/>
            </a:pPr>
            <a:r>
              <a:rPr lang="en-GB" sz="2800" dirty="0"/>
              <a:t>Secure</a:t>
            </a:r>
          </a:p>
          <a:p>
            <a:pPr marL="342900" indent="-342900">
              <a:buFont typeface="Arial" panose="020B0604020202020204" pitchFamily="34" charset="0"/>
              <a:buChar char="•"/>
            </a:pPr>
            <a:r>
              <a:rPr lang="en-GB" sz="2800" dirty="0"/>
              <a:t>Not transferred to other countries without adequate </a:t>
            </a:r>
            <a:r>
              <a:rPr lang="en-GB" sz="2800" dirty="0" smtClean="0"/>
              <a:t>protection</a:t>
            </a:r>
          </a:p>
          <a:p>
            <a:pPr marL="342900" indent="-342900">
              <a:buFont typeface="Arial" panose="020B0604020202020204" pitchFamily="34" charset="0"/>
              <a:buChar char="•"/>
            </a:pPr>
            <a:endParaRPr lang="en-GB" sz="2400" dirty="0"/>
          </a:p>
          <a:p>
            <a:r>
              <a:rPr lang="en-GB" sz="3200" b="1" dirty="0" smtClean="0"/>
              <a:t>But, what is </a:t>
            </a:r>
            <a:r>
              <a:rPr lang="en-GB" sz="3200" b="1" i="1" dirty="0" smtClean="0"/>
              <a:t>data</a:t>
            </a:r>
            <a:r>
              <a:rPr lang="en-GB" sz="3200" b="1" dirty="0" smtClean="0"/>
              <a:t>?  What is </a:t>
            </a:r>
            <a:r>
              <a:rPr lang="en-GB" sz="3200" b="1" i="1" dirty="0" smtClean="0"/>
              <a:t>personal data</a:t>
            </a:r>
            <a:r>
              <a:rPr lang="en-GB" sz="3200" b="1" dirty="0" smtClean="0"/>
              <a:t>?</a:t>
            </a:r>
            <a:endParaRPr lang="en-GB" sz="4000" b="1" dirty="0"/>
          </a:p>
          <a:p>
            <a:pPr>
              <a:spcAft>
                <a:spcPts val="600"/>
              </a:spcAft>
            </a:pPr>
            <a:endParaRPr lang="en-GB" sz="3600" b="1" dirty="0"/>
          </a:p>
        </p:txBody>
      </p:sp>
      <p:sp>
        <p:nvSpPr>
          <p:cNvPr id="3" name="Snip Single Corner Rectangle 5"/>
          <p:cNvSpPr/>
          <p:nvPr/>
        </p:nvSpPr>
        <p:spPr>
          <a:xfrm flipH="1">
            <a:off x="-2" y="-18626"/>
            <a:ext cx="4191001"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Data </a:t>
            </a:r>
            <a:r>
              <a:rPr lang="en-GB" sz="3200" dirty="0"/>
              <a:t>Protection Act</a:t>
            </a:r>
            <a:endParaRPr lang="en-GB" sz="3200" dirty="0"/>
          </a:p>
        </p:txBody>
      </p:sp>
    </p:spTree>
    <p:extLst>
      <p:ext uri="{BB962C8B-B14F-4D97-AF65-F5344CB8AC3E}">
        <p14:creationId xmlns:p14="http://schemas.microsoft.com/office/powerpoint/2010/main" val="23534860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24DE8DD-0557-4A89-AAE1-EF22031BD438}"/>
              </a:ext>
            </a:extLst>
          </p:cNvPr>
          <p:cNvSpPr txBox="1"/>
          <p:nvPr/>
        </p:nvSpPr>
        <p:spPr>
          <a:xfrm>
            <a:off x="419100" y="1856022"/>
            <a:ext cx="11252200" cy="1277273"/>
          </a:xfrm>
          <a:prstGeom prst="rect">
            <a:avLst/>
          </a:prstGeom>
          <a:noFill/>
        </p:spPr>
        <p:txBody>
          <a:bodyPr wrap="square" rtlCol="0">
            <a:spAutoFit/>
          </a:bodyPr>
          <a:lstStyle/>
          <a:p>
            <a:pPr>
              <a:spcAft>
                <a:spcPts val="600"/>
              </a:spcAft>
            </a:pPr>
            <a:r>
              <a:rPr lang="en-GB" sz="2400" dirty="0" smtClean="0"/>
              <a:t>It states that personal data should not be transferred outside of the EEA (European Economic Area) unless certain considerations have been met.  </a:t>
            </a:r>
          </a:p>
          <a:p>
            <a:pPr>
              <a:spcAft>
                <a:spcPts val="600"/>
              </a:spcAft>
            </a:pPr>
            <a:r>
              <a:rPr lang="en-GB" sz="2400" dirty="0" smtClean="0"/>
              <a:t>It is very complicated!</a:t>
            </a:r>
            <a:endParaRPr lang="en-GB" sz="6000" dirty="0"/>
          </a:p>
        </p:txBody>
      </p:sp>
      <p:pic>
        <p:nvPicPr>
          <p:cNvPr id="2" name="Picture 1"/>
          <p:cNvPicPr>
            <a:picLocks noChangeAspect="1"/>
          </p:cNvPicPr>
          <p:nvPr/>
        </p:nvPicPr>
        <p:blipFill>
          <a:blip r:embed="rId3"/>
          <a:stretch>
            <a:fillRect/>
          </a:stretch>
        </p:blipFill>
        <p:spPr>
          <a:xfrm>
            <a:off x="4635500" y="302736"/>
            <a:ext cx="7174038" cy="1350138"/>
          </a:xfrm>
          <a:prstGeom prst="rect">
            <a:avLst/>
          </a:prstGeom>
        </p:spPr>
      </p:pic>
      <p:pic>
        <p:nvPicPr>
          <p:cNvPr id="5" name="Picture 4"/>
          <p:cNvPicPr>
            <a:picLocks noChangeAspect="1"/>
          </p:cNvPicPr>
          <p:nvPr/>
        </p:nvPicPr>
        <p:blipFill>
          <a:blip r:embed="rId4"/>
          <a:stretch>
            <a:fillRect/>
          </a:stretch>
        </p:blipFill>
        <p:spPr>
          <a:xfrm>
            <a:off x="38100" y="3579571"/>
            <a:ext cx="6210300" cy="3200400"/>
          </a:xfrm>
          <a:prstGeom prst="rect">
            <a:avLst/>
          </a:prstGeom>
        </p:spPr>
      </p:pic>
      <p:pic>
        <p:nvPicPr>
          <p:cNvPr id="4" name="Picture 3"/>
          <p:cNvPicPr>
            <a:picLocks noChangeAspect="1"/>
          </p:cNvPicPr>
          <p:nvPr/>
        </p:nvPicPr>
        <p:blipFill>
          <a:blip r:embed="rId5"/>
          <a:stretch>
            <a:fillRect/>
          </a:stretch>
        </p:blipFill>
        <p:spPr>
          <a:xfrm>
            <a:off x="5994400" y="4442116"/>
            <a:ext cx="6115050" cy="1952625"/>
          </a:xfrm>
          <a:prstGeom prst="rect">
            <a:avLst/>
          </a:prstGeom>
        </p:spPr>
      </p:pic>
      <p:sp>
        <p:nvSpPr>
          <p:cNvPr id="7" name="Rectangle 6"/>
          <p:cNvSpPr/>
          <p:nvPr/>
        </p:nvSpPr>
        <p:spPr>
          <a:xfrm>
            <a:off x="398188" y="948081"/>
            <a:ext cx="3996012" cy="830997"/>
          </a:xfrm>
          <a:prstGeom prst="rect">
            <a:avLst/>
          </a:prstGeom>
        </p:spPr>
        <p:txBody>
          <a:bodyPr wrap="square">
            <a:spAutoFit/>
          </a:bodyPr>
          <a:lstStyle/>
          <a:p>
            <a:pPr lvl="0">
              <a:spcAft>
                <a:spcPts val="600"/>
              </a:spcAft>
            </a:pPr>
            <a:r>
              <a:rPr lang="en-GB" sz="2400" dirty="0">
                <a:solidFill>
                  <a:prstClr val="black"/>
                </a:solidFill>
              </a:rPr>
              <a:t>This is the eighth data protection principle. </a:t>
            </a:r>
          </a:p>
        </p:txBody>
      </p:sp>
      <p:sp>
        <p:nvSpPr>
          <p:cNvPr id="8" name="Snip Single Corner Rectangle 5"/>
          <p:cNvSpPr/>
          <p:nvPr/>
        </p:nvSpPr>
        <p:spPr>
          <a:xfrm flipH="1">
            <a:off x="-4" y="-18626"/>
            <a:ext cx="2705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Transfer</a:t>
            </a:r>
            <a:endParaRPr lang="en-GB" sz="2800" dirty="0"/>
          </a:p>
        </p:txBody>
      </p:sp>
    </p:spTree>
    <p:extLst>
      <p:ext uri="{BB962C8B-B14F-4D97-AF65-F5344CB8AC3E}">
        <p14:creationId xmlns:p14="http://schemas.microsoft.com/office/powerpoint/2010/main" val="12069664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8900" y="1339989"/>
            <a:ext cx="11036300" cy="5324535"/>
          </a:xfrm>
          <a:prstGeom prst="rect">
            <a:avLst/>
          </a:prstGeom>
        </p:spPr>
        <p:txBody>
          <a:bodyPr wrap="square">
            <a:spAutoFit/>
          </a:bodyPr>
          <a:lstStyle/>
          <a:p>
            <a:pPr marL="342900" indent="-342900">
              <a:buFont typeface="+mj-lt"/>
              <a:buAutoNum type="arabicPeriod"/>
            </a:pPr>
            <a:r>
              <a:rPr lang="en-GB" sz="2000" dirty="0">
                <a:solidFill>
                  <a:srgbClr val="000000"/>
                </a:solidFill>
              </a:rPr>
              <a:t>Do you </a:t>
            </a:r>
            <a:r>
              <a:rPr lang="en-GB" sz="2000" i="1" dirty="0">
                <a:solidFill>
                  <a:srgbClr val="000000"/>
                </a:solidFill>
              </a:rPr>
              <a:t>need</a:t>
            </a:r>
            <a:r>
              <a:rPr lang="en-GB" sz="2000" dirty="0">
                <a:solidFill>
                  <a:srgbClr val="000000"/>
                </a:solidFill>
              </a:rPr>
              <a:t> to transfer personal data abroad</a:t>
            </a:r>
            <a:r>
              <a:rPr lang="en-GB" sz="2000" dirty="0" smtClean="0">
                <a:solidFill>
                  <a:srgbClr val="000000"/>
                </a:solidFill>
              </a:rPr>
              <a:t>?</a:t>
            </a:r>
          </a:p>
          <a:p>
            <a:pPr marL="342900" indent="-342900">
              <a:buFont typeface="+mj-lt"/>
              <a:buAutoNum type="arabicPeriod"/>
            </a:pPr>
            <a:r>
              <a:rPr lang="en-GB" sz="2000" dirty="0"/>
              <a:t>Are you transferring the data to a country outside the EEA or will it just be in </a:t>
            </a:r>
            <a:r>
              <a:rPr lang="en-GB" sz="2000" i="1" dirty="0"/>
              <a:t>transit</a:t>
            </a:r>
            <a:r>
              <a:rPr lang="en-GB" sz="2000" dirty="0"/>
              <a:t> through a non-EEA country?</a:t>
            </a:r>
          </a:p>
          <a:p>
            <a:pPr marL="342900" indent="-342900">
              <a:buFont typeface="+mj-lt"/>
              <a:buAutoNum type="arabicPeriod"/>
            </a:pPr>
            <a:r>
              <a:rPr lang="en-GB" sz="2000" dirty="0"/>
              <a:t>Have you complied with all the other data protection principles?</a:t>
            </a:r>
          </a:p>
          <a:p>
            <a:pPr marL="342900" indent="-342900">
              <a:buFont typeface="+mj-lt"/>
              <a:buAutoNum type="arabicPeriod"/>
            </a:pPr>
            <a:r>
              <a:rPr lang="en-GB" sz="2000" dirty="0" smtClean="0"/>
              <a:t>Is </a:t>
            </a:r>
            <a:r>
              <a:rPr lang="en-GB" sz="2000" dirty="0"/>
              <a:t>the transfer to a country outside the EEA?</a:t>
            </a:r>
          </a:p>
          <a:p>
            <a:pPr marL="342900" indent="-342900">
              <a:buFont typeface="+mj-lt"/>
              <a:buAutoNum type="arabicPeriod"/>
            </a:pPr>
            <a:r>
              <a:rPr lang="en-GB" sz="2000" dirty="0"/>
              <a:t>Is the transfer to a country on the EU Commission’s list of countries or territories providing adequate protection for the rights and freedoms of data subjects in connection with the processing of their personal data?</a:t>
            </a:r>
          </a:p>
          <a:p>
            <a:pPr marL="342900" indent="-342900">
              <a:buFont typeface="+mj-lt"/>
              <a:buAutoNum type="arabicPeriod"/>
            </a:pPr>
            <a:r>
              <a:rPr lang="en-GB" sz="2000" b="1" dirty="0"/>
              <a:t>If the transfer is to the United States of America, has the US recipient of the data provided adequate protection for the transfer of personal data?</a:t>
            </a:r>
          </a:p>
          <a:p>
            <a:pPr marL="342900" indent="-342900">
              <a:buFont typeface="+mj-lt"/>
              <a:buAutoNum type="arabicPeriod"/>
            </a:pPr>
            <a:r>
              <a:rPr lang="en-GB" sz="2000" dirty="0"/>
              <a:t>Is the personal data passenger name record information (PNR)?</a:t>
            </a:r>
          </a:p>
          <a:p>
            <a:pPr marL="342900" indent="-342900">
              <a:buFont typeface="+mj-lt"/>
              <a:buAutoNum type="arabicPeriod"/>
            </a:pPr>
            <a:r>
              <a:rPr lang="en-GB" sz="2000" dirty="0"/>
              <a:t>Can you make an assessment that the level of protection for data subjects’ rights is ‘adequate in all the circumstances of the case’?</a:t>
            </a:r>
          </a:p>
          <a:p>
            <a:pPr marL="342900" indent="-342900">
              <a:buFont typeface="+mj-lt"/>
              <a:buAutoNum type="arabicPeriod"/>
            </a:pPr>
            <a:r>
              <a:rPr lang="en-GB" sz="2000" dirty="0"/>
              <a:t>If not, can you put in place adequate safeguards to protect the rights of the data subjects whose data is to be transferred?</a:t>
            </a:r>
          </a:p>
          <a:p>
            <a:pPr marL="342900" indent="-342900">
              <a:buFont typeface="+mj-lt"/>
              <a:buAutoNum type="arabicPeriod"/>
            </a:pPr>
            <a:r>
              <a:rPr lang="en-GB" sz="2000" dirty="0"/>
              <a:t>Can you rely on another exception from the restriction on international transfers of personal data?</a:t>
            </a:r>
          </a:p>
          <a:p>
            <a:endParaRPr lang="en-GB" sz="2000" b="0" i="0" dirty="0">
              <a:solidFill>
                <a:srgbClr val="000000"/>
              </a:solidFill>
              <a:effectLst/>
              <a:latin typeface="Georgia" panose="02040502050405020303" pitchFamily="18" charset="0"/>
            </a:endParaRPr>
          </a:p>
        </p:txBody>
      </p:sp>
      <p:sp>
        <p:nvSpPr>
          <p:cNvPr id="5" name="Snip Single Corner Rectangle 5"/>
          <p:cNvSpPr/>
          <p:nvPr/>
        </p:nvSpPr>
        <p:spPr>
          <a:xfrm flipH="1">
            <a:off x="-4" y="-18626"/>
            <a:ext cx="41783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Transfer Checklist</a:t>
            </a:r>
            <a:endParaRPr lang="en-GB" sz="2800" dirty="0"/>
          </a:p>
        </p:txBody>
      </p:sp>
      <p:sp>
        <p:nvSpPr>
          <p:cNvPr id="2" name="TextBox 1"/>
          <p:cNvSpPr txBox="1"/>
          <p:nvPr/>
        </p:nvSpPr>
        <p:spPr>
          <a:xfrm>
            <a:off x="88900" y="787613"/>
            <a:ext cx="12065000" cy="400110"/>
          </a:xfrm>
          <a:prstGeom prst="rect">
            <a:avLst/>
          </a:prstGeom>
          <a:noFill/>
        </p:spPr>
        <p:txBody>
          <a:bodyPr wrap="square" rtlCol="0">
            <a:spAutoFit/>
          </a:bodyPr>
          <a:lstStyle/>
          <a:p>
            <a:r>
              <a:rPr lang="en-GB" sz="2000" b="1" dirty="0" smtClean="0"/>
              <a:t>Organisations wanting to transfer data to a non-signatory country should follow this checklist:</a:t>
            </a:r>
            <a:endParaRPr lang="en-GB" sz="2000" b="1" dirty="0"/>
          </a:p>
        </p:txBody>
      </p:sp>
    </p:spTree>
    <p:extLst>
      <p:ext uri="{BB962C8B-B14F-4D97-AF65-F5344CB8AC3E}">
        <p14:creationId xmlns:p14="http://schemas.microsoft.com/office/powerpoint/2010/main" val="1169579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2100" y="953620"/>
            <a:ext cx="11010900" cy="830997"/>
          </a:xfrm>
          <a:prstGeom prst="rect">
            <a:avLst/>
          </a:prstGeom>
        </p:spPr>
        <p:txBody>
          <a:bodyPr wrap="square">
            <a:spAutoFit/>
          </a:bodyPr>
          <a:lstStyle/>
          <a:p>
            <a:r>
              <a:rPr lang="en-GB" sz="2400" b="1" dirty="0"/>
              <a:t>If the transfer is to the United States of America, has the US recipient of the data provided adequate protection for the transfer of personal data?</a:t>
            </a:r>
          </a:p>
        </p:txBody>
      </p:sp>
      <p:pic>
        <p:nvPicPr>
          <p:cNvPr id="1026" name="Picture 2" descr="Image result for patriot a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4100" y="1983243"/>
            <a:ext cx="3520313" cy="263683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u safe harbo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7700" y="1983243"/>
            <a:ext cx="3696502" cy="263683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eu us privacy shiel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68256" y="4876799"/>
            <a:ext cx="6153150" cy="1981201"/>
          </a:xfrm>
          <a:prstGeom prst="rect">
            <a:avLst/>
          </a:prstGeom>
          <a:noFill/>
          <a:extLst>
            <a:ext uri="{909E8E84-426E-40DD-AFC4-6F175D3DCCD1}">
              <a14:hiddenFill xmlns:a14="http://schemas.microsoft.com/office/drawing/2010/main">
                <a:solidFill>
                  <a:srgbClr val="FFFFFF"/>
                </a:solidFill>
              </a14:hiddenFill>
            </a:ext>
          </a:extLst>
        </p:spPr>
      </p:pic>
      <p:sp>
        <p:nvSpPr>
          <p:cNvPr id="7" name="Snip Single Corner Rectangle 5"/>
          <p:cNvSpPr/>
          <p:nvPr/>
        </p:nvSpPr>
        <p:spPr>
          <a:xfrm flipH="1">
            <a:off x="-4" y="-18626"/>
            <a:ext cx="26797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Transfer</a:t>
            </a:r>
            <a:endParaRPr lang="en-GB" sz="2800" dirty="0"/>
          </a:p>
        </p:txBody>
      </p:sp>
    </p:spTree>
    <p:extLst>
      <p:ext uri="{BB962C8B-B14F-4D97-AF65-F5344CB8AC3E}">
        <p14:creationId xmlns:p14="http://schemas.microsoft.com/office/powerpoint/2010/main" val="31443761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patriot a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119643"/>
            <a:ext cx="3520313" cy="263683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901940" y="905610"/>
            <a:ext cx="7337560" cy="3924151"/>
          </a:xfrm>
          <a:prstGeom prst="rect">
            <a:avLst/>
          </a:prstGeom>
          <a:noFill/>
        </p:spPr>
        <p:txBody>
          <a:bodyPr wrap="square" rtlCol="0">
            <a:spAutoFit/>
          </a:bodyPr>
          <a:lstStyle/>
          <a:p>
            <a:pPr>
              <a:spcAft>
                <a:spcPts val="600"/>
              </a:spcAft>
            </a:pPr>
            <a:r>
              <a:rPr lang="en-GB" sz="2400" b="1" dirty="0"/>
              <a:t>Patriot Act</a:t>
            </a:r>
          </a:p>
          <a:p>
            <a:pPr>
              <a:spcAft>
                <a:spcPts val="1200"/>
              </a:spcAft>
            </a:pPr>
            <a:r>
              <a:rPr lang="en-GB" sz="2400" dirty="0"/>
              <a:t>This is an Act of Congress in the USA which was introduced following the September 11 terrorist attacks.  It allows the USA government a wide range of powers to attempt to prevent further terrorist attacks, including:</a:t>
            </a:r>
          </a:p>
          <a:p>
            <a:pPr marL="342900" indent="-342900">
              <a:spcAft>
                <a:spcPts val="1200"/>
              </a:spcAft>
              <a:buFont typeface="Arial" panose="020B0604020202020204" pitchFamily="34" charset="0"/>
              <a:buChar char="•"/>
            </a:pPr>
            <a:r>
              <a:rPr lang="en-GB" sz="2400" b="1" dirty="0"/>
              <a:t>unrestricted ability to obtain access to data </a:t>
            </a:r>
            <a:r>
              <a:rPr lang="en-GB" sz="2400" b="1" i="1" dirty="0"/>
              <a:t>stored outside the United States</a:t>
            </a:r>
            <a:r>
              <a:rPr lang="en-GB" sz="2400" b="1" dirty="0"/>
              <a:t> by U.S. </a:t>
            </a:r>
            <a:r>
              <a:rPr lang="en-GB" sz="2400" b="1" dirty="0" smtClean="0"/>
              <a:t>companies or </a:t>
            </a:r>
            <a:r>
              <a:rPr lang="en-GB" sz="2400" b="1" dirty="0"/>
              <a:t>their foreign subsidiaries.</a:t>
            </a:r>
          </a:p>
          <a:p>
            <a:pPr>
              <a:spcAft>
                <a:spcPts val="600"/>
              </a:spcAft>
            </a:pPr>
            <a:endParaRPr lang="en-GB" sz="3200" b="1" dirty="0"/>
          </a:p>
        </p:txBody>
      </p:sp>
      <p:sp>
        <p:nvSpPr>
          <p:cNvPr id="8" name="Rectangle 7"/>
          <p:cNvSpPr/>
          <p:nvPr/>
        </p:nvSpPr>
        <p:spPr>
          <a:xfrm>
            <a:off x="3901940" y="4193459"/>
            <a:ext cx="7210560" cy="1569660"/>
          </a:xfrm>
          <a:prstGeom prst="rect">
            <a:avLst/>
          </a:prstGeom>
        </p:spPr>
        <p:txBody>
          <a:bodyPr wrap="square">
            <a:spAutoFit/>
          </a:bodyPr>
          <a:lstStyle/>
          <a:p>
            <a:pPr lvl="0">
              <a:spcAft>
                <a:spcPts val="600"/>
              </a:spcAft>
            </a:pPr>
            <a:r>
              <a:rPr lang="en-GB" sz="2400" dirty="0">
                <a:solidFill>
                  <a:prstClr val="black"/>
                </a:solidFill>
              </a:rPr>
              <a:t>This clearly does not comply with aspects of the DPA.  It is made worse by the fact that the U.S. government can insist that </a:t>
            </a:r>
            <a:r>
              <a:rPr lang="en-GB" sz="2400" dirty="0" smtClean="0">
                <a:solidFill>
                  <a:prstClr val="black"/>
                </a:solidFill>
              </a:rPr>
              <a:t>companies </a:t>
            </a:r>
            <a:r>
              <a:rPr lang="en-GB" sz="2400" i="1" dirty="0" smtClean="0">
                <a:solidFill>
                  <a:prstClr val="black"/>
                </a:solidFill>
              </a:rPr>
              <a:t>are </a:t>
            </a:r>
            <a:r>
              <a:rPr lang="en-GB" sz="2400" i="1" dirty="0">
                <a:solidFill>
                  <a:prstClr val="black"/>
                </a:solidFill>
              </a:rPr>
              <a:t>not allowed to notify their customers</a:t>
            </a:r>
            <a:r>
              <a:rPr lang="en-GB" sz="2400" dirty="0">
                <a:solidFill>
                  <a:prstClr val="black"/>
                </a:solidFill>
              </a:rPr>
              <a:t> when their data is accessed.</a:t>
            </a:r>
            <a:endParaRPr lang="en-GB" sz="2000" dirty="0">
              <a:solidFill>
                <a:prstClr val="black"/>
              </a:solidFill>
            </a:endParaRPr>
          </a:p>
        </p:txBody>
      </p:sp>
      <p:sp>
        <p:nvSpPr>
          <p:cNvPr id="6" name="Snip Single Corner Rectangle 5"/>
          <p:cNvSpPr/>
          <p:nvPr/>
        </p:nvSpPr>
        <p:spPr>
          <a:xfrm flipH="1">
            <a:off x="-4" y="-18626"/>
            <a:ext cx="26797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Transfer</a:t>
            </a:r>
            <a:endParaRPr lang="en-GB" sz="2800" dirty="0"/>
          </a:p>
        </p:txBody>
      </p:sp>
    </p:spTree>
    <p:extLst>
      <p:ext uri="{BB962C8B-B14F-4D97-AF65-F5344CB8AC3E}">
        <p14:creationId xmlns:p14="http://schemas.microsoft.com/office/powerpoint/2010/main" val="826204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40040" y="816710"/>
            <a:ext cx="6918460" cy="6447919"/>
          </a:xfrm>
          <a:prstGeom prst="rect">
            <a:avLst/>
          </a:prstGeom>
          <a:noFill/>
        </p:spPr>
        <p:txBody>
          <a:bodyPr wrap="square" rtlCol="0">
            <a:spAutoFit/>
          </a:bodyPr>
          <a:lstStyle/>
          <a:p>
            <a:pPr>
              <a:spcAft>
                <a:spcPts val="600"/>
              </a:spcAft>
            </a:pPr>
            <a:r>
              <a:rPr lang="en-GB" sz="2800" b="1" dirty="0"/>
              <a:t>Safe </a:t>
            </a:r>
            <a:r>
              <a:rPr lang="en-GB" sz="2800" b="1" dirty="0" err="1"/>
              <a:t>Harbor</a:t>
            </a:r>
            <a:endParaRPr lang="en-GB" sz="2800" b="1" dirty="0"/>
          </a:p>
          <a:p>
            <a:pPr>
              <a:spcAft>
                <a:spcPts val="1200"/>
              </a:spcAft>
            </a:pPr>
            <a:r>
              <a:rPr lang="en-GB" sz="2400" dirty="0"/>
              <a:t>The term refers to an agreement struck by the EU and US, that came into effect in 2000.  It was designed to provide a "streamlined and cost-effective" way for US firms to get data from Europe without breaking EU rules</a:t>
            </a:r>
            <a:r>
              <a:rPr lang="en-GB" sz="2400" dirty="0" smtClean="0"/>
              <a:t>.</a:t>
            </a:r>
          </a:p>
          <a:p>
            <a:pPr>
              <a:spcAft>
                <a:spcPts val="1200"/>
              </a:spcAft>
            </a:pPr>
            <a:r>
              <a:rPr lang="en-GB" sz="2400" dirty="0" smtClean="0"/>
              <a:t>It allows companies to pay very little consideration to data privacy or security, and still transfer it outside of the EEA.  However, it is no longer valid.</a:t>
            </a:r>
          </a:p>
          <a:p>
            <a:pPr>
              <a:spcAft>
                <a:spcPts val="1200"/>
              </a:spcAft>
            </a:pPr>
            <a:r>
              <a:rPr lang="en-GB" sz="2400" dirty="0" smtClean="0"/>
              <a:t>The </a:t>
            </a:r>
            <a:r>
              <a:rPr lang="en-GB" sz="2400" dirty="0"/>
              <a:t>European Court of Justice said that the Safe Harbour agreement </a:t>
            </a:r>
            <a:r>
              <a:rPr lang="en-GB" sz="2400" b="1" dirty="0"/>
              <a:t>did not eliminate the need for local privacy watchdogs to check US firms were taking adequate data protection measures</a:t>
            </a:r>
            <a:r>
              <a:rPr lang="en-GB" sz="2400" dirty="0"/>
              <a:t>.</a:t>
            </a:r>
          </a:p>
          <a:p>
            <a:pPr>
              <a:spcAft>
                <a:spcPts val="1200"/>
              </a:spcAft>
            </a:pPr>
            <a:endParaRPr lang="en-GB" sz="2400" dirty="0"/>
          </a:p>
          <a:p>
            <a:pPr>
              <a:spcAft>
                <a:spcPts val="600"/>
              </a:spcAft>
            </a:pPr>
            <a:endParaRPr lang="en-GB" sz="2800" b="1" dirty="0"/>
          </a:p>
        </p:txBody>
      </p:sp>
      <p:pic>
        <p:nvPicPr>
          <p:cNvPr id="6" name="Picture 8" descr="eu safe harb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00" y="1297443"/>
            <a:ext cx="3162300" cy="2255774"/>
          </a:xfrm>
          <a:prstGeom prst="rect">
            <a:avLst/>
          </a:prstGeom>
          <a:noFill/>
          <a:extLst>
            <a:ext uri="{909E8E84-426E-40DD-AFC4-6F175D3DCCD1}">
              <a14:hiddenFill xmlns:a14="http://schemas.microsoft.com/office/drawing/2010/main">
                <a:solidFill>
                  <a:srgbClr val="FFFFFF"/>
                </a:solidFill>
              </a14:hiddenFill>
            </a:ext>
          </a:extLst>
        </p:spPr>
      </p:pic>
      <p:sp>
        <p:nvSpPr>
          <p:cNvPr id="5" name="Snip Single Corner Rectangle 5"/>
          <p:cNvSpPr/>
          <p:nvPr/>
        </p:nvSpPr>
        <p:spPr>
          <a:xfrm flipH="1">
            <a:off x="-4" y="-18626"/>
            <a:ext cx="26797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Transfer</a:t>
            </a:r>
            <a:endParaRPr lang="en-GB" sz="2800" dirty="0"/>
          </a:p>
        </p:txBody>
      </p:sp>
    </p:spTree>
    <p:extLst>
      <p:ext uri="{BB962C8B-B14F-4D97-AF65-F5344CB8AC3E}">
        <p14:creationId xmlns:p14="http://schemas.microsoft.com/office/powerpoint/2010/main" val="18091623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8600" y="816710"/>
            <a:ext cx="11303000" cy="5524589"/>
          </a:xfrm>
          <a:prstGeom prst="rect">
            <a:avLst/>
          </a:prstGeom>
          <a:noFill/>
        </p:spPr>
        <p:txBody>
          <a:bodyPr wrap="square" rtlCol="0">
            <a:spAutoFit/>
          </a:bodyPr>
          <a:lstStyle/>
          <a:p>
            <a:pPr>
              <a:spcAft>
                <a:spcPts val="600"/>
              </a:spcAft>
            </a:pPr>
            <a:r>
              <a:rPr lang="en-GB" sz="2800" b="1" dirty="0"/>
              <a:t>Safe </a:t>
            </a:r>
            <a:r>
              <a:rPr lang="en-GB" sz="2800" b="1" dirty="0" err="1" smtClean="0"/>
              <a:t>Harbor</a:t>
            </a:r>
            <a:r>
              <a:rPr lang="en-GB" sz="2800" b="1" dirty="0" smtClean="0"/>
              <a:t> is no longer valid!</a:t>
            </a:r>
            <a:endParaRPr lang="en-GB" sz="2800" b="1" dirty="0"/>
          </a:p>
          <a:p>
            <a:pPr marL="514350" indent="-514350">
              <a:spcAft>
                <a:spcPts val="1200"/>
              </a:spcAft>
              <a:buAutoNum type="arabicPeriod"/>
            </a:pPr>
            <a:r>
              <a:rPr lang="en-GB" sz="2800" dirty="0" smtClean="0"/>
              <a:t>Facebook “self-certified” under the Safe </a:t>
            </a:r>
            <a:r>
              <a:rPr lang="en-GB" sz="2800" dirty="0" err="1" smtClean="0"/>
              <a:t>Harbor</a:t>
            </a:r>
            <a:r>
              <a:rPr lang="en-GB" sz="2800" dirty="0" smtClean="0"/>
              <a:t> system to allow them to transfer data from their data-centre in Ireland to the USA.</a:t>
            </a:r>
          </a:p>
          <a:p>
            <a:pPr marL="514350" indent="-514350">
              <a:spcAft>
                <a:spcPts val="1200"/>
              </a:spcAft>
              <a:buAutoNum type="arabicPeriod"/>
            </a:pPr>
            <a:r>
              <a:rPr lang="en-GB" sz="2800" dirty="0" smtClean="0"/>
              <a:t>Evidence from Edward Snowdon leaked from the NSA indicated Facebook were passing on data from EU citizens to the US government under the Patriot Act, in breach of the Safe </a:t>
            </a:r>
            <a:r>
              <a:rPr lang="en-GB" sz="2800" dirty="0" err="1" smtClean="0"/>
              <a:t>Harbor</a:t>
            </a:r>
            <a:r>
              <a:rPr lang="en-GB" sz="2800" dirty="0" smtClean="0"/>
              <a:t> certification.</a:t>
            </a:r>
          </a:p>
          <a:p>
            <a:pPr marL="514350" indent="-514350">
              <a:spcAft>
                <a:spcPts val="1200"/>
              </a:spcAft>
              <a:buAutoNum type="arabicPeriod"/>
            </a:pPr>
            <a:r>
              <a:rPr lang="en-GB" sz="2800" dirty="0" smtClean="0"/>
              <a:t>A privacy campaigner appealed to the EU Court of Justice to investigate.</a:t>
            </a:r>
          </a:p>
          <a:p>
            <a:pPr marL="514350" indent="-514350">
              <a:spcAft>
                <a:spcPts val="1200"/>
              </a:spcAft>
              <a:buAutoNum type="arabicPeriod"/>
            </a:pPr>
            <a:r>
              <a:rPr lang="en-GB" sz="2800" dirty="0" smtClean="0"/>
              <a:t>They ruled that Facebook had breached EU Data Protection legislation (and thus also UK legislation)</a:t>
            </a:r>
          </a:p>
          <a:p>
            <a:pPr marL="514350" indent="-514350">
              <a:spcAft>
                <a:spcPts val="1200"/>
              </a:spcAft>
              <a:buAutoNum type="arabicPeriod"/>
            </a:pPr>
            <a:r>
              <a:rPr lang="en-GB" sz="2800" dirty="0" smtClean="0"/>
              <a:t>Safe </a:t>
            </a:r>
            <a:r>
              <a:rPr lang="en-GB" sz="2800" dirty="0" err="1" smtClean="0"/>
              <a:t>Harbor</a:t>
            </a:r>
            <a:r>
              <a:rPr lang="en-GB" sz="2800" dirty="0" smtClean="0"/>
              <a:t> became invalid and was replaced with the EU-US Privacy Shield</a:t>
            </a:r>
            <a:endParaRPr lang="en-GB" sz="2800" dirty="0"/>
          </a:p>
        </p:txBody>
      </p:sp>
      <p:sp>
        <p:nvSpPr>
          <p:cNvPr id="2" name="Rectangle 1"/>
          <p:cNvSpPr/>
          <p:nvPr/>
        </p:nvSpPr>
        <p:spPr>
          <a:xfrm>
            <a:off x="5118100" y="50571"/>
            <a:ext cx="7073900" cy="646331"/>
          </a:xfrm>
          <a:prstGeom prst="rect">
            <a:avLst/>
          </a:prstGeom>
        </p:spPr>
        <p:txBody>
          <a:bodyPr wrap="square">
            <a:spAutoFit/>
          </a:bodyPr>
          <a:lstStyle/>
          <a:p>
            <a:r>
              <a:rPr lang="en-GB" dirty="0"/>
              <a:t>https://ico.org.uk/media/for-organisations/documents/2014413/data-transfers-to-the-us-and-privacy-shield.pdf</a:t>
            </a:r>
          </a:p>
        </p:txBody>
      </p:sp>
      <p:sp>
        <p:nvSpPr>
          <p:cNvPr id="5" name="Snip Single Corner Rectangle 5"/>
          <p:cNvSpPr/>
          <p:nvPr/>
        </p:nvSpPr>
        <p:spPr>
          <a:xfrm flipH="1">
            <a:off x="-4" y="-18626"/>
            <a:ext cx="26797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Transfer</a:t>
            </a:r>
            <a:endParaRPr lang="en-GB" sz="2800" dirty="0"/>
          </a:p>
        </p:txBody>
      </p:sp>
    </p:spTree>
    <p:extLst>
      <p:ext uri="{BB962C8B-B14F-4D97-AF65-F5344CB8AC3E}">
        <p14:creationId xmlns:p14="http://schemas.microsoft.com/office/powerpoint/2010/main" val="1449836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743700" y="842110"/>
            <a:ext cx="5244384" cy="1461939"/>
          </a:xfrm>
          <a:prstGeom prst="rect">
            <a:avLst/>
          </a:prstGeom>
          <a:noFill/>
        </p:spPr>
        <p:txBody>
          <a:bodyPr wrap="square" rtlCol="0">
            <a:spAutoFit/>
          </a:bodyPr>
          <a:lstStyle/>
          <a:p>
            <a:pPr>
              <a:spcAft>
                <a:spcPts val="600"/>
              </a:spcAft>
            </a:pPr>
            <a:r>
              <a:rPr lang="en-GB" sz="2800" b="1" dirty="0" smtClean="0"/>
              <a:t>The EU-US Privacy Shield</a:t>
            </a:r>
            <a:endParaRPr lang="en-GB" sz="2800" b="1" dirty="0"/>
          </a:p>
          <a:p>
            <a:pPr>
              <a:spcAft>
                <a:spcPts val="1200"/>
              </a:spcAft>
            </a:pPr>
            <a:r>
              <a:rPr lang="en-GB" sz="2800" dirty="0" smtClean="0"/>
              <a:t>This is the replacement for Safe </a:t>
            </a:r>
            <a:r>
              <a:rPr lang="en-GB" sz="2800" dirty="0" err="1" smtClean="0"/>
              <a:t>Harbor</a:t>
            </a:r>
            <a:r>
              <a:rPr lang="en-GB" sz="2800" dirty="0" smtClean="0"/>
              <a:t>.</a:t>
            </a:r>
            <a:endParaRPr lang="en-GB" sz="3200" b="1" dirty="0"/>
          </a:p>
        </p:txBody>
      </p:sp>
      <p:pic>
        <p:nvPicPr>
          <p:cNvPr id="5" name="Picture 10" descr="Image result for eu us privacy shie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00" y="965199"/>
            <a:ext cx="6153150" cy="198120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17500" y="3128110"/>
            <a:ext cx="11518900" cy="1892826"/>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GB" sz="2800" dirty="0" smtClean="0"/>
              <a:t>The EU has negotiated this with the USA to ensure greater protection of data concerning EU citizens stored in the USA.</a:t>
            </a:r>
          </a:p>
          <a:p>
            <a:pPr marL="457200" indent="-457200">
              <a:spcAft>
                <a:spcPts val="600"/>
              </a:spcAft>
              <a:buFont typeface="Arial" panose="020B0604020202020204" pitchFamily="34" charset="0"/>
              <a:buChar char="•"/>
            </a:pPr>
            <a:r>
              <a:rPr lang="en-GB" sz="2800" dirty="0" smtClean="0"/>
              <a:t>This means that for an EU company to transfer this type of data, the US company must be certified under the Privacy Shield framework.</a:t>
            </a:r>
            <a:endParaRPr lang="en-GB" sz="2800" dirty="0"/>
          </a:p>
        </p:txBody>
      </p:sp>
      <p:sp>
        <p:nvSpPr>
          <p:cNvPr id="9" name="Rectangle 8"/>
          <p:cNvSpPr/>
          <p:nvPr/>
        </p:nvSpPr>
        <p:spPr>
          <a:xfrm>
            <a:off x="317500" y="5475665"/>
            <a:ext cx="11670584" cy="923330"/>
          </a:xfrm>
          <a:prstGeom prst="rect">
            <a:avLst/>
          </a:prstGeom>
        </p:spPr>
        <p:txBody>
          <a:bodyPr wrap="square">
            <a:spAutoFit/>
          </a:bodyPr>
          <a:lstStyle/>
          <a:p>
            <a:r>
              <a:rPr lang="en-GB" dirty="0" smtClean="0">
                <a:hlinkClick r:id="rId4"/>
              </a:rPr>
              <a:t>http</a:t>
            </a:r>
            <a:r>
              <a:rPr lang="en-GB" dirty="0">
                <a:hlinkClick r:id="rId4"/>
              </a:rPr>
              <a:t>://</a:t>
            </a:r>
            <a:r>
              <a:rPr lang="en-GB" dirty="0" smtClean="0">
                <a:hlinkClick r:id="rId4"/>
              </a:rPr>
              <a:t>ec.europa.eu/justice/data-protection/files/factsheets/factsheet_eu-us_privacy_shield_en.pdf</a:t>
            </a:r>
            <a:endParaRPr lang="en-GB" dirty="0" smtClean="0"/>
          </a:p>
          <a:p>
            <a:r>
              <a:rPr lang="en-GB" dirty="0">
                <a:hlinkClick r:id="rId5"/>
              </a:rPr>
              <a:t>https://ico.org.uk/media/for-organisations/documents/2014413/data-transfers-to-the-us-and-privacy-shield.pdf</a:t>
            </a:r>
            <a:endParaRPr lang="en-GB" dirty="0"/>
          </a:p>
          <a:p>
            <a:endParaRPr lang="en-GB" dirty="0"/>
          </a:p>
        </p:txBody>
      </p:sp>
      <p:sp>
        <p:nvSpPr>
          <p:cNvPr id="10" name="Snip Single Corner Rectangle 5"/>
          <p:cNvSpPr/>
          <p:nvPr/>
        </p:nvSpPr>
        <p:spPr>
          <a:xfrm flipH="1">
            <a:off x="-4" y="-18626"/>
            <a:ext cx="26797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Transfer</a:t>
            </a:r>
            <a:endParaRPr lang="en-GB" sz="2800" dirty="0"/>
          </a:p>
        </p:txBody>
      </p:sp>
    </p:spTree>
    <p:extLst>
      <p:ext uri="{BB962C8B-B14F-4D97-AF65-F5344CB8AC3E}">
        <p14:creationId xmlns:p14="http://schemas.microsoft.com/office/powerpoint/2010/main" val="26308219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a1.mzstatic.com/us/r1000/083/Purple/v4/49/8e/6e/498e6eaa-4289-36a1-51a1-6ce04fb158e3/temp..ftouewmh.175x175-75.jpg">
            <a:extLst>
              <a:ext uri="{FF2B5EF4-FFF2-40B4-BE49-F238E27FC236}">
                <a16:creationId xmlns:a16="http://schemas.microsoft.com/office/drawing/2014/main" id="{737688A1-C3C5-4D32-BF09-64ABC94D23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8344" y="1712177"/>
            <a:ext cx="2808312" cy="280831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id="{B5C0F9F3-738F-4F8F-A5E5-66EC46EB20A5}"/>
              </a:ext>
            </a:extLst>
          </p:cNvPr>
          <p:cNvGrpSpPr/>
          <p:nvPr/>
        </p:nvGrpSpPr>
        <p:grpSpPr>
          <a:xfrm>
            <a:off x="7002760" y="1718290"/>
            <a:ext cx="2508448" cy="2951627"/>
            <a:chOff x="5849575" y="1340768"/>
            <a:chExt cx="2508448" cy="2951627"/>
          </a:xfrm>
        </p:grpSpPr>
        <p:pic>
          <p:nvPicPr>
            <p:cNvPr id="6" name="Picture 4" descr="http://www.advancedhair.co.uk/images/content/shane-blitz2.jpg">
              <a:extLst>
                <a:ext uri="{FF2B5EF4-FFF2-40B4-BE49-F238E27FC236}">
                  <a16:creationId xmlns:a16="http://schemas.microsoft.com/office/drawing/2014/main" id="{88A08F2F-14E1-44A8-BA41-A1C56A41B8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9105" y="2261272"/>
              <a:ext cx="2181072" cy="203112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img03.mar.cx/_images/AU440184">
              <a:extLst>
                <a:ext uri="{FF2B5EF4-FFF2-40B4-BE49-F238E27FC236}">
                  <a16:creationId xmlns:a16="http://schemas.microsoft.com/office/drawing/2014/main" id="{381CFED8-7616-44DC-A562-F3E83C20AD8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49575" y="1340768"/>
              <a:ext cx="2508448" cy="935293"/>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a:extLst>
              <a:ext uri="{FF2B5EF4-FFF2-40B4-BE49-F238E27FC236}">
                <a16:creationId xmlns:a16="http://schemas.microsoft.com/office/drawing/2014/main" id="{43BBD5AF-108D-4CB7-8579-A7B42928F18F}"/>
              </a:ext>
            </a:extLst>
          </p:cNvPr>
          <p:cNvSpPr txBox="1"/>
          <p:nvPr/>
        </p:nvSpPr>
        <p:spPr>
          <a:xfrm>
            <a:off x="1573636" y="4805591"/>
            <a:ext cx="8208912" cy="1569660"/>
          </a:xfrm>
          <a:prstGeom prst="rect">
            <a:avLst/>
          </a:prstGeom>
          <a:noFill/>
        </p:spPr>
        <p:txBody>
          <a:bodyPr wrap="square" rtlCol="0">
            <a:spAutoFit/>
          </a:bodyPr>
          <a:lstStyle/>
          <a:p>
            <a:pPr algn="ctr"/>
            <a:r>
              <a:rPr lang="en-GB" sz="2400" dirty="0"/>
              <a:t>Imagine that the Data Protection Act has been broken – both of these companies have lost a laptop with all their customer databases on it.  It has been found by a newspaper reporter.</a:t>
            </a:r>
          </a:p>
          <a:p>
            <a:pPr algn="ctr"/>
            <a:r>
              <a:rPr lang="en-GB" sz="2400" u="sng" dirty="0"/>
              <a:t>How will each organisation be affected by this?</a:t>
            </a:r>
          </a:p>
        </p:txBody>
      </p:sp>
      <p:sp>
        <p:nvSpPr>
          <p:cNvPr id="2" name="TextBox 1"/>
          <p:cNvSpPr txBox="1"/>
          <p:nvPr/>
        </p:nvSpPr>
        <p:spPr>
          <a:xfrm>
            <a:off x="190500" y="789041"/>
            <a:ext cx="11569700" cy="830997"/>
          </a:xfrm>
          <a:prstGeom prst="rect">
            <a:avLst/>
          </a:prstGeom>
          <a:noFill/>
        </p:spPr>
        <p:txBody>
          <a:bodyPr wrap="square" rtlCol="0">
            <a:spAutoFit/>
          </a:bodyPr>
          <a:lstStyle/>
          <a:p>
            <a:r>
              <a:rPr lang="en-GB" sz="2400" dirty="0" smtClean="0"/>
              <a:t>The </a:t>
            </a:r>
            <a:r>
              <a:rPr lang="en-GB" sz="2400" b="1" dirty="0" smtClean="0"/>
              <a:t>Information Commissioner's Office (ICO) </a:t>
            </a:r>
            <a:r>
              <a:rPr lang="en-GB" sz="2400" dirty="0" smtClean="0"/>
              <a:t>is responsible for ensuring compliance with the DPA, and can issue penalties for data breaches.</a:t>
            </a:r>
            <a:endParaRPr lang="en-GB" sz="2400" dirty="0"/>
          </a:p>
        </p:txBody>
      </p:sp>
      <p:sp>
        <p:nvSpPr>
          <p:cNvPr id="9" name="Snip Single Corner Rectangle 5"/>
          <p:cNvSpPr/>
          <p:nvPr/>
        </p:nvSpPr>
        <p:spPr>
          <a:xfrm flipH="1">
            <a:off x="-4" y="-18626"/>
            <a:ext cx="30480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Penalties</a:t>
            </a:r>
            <a:endParaRPr lang="en-GB" sz="2800" dirty="0"/>
          </a:p>
        </p:txBody>
      </p:sp>
    </p:spTree>
    <p:extLst>
      <p:ext uri="{BB962C8B-B14F-4D97-AF65-F5344CB8AC3E}">
        <p14:creationId xmlns:p14="http://schemas.microsoft.com/office/powerpoint/2010/main" val="36387133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a1.mzstatic.com/us/r1000/083/Purple/v4/49/8e/6e/498e6eaa-4289-36a1-51a1-6ce04fb158e3/temp..ftouewmh.175x175-75.jpg">
            <a:extLst>
              <a:ext uri="{FF2B5EF4-FFF2-40B4-BE49-F238E27FC236}">
                <a16:creationId xmlns:a16="http://schemas.microsoft.com/office/drawing/2014/main" id="{36A9A4B9-4B7B-4DAF-AF15-EC32A6944C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8322" y="1632992"/>
            <a:ext cx="2808312" cy="36004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192F8E79-01B1-4D29-9250-3C90CFB66D89}"/>
              </a:ext>
            </a:extLst>
          </p:cNvPr>
          <p:cNvSpPr txBox="1"/>
          <p:nvPr/>
        </p:nvSpPr>
        <p:spPr>
          <a:xfrm>
            <a:off x="4671290" y="509607"/>
            <a:ext cx="7330210" cy="1384995"/>
          </a:xfrm>
          <a:prstGeom prst="rect">
            <a:avLst/>
          </a:prstGeom>
          <a:noFill/>
        </p:spPr>
        <p:txBody>
          <a:bodyPr wrap="square" rtlCol="0">
            <a:spAutoFit/>
          </a:bodyPr>
          <a:lstStyle/>
          <a:p>
            <a:r>
              <a:rPr lang="en-GB" sz="2800" b="1" dirty="0"/>
              <a:t>Amazon is a massive international company.</a:t>
            </a:r>
          </a:p>
          <a:p>
            <a:endParaRPr lang="en-GB" sz="2800" b="1" dirty="0"/>
          </a:p>
          <a:p>
            <a:r>
              <a:rPr lang="en-GB" sz="2800" b="1" dirty="0"/>
              <a:t>They have hundreds of millions of customers.</a:t>
            </a:r>
          </a:p>
        </p:txBody>
      </p:sp>
      <p:sp>
        <p:nvSpPr>
          <p:cNvPr id="11" name="TextBox 10">
            <a:extLst>
              <a:ext uri="{FF2B5EF4-FFF2-40B4-BE49-F238E27FC236}">
                <a16:creationId xmlns:a16="http://schemas.microsoft.com/office/drawing/2014/main" id="{0954BD29-1ABA-47EE-A7AF-71553460CCC7}"/>
              </a:ext>
            </a:extLst>
          </p:cNvPr>
          <p:cNvSpPr txBox="1"/>
          <p:nvPr/>
        </p:nvSpPr>
        <p:spPr>
          <a:xfrm>
            <a:off x="4599282" y="3037148"/>
            <a:ext cx="5112568" cy="1569660"/>
          </a:xfrm>
          <a:prstGeom prst="rect">
            <a:avLst/>
          </a:prstGeom>
          <a:noFill/>
        </p:spPr>
        <p:txBody>
          <a:bodyPr wrap="square" rtlCol="0">
            <a:spAutoFit/>
          </a:bodyPr>
          <a:lstStyle/>
          <a:p>
            <a:pPr marL="285750" indent="-285750">
              <a:buFont typeface="Arial" pitchFamily="34" charset="0"/>
              <a:buChar char="•"/>
            </a:pPr>
            <a:r>
              <a:rPr lang="en-GB" sz="2400" b="1" dirty="0"/>
              <a:t>The most a company can be fined under the Data Protection Act is £500,000.  How would this affect Amazon?</a:t>
            </a:r>
            <a:endParaRPr lang="en-GB" sz="2400" dirty="0"/>
          </a:p>
        </p:txBody>
      </p:sp>
      <p:sp>
        <p:nvSpPr>
          <p:cNvPr id="12" name="TextBox 11">
            <a:extLst>
              <a:ext uri="{FF2B5EF4-FFF2-40B4-BE49-F238E27FC236}">
                <a16:creationId xmlns:a16="http://schemas.microsoft.com/office/drawing/2014/main" id="{8B802FDE-8F64-4DAC-8C11-6F090A5D8003}"/>
              </a:ext>
            </a:extLst>
          </p:cNvPr>
          <p:cNvSpPr txBox="1"/>
          <p:nvPr/>
        </p:nvSpPr>
        <p:spPr>
          <a:xfrm>
            <a:off x="4593455" y="5017368"/>
            <a:ext cx="5112568" cy="1200329"/>
          </a:xfrm>
          <a:prstGeom prst="rect">
            <a:avLst/>
          </a:prstGeom>
          <a:noFill/>
        </p:spPr>
        <p:txBody>
          <a:bodyPr wrap="square" rtlCol="0">
            <a:spAutoFit/>
          </a:bodyPr>
          <a:lstStyle/>
          <a:p>
            <a:pPr marL="285750" indent="-285750">
              <a:buFont typeface="Arial" pitchFamily="34" charset="0"/>
              <a:buChar char="•"/>
            </a:pPr>
            <a:r>
              <a:rPr lang="en-GB" sz="2400" b="1" dirty="0"/>
              <a:t>How would the leak affect Amazon’s sales?  Would customers be likely to order from Amazon again?</a:t>
            </a:r>
          </a:p>
        </p:txBody>
      </p:sp>
      <p:sp>
        <p:nvSpPr>
          <p:cNvPr id="7" name="Snip Single Corner Rectangle 5"/>
          <p:cNvSpPr/>
          <p:nvPr/>
        </p:nvSpPr>
        <p:spPr>
          <a:xfrm flipH="1">
            <a:off x="-4" y="-18626"/>
            <a:ext cx="30480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Penalties</a:t>
            </a:r>
            <a:endParaRPr lang="en-GB" sz="2800" dirty="0"/>
          </a:p>
        </p:txBody>
      </p:sp>
    </p:spTree>
    <p:extLst>
      <p:ext uri="{BB962C8B-B14F-4D97-AF65-F5344CB8AC3E}">
        <p14:creationId xmlns:p14="http://schemas.microsoft.com/office/powerpoint/2010/main" val="42048722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EDAFA49-BB44-4400-81CC-486666C6C277}"/>
              </a:ext>
            </a:extLst>
          </p:cNvPr>
          <p:cNvSpPr txBox="1"/>
          <p:nvPr/>
        </p:nvSpPr>
        <p:spPr>
          <a:xfrm>
            <a:off x="3667990" y="433407"/>
            <a:ext cx="7863610" cy="1384995"/>
          </a:xfrm>
          <a:prstGeom prst="rect">
            <a:avLst/>
          </a:prstGeom>
          <a:noFill/>
        </p:spPr>
        <p:txBody>
          <a:bodyPr wrap="square" rtlCol="0">
            <a:spAutoFit/>
          </a:bodyPr>
          <a:lstStyle/>
          <a:p>
            <a:r>
              <a:rPr lang="en-GB" sz="2800" b="1" dirty="0"/>
              <a:t>Advanced Hair Studio is a much smaller company.</a:t>
            </a:r>
          </a:p>
          <a:p>
            <a:endParaRPr lang="en-GB" sz="2800" b="1" dirty="0"/>
          </a:p>
          <a:p>
            <a:r>
              <a:rPr lang="en-GB" sz="2800" b="1" dirty="0"/>
              <a:t>They have several celebrity clients.</a:t>
            </a:r>
          </a:p>
        </p:txBody>
      </p:sp>
      <p:sp>
        <p:nvSpPr>
          <p:cNvPr id="8" name="TextBox 7">
            <a:extLst>
              <a:ext uri="{FF2B5EF4-FFF2-40B4-BE49-F238E27FC236}">
                <a16:creationId xmlns:a16="http://schemas.microsoft.com/office/drawing/2014/main" id="{306B5A41-70A2-4838-B174-68EF81A67BF8}"/>
              </a:ext>
            </a:extLst>
          </p:cNvPr>
          <p:cNvSpPr txBox="1"/>
          <p:nvPr/>
        </p:nvSpPr>
        <p:spPr>
          <a:xfrm>
            <a:off x="3595982" y="2960948"/>
            <a:ext cx="5112568" cy="830997"/>
          </a:xfrm>
          <a:prstGeom prst="rect">
            <a:avLst/>
          </a:prstGeom>
          <a:noFill/>
        </p:spPr>
        <p:txBody>
          <a:bodyPr wrap="square" rtlCol="0">
            <a:spAutoFit/>
          </a:bodyPr>
          <a:lstStyle/>
          <a:p>
            <a:pPr marL="285750" indent="-285750">
              <a:buFont typeface="Arial" pitchFamily="34" charset="0"/>
              <a:buChar char="•"/>
            </a:pPr>
            <a:r>
              <a:rPr lang="en-GB" sz="2400" b="1" dirty="0"/>
              <a:t>Would they be able to survive if they were fined £500,000?</a:t>
            </a:r>
            <a:endParaRPr lang="en-GB" sz="2400" dirty="0"/>
          </a:p>
        </p:txBody>
      </p:sp>
      <p:sp>
        <p:nvSpPr>
          <p:cNvPr id="13" name="TextBox 12">
            <a:extLst>
              <a:ext uri="{FF2B5EF4-FFF2-40B4-BE49-F238E27FC236}">
                <a16:creationId xmlns:a16="http://schemas.microsoft.com/office/drawing/2014/main" id="{A9F7A2E2-593D-4FF3-AC28-DCAA8F81149D}"/>
              </a:ext>
            </a:extLst>
          </p:cNvPr>
          <p:cNvSpPr txBox="1"/>
          <p:nvPr/>
        </p:nvSpPr>
        <p:spPr>
          <a:xfrm>
            <a:off x="3588108" y="3933056"/>
            <a:ext cx="5112568" cy="1938992"/>
          </a:xfrm>
          <a:prstGeom prst="rect">
            <a:avLst/>
          </a:prstGeom>
          <a:noFill/>
        </p:spPr>
        <p:txBody>
          <a:bodyPr wrap="square" rtlCol="0">
            <a:spAutoFit/>
          </a:bodyPr>
          <a:lstStyle/>
          <a:p>
            <a:pPr marL="285750" indent="-285750">
              <a:buFont typeface="Arial" pitchFamily="34" charset="0"/>
              <a:buChar char="•"/>
            </a:pPr>
            <a:r>
              <a:rPr lang="en-GB" sz="2400" b="1" dirty="0"/>
              <a:t>How would their celebrity customers feel about a newspaper knowing they have had hair replacements? </a:t>
            </a:r>
          </a:p>
          <a:p>
            <a:pPr marL="285750" indent="-285750">
              <a:buFont typeface="Arial" pitchFamily="34" charset="0"/>
              <a:buChar char="•"/>
            </a:pPr>
            <a:r>
              <a:rPr lang="en-GB" sz="2400" b="1" dirty="0"/>
              <a:t>What might the celebrities do?</a:t>
            </a:r>
          </a:p>
        </p:txBody>
      </p:sp>
      <p:grpSp>
        <p:nvGrpSpPr>
          <p:cNvPr id="14" name="Group 13">
            <a:extLst>
              <a:ext uri="{FF2B5EF4-FFF2-40B4-BE49-F238E27FC236}">
                <a16:creationId xmlns:a16="http://schemas.microsoft.com/office/drawing/2014/main" id="{F26A66AC-571C-4506-871D-B1A362FFE066}"/>
              </a:ext>
            </a:extLst>
          </p:cNvPr>
          <p:cNvGrpSpPr/>
          <p:nvPr/>
        </p:nvGrpSpPr>
        <p:grpSpPr>
          <a:xfrm>
            <a:off x="683568" y="1485134"/>
            <a:ext cx="2508448" cy="2951627"/>
            <a:chOff x="5849575" y="1340768"/>
            <a:chExt cx="2508448" cy="2951627"/>
          </a:xfrm>
        </p:grpSpPr>
        <p:pic>
          <p:nvPicPr>
            <p:cNvPr id="15" name="Picture 4" descr="http://www.advancedhair.co.uk/images/content/shane-blitz2.jpg">
              <a:extLst>
                <a:ext uri="{FF2B5EF4-FFF2-40B4-BE49-F238E27FC236}">
                  <a16:creationId xmlns:a16="http://schemas.microsoft.com/office/drawing/2014/main" id="{AF6C9607-432E-4928-911A-0B66987287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9105" y="2261272"/>
              <a:ext cx="2181072" cy="203112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http://img03.mar.cx/_images/AU440184">
              <a:extLst>
                <a:ext uri="{FF2B5EF4-FFF2-40B4-BE49-F238E27FC236}">
                  <a16:creationId xmlns:a16="http://schemas.microsoft.com/office/drawing/2014/main" id="{46CE4674-AA46-4F83-B404-3A24E8645D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49575" y="1340768"/>
              <a:ext cx="2508448" cy="935293"/>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Snip Single Corner Rectangle 5"/>
          <p:cNvSpPr/>
          <p:nvPr/>
        </p:nvSpPr>
        <p:spPr>
          <a:xfrm flipH="1">
            <a:off x="-4" y="-18626"/>
            <a:ext cx="30480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Penalties</a:t>
            </a:r>
            <a:endParaRPr lang="en-GB" sz="2800" dirty="0"/>
          </a:p>
        </p:txBody>
      </p:sp>
    </p:spTree>
    <p:extLst>
      <p:ext uri="{BB962C8B-B14F-4D97-AF65-F5344CB8AC3E}">
        <p14:creationId xmlns:p14="http://schemas.microsoft.com/office/powerpoint/2010/main" val="3284888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C48B971-2C5A-491E-BB93-F1C814375462}"/>
              </a:ext>
            </a:extLst>
          </p:cNvPr>
          <p:cNvSpPr/>
          <p:nvPr/>
        </p:nvSpPr>
        <p:spPr>
          <a:xfrm>
            <a:off x="169984" y="1116906"/>
            <a:ext cx="5443416" cy="4801314"/>
          </a:xfrm>
          <a:prstGeom prst="rect">
            <a:avLst/>
          </a:prstGeom>
        </p:spPr>
        <p:txBody>
          <a:bodyPr wrap="square">
            <a:spAutoFit/>
          </a:bodyPr>
          <a:lstStyle/>
          <a:p>
            <a:r>
              <a:rPr lang="en-GB" b="1" i="0" dirty="0">
                <a:solidFill>
                  <a:srgbClr val="000000"/>
                </a:solidFill>
                <a:effectLst/>
                <a:latin typeface="Verdana" panose="020B0604030504040204" pitchFamily="34" charset="0"/>
              </a:rPr>
              <a:t>Data</a:t>
            </a:r>
            <a:r>
              <a:rPr lang="en-GB" b="0" i="0" dirty="0">
                <a:solidFill>
                  <a:srgbClr val="000000"/>
                </a:solidFill>
                <a:effectLst/>
                <a:latin typeface="Verdana" panose="020B0604030504040204" pitchFamily="34" charset="0"/>
              </a:rPr>
              <a:t> means information which –</a:t>
            </a:r>
          </a:p>
          <a:p>
            <a:pPr marL="342900" indent="-342900">
              <a:buAutoNum type="alphaLcParenR"/>
            </a:pPr>
            <a:r>
              <a:rPr lang="en-GB" b="0" i="0" dirty="0">
                <a:solidFill>
                  <a:srgbClr val="000000"/>
                </a:solidFill>
                <a:effectLst/>
                <a:latin typeface="Verdana" panose="020B0604030504040204" pitchFamily="34" charset="0"/>
              </a:rPr>
              <a:t>is being processed by means of equipment operating automatically in response to instructions given for that purpose,</a:t>
            </a:r>
          </a:p>
          <a:p>
            <a:pPr marL="342900" indent="-342900">
              <a:buAutoNum type="alphaLcParenR"/>
            </a:pPr>
            <a:r>
              <a:rPr lang="en-GB" b="0" i="0" dirty="0">
                <a:solidFill>
                  <a:srgbClr val="000000"/>
                </a:solidFill>
                <a:effectLst/>
                <a:latin typeface="Verdana" panose="020B0604030504040204" pitchFamily="34" charset="0"/>
              </a:rPr>
              <a:t>is recorded with the intention that it should be processed by means of such equipment,</a:t>
            </a:r>
          </a:p>
          <a:p>
            <a:pPr marL="342900" indent="-342900">
              <a:buAutoNum type="alphaLcParenR"/>
            </a:pPr>
            <a:r>
              <a:rPr lang="en-GB" b="0" i="0" dirty="0">
                <a:solidFill>
                  <a:srgbClr val="000000"/>
                </a:solidFill>
                <a:effectLst/>
                <a:latin typeface="Verdana" panose="020B0604030504040204" pitchFamily="34" charset="0"/>
              </a:rPr>
              <a:t>is recorded as part of a relevant filing system or with the intention that it should form part of a relevant filing system,</a:t>
            </a:r>
          </a:p>
          <a:p>
            <a:pPr marL="342900" indent="-342900">
              <a:buAutoNum type="alphaLcParenR"/>
            </a:pPr>
            <a:r>
              <a:rPr lang="en-GB" b="0" i="0" dirty="0">
                <a:solidFill>
                  <a:srgbClr val="000000"/>
                </a:solidFill>
                <a:effectLst/>
                <a:latin typeface="Verdana" panose="020B0604030504040204" pitchFamily="34" charset="0"/>
              </a:rPr>
              <a:t>does not fall within paragraph (a), (b) or (c) but forms part of an accessible record as defined by section 68, or</a:t>
            </a:r>
          </a:p>
          <a:p>
            <a:pPr marL="342900" indent="-342900">
              <a:buAutoNum type="alphaLcParenR"/>
            </a:pPr>
            <a:r>
              <a:rPr lang="en-GB" b="0" i="0" dirty="0">
                <a:solidFill>
                  <a:srgbClr val="000000"/>
                </a:solidFill>
                <a:effectLst/>
                <a:latin typeface="Verdana" panose="020B0604030504040204" pitchFamily="34" charset="0"/>
              </a:rPr>
              <a:t>is recorded information held by a public authority and does not fall within any of paragraphs (a) to (d).</a:t>
            </a:r>
          </a:p>
        </p:txBody>
      </p:sp>
      <p:sp>
        <p:nvSpPr>
          <p:cNvPr id="5" name="Rectangle 4">
            <a:extLst>
              <a:ext uri="{FF2B5EF4-FFF2-40B4-BE49-F238E27FC236}">
                <a16:creationId xmlns:a16="http://schemas.microsoft.com/office/drawing/2014/main" id="{F741F8C1-E4AD-42FA-A491-E0AAF4AA4ED7}"/>
              </a:ext>
            </a:extLst>
          </p:cNvPr>
          <p:cNvSpPr/>
          <p:nvPr/>
        </p:nvSpPr>
        <p:spPr>
          <a:xfrm>
            <a:off x="5854700" y="1116906"/>
            <a:ext cx="5638800" cy="3139321"/>
          </a:xfrm>
          <a:prstGeom prst="rect">
            <a:avLst/>
          </a:prstGeom>
        </p:spPr>
        <p:txBody>
          <a:bodyPr wrap="square">
            <a:spAutoFit/>
          </a:bodyPr>
          <a:lstStyle/>
          <a:p>
            <a:r>
              <a:rPr lang="en-GB" b="1" i="0" dirty="0">
                <a:solidFill>
                  <a:srgbClr val="000000"/>
                </a:solidFill>
                <a:effectLst/>
                <a:latin typeface="Verdana" panose="020B0604030504040204" pitchFamily="34" charset="0"/>
              </a:rPr>
              <a:t>Personal data</a:t>
            </a:r>
            <a:r>
              <a:rPr lang="en-GB" b="0" i="0" dirty="0">
                <a:solidFill>
                  <a:srgbClr val="000000"/>
                </a:solidFill>
                <a:effectLst/>
                <a:latin typeface="Verdana" panose="020B0604030504040204" pitchFamily="34" charset="0"/>
              </a:rPr>
              <a:t> means data which relate to a living individual who can be identified –</a:t>
            </a:r>
          </a:p>
          <a:p>
            <a:pPr marL="342900" indent="-342900">
              <a:buAutoNum type="alphaLcParenR"/>
            </a:pPr>
            <a:r>
              <a:rPr lang="en-GB" b="0" i="0" dirty="0">
                <a:solidFill>
                  <a:srgbClr val="000000"/>
                </a:solidFill>
                <a:effectLst/>
                <a:latin typeface="Verdana" panose="020B0604030504040204" pitchFamily="34" charset="0"/>
              </a:rPr>
              <a:t>from those data, or</a:t>
            </a:r>
          </a:p>
          <a:p>
            <a:pPr marL="342900" indent="-342900">
              <a:buAutoNum type="alphaLcParenR"/>
            </a:pPr>
            <a:r>
              <a:rPr lang="en-GB" b="0" i="0" dirty="0">
                <a:solidFill>
                  <a:srgbClr val="000000"/>
                </a:solidFill>
                <a:effectLst/>
                <a:latin typeface="Verdana" panose="020B0604030504040204" pitchFamily="34" charset="0"/>
              </a:rPr>
              <a:t>from those data and other information which is in the possession of, or is likely to come into the possession of, the data controller, and includes any expression of opinion about the individual and any indication of the intentions of the data controller or any other person in respect of the individual.</a:t>
            </a:r>
          </a:p>
        </p:txBody>
      </p:sp>
      <p:sp>
        <p:nvSpPr>
          <p:cNvPr id="6" name="Snip Single Corner Rectangle 5"/>
          <p:cNvSpPr/>
          <p:nvPr/>
        </p:nvSpPr>
        <p:spPr>
          <a:xfrm flipH="1">
            <a:off x="-2" y="-18626"/>
            <a:ext cx="4191001"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Data </a:t>
            </a:r>
            <a:r>
              <a:rPr lang="en-GB" sz="3200" dirty="0"/>
              <a:t>Protection Act</a:t>
            </a:r>
            <a:endParaRPr lang="en-GB" sz="3200" dirty="0"/>
          </a:p>
        </p:txBody>
      </p:sp>
    </p:spTree>
    <p:extLst>
      <p:ext uri="{BB962C8B-B14F-4D97-AF65-F5344CB8AC3E}">
        <p14:creationId xmlns:p14="http://schemas.microsoft.com/office/powerpoint/2010/main" val="13433982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032DBB5-F00D-4F81-8BCE-A76EEF0FE7E5}"/>
              </a:ext>
            </a:extLst>
          </p:cNvPr>
          <p:cNvSpPr txBox="1"/>
          <p:nvPr/>
        </p:nvSpPr>
        <p:spPr>
          <a:xfrm>
            <a:off x="419100" y="1107370"/>
            <a:ext cx="8064896" cy="1384995"/>
          </a:xfrm>
          <a:prstGeom prst="rect">
            <a:avLst/>
          </a:prstGeom>
          <a:noFill/>
        </p:spPr>
        <p:txBody>
          <a:bodyPr wrap="square" rtlCol="0">
            <a:spAutoFit/>
          </a:bodyPr>
          <a:lstStyle/>
          <a:p>
            <a:r>
              <a:rPr lang="en-GB" sz="2800" dirty="0"/>
              <a:t>Council fined £100,000 for faxing details of a sex abuse case to a member of the public - </a:t>
            </a:r>
            <a:r>
              <a:rPr lang="en-GB" sz="2800" dirty="0">
                <a:hlinkClick r:id="rId3"/>
              </a:rPr>
              <a:t>http://www.bbc.co.uk/news/uk-11821203</a:t>
            </a:r>
            <a:endParaRPr lang="en-GB" sz="2800" dirty="0"/>
          </a:p>
        </p:txBody>
      </p:sp>
      <p:sp>
        <p:nvSpPr>
          <p:cNvPr id="10" name="Rectangle 9">
            <a:extLst>
              <a:ext uri="{FF2B5EF4-FFF2-40B4-BE49-F238E27FC236}">
                <a16:creationId xmlns:a16="http://schemas.microsoft.com/office/drawing/2014/main" id="{91675930-2471-4716-B98A-7100F71E6758}"/>
              </a:ext>
            </a:extLst>
          </p:cNvPr>
          <p:cNvSpPr/>
          <p:nvPr/>
        </p:nvSpPr>
        <p:spPr>
          <a:xfrm>
            <a:off x="6400800" y="2651362"/>
            <a:ext cx="5360303" cy="1815882"/>
          </a:xfrm>
          <a:prstGeom prst="rect">
            <a:avLst/>
          </a:prstGeom>
        </p:spPr>
        <p:txBody>
          <a:bodyPr wrap="square">
            <a:spAutoFit/>
          </a:bodyPr>
          <a:lstStyle/>
          <a:p>
            <a:r>
              <a:rPr lang="en-GB" sz="2800" dirty="0"/>
              <a:t>Google has to delete Street View data - </a:t>
            </a:r>
            <a:r>
              <a:rPr lang="en-GB" sz="2800" dirty="0">
                <a:hlinkClick r:id="rId4"/>
              </a:rPr>
              <a:t>http://www.bbc.co.uk/news/technology-11684952</a:t>
            </a:r>
            <a:endParaRPr lang="en-GB" sz="2800" dirty="0"/>
          </a:p>
        </p:txBody>
      </p:sp>
      <p:sp>
        <p:nvSpPr>
          <p:cNvPr id="11" name="Rectangle 10">
            <a:extLst>
              <a:ext uri="{FF2B5EF4-FFF2-40B4-BE49-F238E27FC236}">
                <a16:creationId xmlns:a16="http://schemas.microsoft.com/office/drawing/2014/main" id="{FBE65432-27BF-4EFA-ADD3-1BE35C88A90F}"/>
              </a:ext>
            </a:extLst>
          </p:cNvPr>
          <p:cNvSpPr/>
          <p:nvPr/>
        </p:nvSpPr>
        <p:spPr>
          <a:xfrm>
            <a:off x="319718" y="4467244"/>
            <a:ext cx="6294763" cy="1815882"/>
          </a:xfrm>
          <a:prstGeom prst="rect">
            <a:avLst/>
          </a:prstGeom>
        </p:spPr>
        <p:txBody>
          <a:bodyPr wrap="square">
            <a:spAutoFit/>
          </a:bodyPr>
          <a:lstStyle/>
          <a:p>
            <a:r>
              <a:rPr lang="en-GB" sz="2800" dirty="0"/>
              <a:t>Staff at tax office sacked for accessing personal information - </a:t>
            </a:r>
            <a:r>
              <a:rPr lang="en-GB" sz="2800" dirty="0">
                <a:hlinkClick r:id="rId5"/>
              </a:rPr>
              <a:t>http://news.bbc.co.uk/1/hi/uk/7376586.stm</a:t>
            </a:r>
            <a:r>
              <a:rPr lang="en-GB" sz="2800" dirty="0"/>
              <a:t> </a:t>
            </a:r>
          </a:p>
        </p:txBody>
      </p:sp>
      <p:sp>
        <p:nvSpPr>
          <p:cNvPr id="6" name="Snip Single Corner Rectangle 5"/>
          <p:cNvSpPr/>
          <p:nvPr/>
        </p:nvSpPr>
        <p:spPr>
          <a:xfrm flipH="1">
            <a:off x="-4" y="-18626"/>
            <a:ext cx="48006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DPA</a:t>
            </a:r>
            <a:r>
              <a:rPr lang="en-GB" sz="2800" dirty="0" smtClean="0"/>
              <a:t>:  Examples of Penalties</a:t>
            </a:r>
            <a:endParaRPr lang="en-GB" sz="2800" dirty="0"/>
          </a:p>
        </p:txBody>
      </p:sp>
    </p:spTree>
    <p:extLst>
      <p:ext uri="{BB962C8B-B14F-4D97-AF65-F5344CB8AC3E}">
        <p14:creationId xmlns:p14="http://schemas.microsoft.com/office/powerpoint/2010/main" val="23231580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Image result for FoI">
            <a:extLst>
              <a:ext uri="{FF2B5EF4-FFF2-40B4-BE49-F238E27FC236}">
                <a16:creationId xmlns:a16="http://schemas.microsoft.com/office/drawing/2014/main" id="{D8A39CF2-27F8-43AB-A3F2-CE532B4D56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2100" y="1579266"/>
            <a:ext cx="5651500" cy="265952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353F81D-5A89-4143-B199-B1DE341C2220}"/>
              </a:ext>
            </a:extLst>
          </p:cNvPr>
          <p:cNvSpPr txBox="1"/>
          <p:nvPr/>
        </p:nvSpPr>
        <p:spPr>
          <a:xfrm>
            <a:off x="2209800" y="4807439"/>
            <a:ext cx="6438900" cy="584775"/>
          </a:xfrm>
          <a:prstGeom prst="rect">
            <a:avLst/>
          </a:prstGeom>
          <a:noFill/>
        </p:spPr>
        <p:txBody>
          <a:bodyPr wrap="square" rtlCol="0">
            <a:spAutoFit/>
          </a:bodyPr>
          <a:lstStyle/>
          <a:p>
            <a:pPr algn="ctr"/>
            <a:r>
              <a:rPr lang="en-GB" sz="3200" dirty="0"/>
              <a:t>What is this?</a:t>
            </a:r>
            <a:endParaRPr lang="en-US" sz="3200" dirty="0"/>
          </a:p>
        </p:txBody>
      </p:sp>
      <p:sp>
        <p:nvSpPr>
          <p:cNvPr id="5"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41194428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4397D1-E026-4C20-B3C7-D7819103D28B}"/>
              </a:ext>
            </a:extLst>
          </p:cNvPr>
          <p:cNvSpPr/>
          <p:nvPr/>
        </p:nvSpPr>
        <p:spPr>
          <a:xfrm>
            <a:off x="419100" y="1130638"/>
            <a:ext cx="5613400" cy="2308324"/>
          </a:xfrm>
          <a:prstGeom prst="rect">
            <a:avLst/>
          </a:prstGeom>
        </p:spPr>
        <p:txBody>
          <a:bodyPr wrap="square">
            <a:spAutoFit/>
          </a:bodyPr>
          <a:lstStyle/>
          <a:p>
            <a:r>
              <a:rPr lang="en-GB" sz="2400" dirty="0">
                <a:solidFill>
                  <a:srgbClr val="000000"/>
                </a:solidFill>
                <a:latin typeface="Verdana" panose="020B0604030504040204" pitchFamily="34" charset="0"/>
              </a:rPr>
              <a:t>The </a:t>
            </a:r>
            <a:r>
              <a:rPr lang="en-GB" sz="2400" dirty="0" err="1">
                <a:solidFill>
                  <a:srgbClr val="000000"/>
                </a:solidFill>
                <a:latin typeface="Verdana" panose="020B0604030504040204" pitchFamily="34" charset="0"/>
              </a:rPr>
              <a:t>FoI</a:t>
            </a:r>
            <a:r>
              <a:rPr lang="en-GB" sz="2400" dirty="0">
                <a:solidFill>
                  <a:srgbClr val="000000"/>
                </a:solidFill>
                <a:latin typeface="Verdana" panose="020B0604030504040204" pitchFamily="34" charset="0"/>
              </a:rPr>
              <a:t> Act allows anyone (a private individual, or a company) to </a:t>
            </a:r>
            <a:r>
              <a:rPr lang="en-GB" sz="2400" b="1" dirty="0">
                <a:solidFill>
                  <a:srgbClr val="000000"/>
                </a:solidFill>
                <a:latin typeface="Verdana" panose="020B0604030504040204" pitchFamily="34" charset="0"/>
              </a:rPr>
              <a:t>request information </a:t>
            </a:r>
            <a:r>
              <a:rPr lang="en-GB" sz="2400" dirty="0">
                <a:solidFill>
                  <a:srgbClr val="000000"/>
                </a:solidFill>
                <a:latin typeface="Verdana" panose="020B0604030504040204" pitchFamily="34" charset="0"/>
              </a:rPr>
              <a:t>from a government organisation, or publicly owned company.</a:t>
            </a:r>
          </a:p>
          <a:p>
            <a:endParaRPr lang="en-GB" sz="2400" dirty="0">
              <a:solidFill>
                <a:srgbClr val="000000"/>
              </a:solidFill>
              <a:latin typeface="Verdana" panose="020B0604030504040204" pitchFamily="34" charset="0"/>
            </a:endParaRPr>
          </a:p>
        </p:txBody>
      </p:sp>
      <p:pic>
        <p:nvPicPr>
          <p:cNvPr id="12290" name="Picture 2" descr="Image result for FoI">
            <a:extLst>
              <a:ext uri="{FF2B5EF4-FFF2-40B4-BE49-F238E27FC236}">
                <a16:creationId xmlns:a16="http://schemas.microsoft.com/office/drawing/2014/main" id="{D8A39CF2-27F8-43AB-A3F2-CE532B4D56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3100" y="410867"/>
            <a:ext cx="4495800" cy="211567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19100" y="3438962"/>
            <a:ext cx="10604500" cy="2308324"/>
          </a:xfrm>
          <a:prstGeom prst="rect">
            <a:avLst/>
          </a:prstGeom>
        </p:spPr>
        <p:txBody>
          <a:bodyPr wrap="square">
            <a:spAutoFit/>
          </a:bodyPr>
          <a:lstStyle/>
          <a:p>
            <a:pPr lvl="0"/>
            <a:r>
              <a:rPr lang="en-GB" sz="2400" dirty="0">
                <a:solidFill>
                  <a:srgbClr val="000000"/>
                </a:solidFill>
                <a:latin typeface="Verdana" panose="020B0604030504040204" pitchFamily="34" charset="0"/>
              </a:rPr>
              <a:t>Public authorities spend money collected from taxpayers, and make decisions that can significantly affect many people’s lives. </a:t>
            </a:r>
          </a:p>
          <a:p>
            <a:pPr lvl="0"/>
            <a:endParaRPr lang="en-GB" sz="2400" dirty="0">
              <a:solidFill>
                <a:srgbClr val="000000"/>
              </a:solidFill>
              <a:latin typeface="Verdana" panose="020B0604030504040204" pitchFamily="34" charset="0"/>
            </a:endParaRPr>
          </a:p>
          <a:p>
            <a:pPr lvl="0"/>
            <a:r>
              <a:rPr lang="en-GB" sz="2400" dirty="0">
                <a:solidFill>
                  <a:srgbClr val="000000"/>
                </a:solidFill>
                <a:latin typeface="Verdana" panose="020B0604030504040204" pitchFamily="34" charset="0"/>
              </a:rPr>
              <a:t>Access to information helps the public make </a:t>
            </a:r>
            <a:r>
              <a:rPr lang="en-GB" sz="2400" b="1" dirty="0">
                <a:solidFill>
                  <a:srgbClr val="000000"/>
                </a:solidFill>
                <a:latin typeface="Verdana" panose="020B0604030504040204" pitchFamily="34" charset="0"/>
              </a:rPr>
              <a:t>public authorities </a:t>
            </a:r>
            <a:r>
              <a:rPr lang="en-GB" sz="2400" dirty="0">
                <a:solidFill>
                  <a:srgbClr val="000000"/>
                </a:solidFill>
                <a:latin typeface="Verdana" panose="020B0604030504040204" pitchFamily="34" charset="0"/>
              </a:rPr>
              <a:t>accountable for their actions and allows public debate to be better informed and more productive.</a:t>
            </a:r>
            <a:endParaRPr lang="en-US" sz="2400" dirty="0">
              <a:solidFill>
                <a:prstClr val="black"/>
              </a:solidFill>
            </a:endParaRPr>
          </a:p>
        </p:txBody>
      </p:sp>
      <p:sp>
        <p:nvSpPr>
          <p:cNvPr id="6"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37438949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B01F9D-BA35-4D7C-9F0F-BB75932C4744}"/>
              </a:ext>
            </a:extLst>
          </p:cNvPr>
          <p:cNvSpPr/>
          <p:nvPr/>
        </p:nvSpPr>
        <p:spPr>
          <a:xfrm>
            <a:off x="508000" y="1113137"/>
            <a:ext cx="10477500" cy="5078313"/>
          </a:xfrm>
          <a:prstGeom prst="rect">
            <a:avLst/>
          </a:prstGeom>
        </p:spPr>
        <p:txBody>
          <a:bodyPr wrap="square">
            <a:spAutoFit/>
          </a:bodyPr>
          <a:lstStyle/>
          <a:p>
            <a:pPr marL="285750" indent="-285750">
              <a:buFont typeface="Arial" panose="020B0604020202020204" pitchFamily="34" charset="0"/>
              <a:buChar char="•"/>
            </a:pPr>
            <a:r>
              <a:rPr lang="en-GB" b="1" dirty="0">
                <a:solidFill>
                  <a:srgbClr val="000000"/>
                </a:solidFill>
                <a:latin typeface="Verdana" panose="020B0604030504040204" pitchFamily="34" charset="0"/>
              </a:rPr>
              <a:t>Everybody has a right to access official information</a:t>
            </a:r>
            <a:r>
              <a:rPr lang="en-GB" dirty="0">
                <a:solidFill>
                  <a:srgbClr val="000000"/>
                </a:solidFill>
                <a:latin typeface="Verdana" panose="020B0604030504040204" pitchFamily="34" charset="0"/>
              </a:rPr>
              <a:t>. Disclosure of information should be the default – in other words, information should be kept private only when there is a good reason and it is permitted by the Act;</a:t>
            </a:r>
          </a:p>
          <a:p>
            <a:pPr>
              <a:buFont typeface="Arial" panose="020B0604020202020204" pitchFamily="34" charset="0"/>
              <a:buChar char="•"/>
            </a:pPr>
            <a:endParaRPr lang="en-GB" dirty="0">
              <a:solidFill>
                <a:srgbClr val="000000"/>
              </a:solidFill>
              <a:latin typeface="Verdana" panose="020B0604030504040204" pitchFamily="34" charset="0"/>
            </a:endParaRPr>
          </a:p>
          <a:p>
            <a:pPr marL="285750" indent="-285750">
              <a:buFont typeface="Arial" panose="020B0604020202020204" pitchFamily="34" charset="0"/>
              <a:buChar char="•"/>
            </a:pPr>
            <a:r>
              <a:rPr lang="en-GB" dirty="0">
                <a:solidFill>
                  <a:srgbClr val="000000"/>
                </a:solidFill>
                <a:latin typeface="Verdana" panose="020B0604030504040204" pitchFamily="34" charset="0"/>
              </a:rPr>
              <a:t>An applicant (requester) </a:t>
            </a:r>
            <a:r>
              <a:rPr lang="en-GB" b="1" dirty="0">
                <a:solidFill>
                  <a:srgbClr val="000000"/>
                </a:solidFill>
                <a:latin typeface="Verdana" panose="020B0604030504040204" pitchFamily="34" charset="0"/>
              </a:rPr>
              <a:t>does not need to give </a:t>
            </a:r>
            <a:r>
              <a:rPr lang="en-GB" b="1" dirty="0" smtClean="0">
                <a:solidFill>
                  <a:srgbClr val="000000"/>
                </a:solidFill>
                <a:latin typeface="Verdana" panose="020B0604030504040204" pitchFamily="34" charset="0"/>
              </a:rPr>
              <a:t>a </a:t>
            </a:r>
            <a:r>
              <a:rPr lang="en-GB" b="1" dirty="0">
                <a:solidFill>
                  <a:srgbClr val="000000"/>
                </a:solidFill>
                <a:latin typeface="Verdana" panose="020B0604030504040204" pitchFamily="34" charset="0"/>
              </a:rPr>
              <a:t>reason for wanting the information</a:t>
            </a:r>
            <a:r>
              <a:rPr lang="en-GB" dirty="0">
                <a:solidFill>
                  <a:srgbClr val="000000"/>
                </a:solidFill>
                <a:latin typeface="Verdana" panose="020B0604030504040204" pitchFamily="34" charset="0"/>
              </a:rPr>
              <a:t>. </a:t>
            </a:r>
            <a:r>
              <a:rPr lang="en-GB" dirty="0" smtClean="0">
                <a:solidFill>
                  <a:srgbClr val="000000"/>
                </a:solidFill>
                <a:latin typeface="Verdana" panose="020B0604030504040204" pitchFamily="34" charset="0"/>
              </a:rPr>
              <a:t>Justification must be given if the request is </a:t>
            </a:r>
            <a:r>
              <a:rPr lang="en-GB" dirty="0" smtClean="0">
                <a:solidFill>
                  <a:srgbClr val="000000"/>
                </a:solidFill>
                <a:latin typeface="Verdana" panose="020B0604030504040204" pitchFamily="34" charset="0"/>
              </a:rPr>
              <a:t>refused</a:t>
            </a:r>
            <a:r>
              <a:rPr lang="en-GB" dirty="0" smtClean="0">
                <a:solidFill>
                  <a:srgbClr val="000000"/>
                </a:solidFill>
                <a:latin typeface="Verdana" panose="020B0604030504040204" pitchFamily="34" charset="0"/>
              </a:rPr>
              <a:t>;</a:t>
            </a:r>
            <a:endParaRPr lang="en-GB" dirty="0">
              <a:solidFill>
                <a:srgbClr val="000000"/>
              </a:solidFill>
              <a:latin typeface="Verdana" panose="020B0604030504040204" pitchFamily="34" charset="0"/>
            </a:endParaRPr>
          </a:p>
          <a:p>
            <a:pPr>
              <a:buFont typeface="Arial" panose="020B0604020202020204" pitchFamily="34" charset="0"/>
              <a:buChar char="•"/>
            </a:pPr>
            <a:endParaRPr lang="en-GB" dirty="0">
              <a:solidFill>
                <a:srgbClr val="000000"/>
              </a:solidFill>
              <a:latin typeface="Verdana" panose="020B0604030504040204" pitchFamily="34" charset="0"/>
            </a:endParaRPr>
          </a:p>
          <a:p>
            <a:pPr marL="285750" indent="-285750">
              <a:buFont typeface="Arial" panose="020B0604020202020204" pitchFamily="34" charset="0"/>
              <a:buChar char="•"/>
            </a:pPr>
            <a:r>
              <a:rPr lang="en-GB" dirty="0">
                <a:solidFill>
                  <a:srgbClr val="000000"/>
                </a:solidFill>
                <a:latin typeface="Verdana" panose="020B0604030504040204" pitchFamily="34" charset="0"/>
              </a:rPr>
              <a:t>The subject of the request (e.g. the government organisation or public company) </a:t>
            </a:r>
            <a:r>
              <a:rPr lang="en-GB" b="1" dirty="0">
                <a:solidFill>
                  <a:srgbClr val="000000"/>
                </a:solidFill>
                <a:latin typeface="Verdana" panose="020B0604030504040204" pitchFamily="34" charset="0"/>
              </a:rPr>
              <a:t>must treat all requests for information equally</a:t>
            </a:r>
            <a:r>
              <a:rPr lang="en-GB" dirty="0">
                <a:solidFill>
                  <a:srgbClr val="000000"/>
                </a:solidFill>
                <a:latin typeface="Verdana" panose="020B0604030504040204" pitchFamily="34" charset="0"/>
              </a:rPr>
              <a:t>, except under some circumstances relating to vexatious requests and personal data. The information someone can get under the Act should not be affected by who they are. All requesters should be treated equally, whether they are journalists, local residents, public authority employees, or foreign researchers</a:t>
            </a:r>
          </a:p>
          <a:p>
            <a:pPr>
              <a:buFont typeface="Arial" panose="020B0604020202020204" pitchFamily="34" charset="0"/>
              <a:buChar char="•"/>
            </a:pPr>
            <a:endParaRPr lang="en-GB" dirty="0">
              <a:solidFill>
                <a:srgbClr val="000000"/>
              </a:solidFill>
              <a:latin typeface="Verdana" panose="020B0604030504040204" pitchFamily="34" charset="0"/>
            </a:endParaRPr>
          </a:p>
          <a:p>
            <a:pPr marL="285750" indent="-285750">
              <a:buFont typeface="Arial" panose="020B0604020202020204" pitchFamily="34" charset="0"/>
              <a:buChar char="•"/>
            </a:pPr>
            <a:r>
              <a:rPr lang="en-GB" dirty="0">
                <a:solidFill>
                  <a:srgbClr val="000000"/>
                </a:solidFill>
                <a:latin typeface="Verdana" panose="020B0604030504040204" pitchFamily="34" charset="0"/>
              </a:rPr>
              <a:t>Because all requesters should be treated equally, information should only be disclosed under the Act if it would be disclosed to anyone else who asked. In other words,  </a:t>
            </a:r>
            <a:r>
              <a:rPr lang="en-GB" b="1" dirty="0">
                <a:solidFill>
                  <a:srgbClr val="000000"/>
                </a:solidFill>
                <a:latin typeface="Verdana" panose="020B0604030504040204" pitchFamily="34" charset="0"/>
              </a:rPr>
              <a:t>consider any information released under the Act as if it were being released to the world at large</a:t>
            </a:r>
            <a:r>
              <a:rPr lang="en-GB" dirty="0">
                <a:solidFill>
                  <a:srgbClr val="000000"/>
                </a:solidFill>
                <a:latin typeface="Verdana" panose="020B0604030504040204" pitchFamily="34" charset="0"/>
              </a:rPr>
              <a:t>.</a:t>
            </a:r>
            <a:endParaRPr lang="en-GB" b="0" i="0" dirty="0">
              <a:solidFill>
                <a:srgbClr val="000000"/>
              </a:solidFill>
              <a:effectLst/>
              <a:latin typeface="Verdana" panose="020B0604030504040204" pitchFamily="34" charset="0"/>
            </a:endParaRPr>
          </a:p>
        </p:txBody>
      </p:sp>
      <p:sp>
        <p:nvSpPr>
          <p:cNvPr id="6"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27183312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B01F9D-BA35-4D7C-9F0F-BB75932C4744}"/>
              </a:ext>
            </a:extLst>
          </p:cNvPr>
          <p:cNvSpPr/>
          <p:nvPr/>
        </p:nvSpPr>
        <p:spPr>
          <a:xfrm>
            <a:off x="711200" y="1976737"/>
            <a:ext cx="10477500" cy="523220"/>
          </a:xfrm>
          <a:prstGeom prst="rect">
            <a:avLst/>
          </a:prstGeom>
        </p:spPr>
        <p:txBody>
          <a:bodyPr wrap="square">
            <a:spAutoFit/>
          </a:bodyPr>
          <a:lstStyle/>
          <a:p>
            <a:r>
              <a:rPr lang="en-GB" sz="2800" b="0" i="0" dirty="0">
                <a:solidFill>
                  <a:srgbClr val="000000"/>
                </a:solidFill>
                <a:effectLst/>
                <a:latin typeface="Verdana" panose="020B0604030504040204" pitchFamily="34" charset="0"/>
              </a:rPr>
              <a:t>Can you think of examples….</a:t>
            </a:r>
          </a:p>
        </p:txBody>
      </p:sp>
      <p:sp>
        <p:nvSpPr>
          <p:cNvPr id="6" name="Rectangle 5">
            <a:extLst>
              <a:ext uri="{FF2B5EF4-FFF2-40B4-BE49-F238E27FC236}">
                <a16:creationId xmlns:a16="http://schemas.microsoft.com/office/drawing/2014/main" id="{144D109D-B62A-4719-894E-F3CB533EC0AB}"/>
              </a:ext>
            </a:extLst>
          </p:cNvPr>
          <p:cNvSpPr/>
          <p:nvPr/>
        </p:nvSpPr>
        <p:spPr>
          <a:xfrm>
            <a:off x="2844800" y="3411837"/>
            <a:ext cx="8343900" cy="954107"/>
          </a:xfrm>
          <a:prstGeom prst="rect">
            <a:avLst/>
          </a:prstGeom>
        </p:spPr>
        <p:txBody>
          <a:bodyPr wrap="square">
            <a:spAutoFit/>
          </a:bodyPr>
          <a:lstStyle/>
          <a:p>
            <a:r>
              <a:rPr lang="en-GB" sz="2800" b="0" i="0" dirty="0">
                <a:solidFill>
                  <a:srgbClr val="000000"/>
                </a:solidFill>
                <a:effectLst/>
                <a:latin typeface="Verdana" panose="020B0604030504040204" pitchFamily="34" charset="0"/>
              </a:rPr>
              <a:t>Of who has to provide information and comply with the act?</a:t>
            </a:r>
          </a:p>
        </p:txBody>
      </p:sp>
      <p:sp>
        <p:nvSpPr>
          <p:cNvPr id="7"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10119873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B01F9D-BA35-4D7C-9F0F-BB75932C4744}"/>
              </a:ext>
            </a:extLst>
          </p:cNvPr>
          <p:cNvSpPr/>
          <p:nvPr/>
        </p:nvSpPr>
        <p:spPr>
          <a:xfrm>
            <a:off x="279400" y="948037"/>
            <a:ext cx="10477500" cy="5324535"/>
          </a:xfrm>
          <a:prstGeom prst="rect">
            <a:avLst/>
          </a:prstGeom>
        </p:spPr>
        <p:txBody>
          <a:bodyPr wrap="square">
            <a:spAutoFit/>
          </a:bodyPr>
          <a:lstStyle/>
          <a:p>
            <a:r>
              <a:rPr lang="en-GB" sz="2400" dirty="0"/>
              <a:t>The Act only covers public authorities. </a:t>
            </a:r>
            <a:r>
              <a:rPr lang="en-GB" sz="2400" dirty="0">
                <a:hlinkClick r:id="rId3" tooltip="External link"/>
              </a:rPr>
              <a:t>Schedule 1</a:t>
            </a:r>
            <a:r>
              <a:rPr lang="en-GB" sz="2400" dirty="0"/>
              <a:t> of the Act contains a list of the bodies that are classed as public authorities in this context. </a:t>
            </a:r>
          </a:p>
          <a:p>
            <a:endParaRPr lang="en-GB" sz="2400" dirty="0"/>
          </a:p>
          <a:p>
            <a:r>
              <a:rPr lang="en-GB" sz="2400" dirty="0"/>
              <a:t>Some of these bodies are listed by name, such as the Health and Safety Executive or the National Gallery. Others are listed by type, for example government departments, parish councils, or maintained schools.</a:t>
            </a:r>
          </a:p>
          <a:p>
            <a:endParaRPr lang="en-GB" dirty="0">
              <a:solidFill>
                <a:srgbClr val="000000"/>
              </a:solidFill>
              <a:latin typeface="Verdana" panose="020B0604030504040204" pitchFamily="34" charset="0"/>
            </a:endParaRPr>
          </a:p>
          <a:p>
            <a:pPr marL="285750" indent="-285750">
              <a:buFont typeface="Arial" panose="020B0604020202020204" pitchFamily="34" charset="0"/>
              <a:buChar char="•"/>
            </a:pPr>
            <a:r>
              <a:rPr lang="en-GB" sz="2000" dirty="0">
                <a:solidFill>
                  <a:srgbClr val="000000"/>
                </a:solidFill>
                <a:latin typeface="Verdana" panose="020B0604030504040204" pitchFamily="34" charset="0"/>
              </a:rPr>
              <a:t>Armed Forces (except parts of it associated with GCHQ)</a:t>
            </a:r>
          </a:p>
          <a:p>
            <a:pPr marL="285750" indent="-285750">
              <a:buFont typeface="Arial" panose="020B0604020202020204" pitchFamily="34" charset="0"/>
              <a:buChar char="•"/>
            </a:pPr>
            <a:r>
              <a:rPr lang="en-GB" sz="2000" dirty="0">
                <a:solidFill>
                  <a:srgbClr val="000000"/>
                </a:solidFill>
                <a:latin typeface="Verdana" panose="020B0604030504040204" pitchFamily="34" charset="0"/>
              </a:rPr>
              <a:t>Companies wholly owned by the Crown or a public authority</a:t>
            </a:r>
          </a:p>
          <a:p>
            <a:pPr marL="285750" indent="-285750">
              <a:buFont typeface="Arial" panose="020B0604020202020204" pitchFamily="34" charset="0"/>
              <a:buChar char="•"/>
            </a:pPr>
            <a:r>
              <a:rPr lang="en-GB" sz="2000" dirty="0">
                <a:solidFill>
                  <a:srgbClr val="000000"/>
                </a:solidFill>
                <a:latin typeface="Verdana" panose="020B0604030504040204" pitchFamily="34" charset="0"/>
              </a:rPr>
              <a:t>Government departments</a:t>
            </a:r>
          </a:p>
          <a:p>
            <a:pPr marL="285750" indent="-285750">
              <a:buFont typeface="Arial" panose="020B0604020202020204" pitchFamily="34" charset="0"/>
              <a:buChar char="•"/>
            </a:pPr>
            <a:r>
              <a:rPr lang="en-GB" sz="2000" dirty="0">
                <a:solidFill>
                  <a:srgbClr val="000000"/>
                </a:solidFill>
                <a:latin typeface="Verdana" panose="020B0604030504040204" pitchFamily="34" charset="0"/>
              </a:rPr>
              <a:t>Executive Agencies (e.g. DVLA)</a:t>
            </a:r>
          </a:p>
          <a:p>
            <a:pPr marL="285750" indent="-285750">
              <a:buFont typeface="Arial" panose="020B0604020202020204" pitchFamily="34" charset="0"/>
              <a:buChar char="•"/>
            </a:pPr>
            <a:r>
              <a:rPr lang="en-GB" sz="2000" dirty="0">
                <a:solidFill>
                  <a:srgbClr val="000000"/>
                </a:solidFill>
                <a:latin typeface="Verdana" panose="020B0604030504040204" pitchFamily="34" charset="0"/>
              </a:rPr>
              <a:t>Local councils</a:t>
            </a:r>
          </a:p>
          <a:p>
            <a:pPr marL="285750" indent="-285750">
              <a:buFont typeface="Arial" panose="020B0604020202020204" pitchFamily="34" charset="0"/>
              <a:buChar char="•"/>
            </a:pPr>
            <a:r>
              <a:rPr lang="en-GB" sz="2000" dirty="0">
                <a:solidFill>
                  <a:srgbClr val="000000"/>
                </a:solidFill>
                <a:latin typeface="Verdana" panose="020B0604030504040204" pitchFamily="34" charset="0"/>
              </a:rPr>
              <a:t>Military colleges</a:t>
            </a:r>
          </a:p>
          <a:p>
            <a:pPr marL="285750" indent="-285750">
              <a:buFont typeface="Arial" panose="020B0604020202020204" pitchFamily="34" charset="0"/>
              <a:buChar char="•"/>
            </a:pPr>
            <a:r>
              <a:rPr lang="en-GB" sz="2000" dirty="0">
                <a:solidFill>
                  <a:srgbClr val="000000"/>
                </a:solidFill>
                <a:latin typeface="Verdana" panose="020B0604030504040204" pitchFamily="34" charset="0"/>
              </a:rPr>
              <a:t>Museums (some)</a:t>
            </a:r>
          </a:p>
          <a:p>
            <a:pPr marL="285750" indent="-285750">
              <a:buFont typeface="Arial" panose="020B0604020202020204" pitchFamily="34" charset="0"/>
              <a:buChar char="•"/>
            </a:pPr>
            <a:r>
              <a:rPr lang="en-GB" sz="2000" dirty="0">
                <a:solidFill>
                  <a:srgbClr val="000000"/>
                </a:solidFill>
                <a:latin typeface="Verdana" panose="020B0604030504040204" pitchFamily="34" charset="0"/>
              </a:rPr>
              <a:t>State schools and Academies</a:t>
            </a:r>
          </a:p>
          <a:p>
            <a:pPr marL="285750" indent="-285750">
              <a:buFont typeface="Arial" panose="020B0604020202020204" pitchFamily="34" charset="0"/>
              <a:buChar char="•"/>
            </a:pPr>
            <a:r>
              <a:rPr lang="en-GB" sz="2000" dirty="0">
                <a:solidFill>
                  <a:srgbClr val="000000"/>
                </a:solidFill>
                <a:latin typeface="Verdana" panose="020B0604030504040204" pitchFamily="34" charset="0"/>
              </a:rPr>
              <a:t>Universities (some)</a:t>
            </a:r>
          </a:p>
        </p:txBody>
      </p:sp>
      <p:sp>
        <p:nvSpPr>
          <p:cNvPr id="4"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35310212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343214-88FC-406C-9555-17EC440821C9}"/>
              </a:ext>
            </a:extLst>
          </p:cNvPr>
          <p:cNvSpPr/>
          <p:nvPr/>
        </p:nvSpPr>
        <p:spPr>
          <a:xfrm>
            <a:off x="419100" y="1286155"/>
            <a:ext cx="10668000" cy="4093428"/>
          </a:xfrm>
          <a:prstGeom prst="rect">
            <a:avLst/>
          </a:prstGeom>
        </p:spPr>
        <p:txBody>
          <a:bodyPr wrap="square">
            <a:spAutoFit/>
          </a:bodyPr>
          <a:lstStyle/>
          <a:p>
            <a:r>
              <a:rPr lang="en-GB" sz="2400" dirty="0">
                <a:solidFill>
                  <a:srgbClr val="000000"/>
                </a:solidFill>
                <a:latin typeface="Verdana" panose="020B0604030504040204" pitchFamily="34" charset="0"/>
              </a:rPr>
              <a:t>Certain bodies are only covered for some of the information they hold, for example:</a:t>
            </a:r>
          </a:p>
          <a:p>
            <a:pPr>
              <a:buFont typeface="Arial" panose="020B0604020202020204" pitchFamily="34" charset="0"/>
              <a:buChar char="•"/>
            </a:pPr>
            <a:endParaRPr lang="en-GB" sz="2400" dirty="0">
              <a:solidFill>
                <a:srgbClr val="000000"/>
              </a:solidFill>
              <a:latin typeface="Verdana" panose="020B0604030504040204" pitchFamily="34" charset="0"/>
            </a:endParaRPr>
          </a:p>
          <a:p>
            <a:pPr marL="285750" indent="-285750">
              <a:spcAft>
                <a:spcPts val="1200"/>
              </a:spcAft>
              <a:buFont typeface="Arial" panose="020B0604020202020204" pitchFamily="34" charset="0"/>
              <a:buChar char="•"/>
            </a:pPr>
            <a:r>
              <a:rPr lang="en-GB" sz="2400" b="1" dirty="0">
                <a:solidFill>
                  <a:srgbClr val="000000"/>
                </a:solidFill>
                <a:latin typeface="Verdana" panose="020B0604030504040204" pitchFamily="34" charset="0"/>
              </a:rPr>
              <a:t>GPs, dentists and other health practitioners </a:t>
            </a:r>
            <a:r>
              <a:rPr lang="en-GB" sz="2400" dirty="0">
                <a:solidFill>
                  <a:srgbClr val="000000"/>
                </a:solidFill>
                <a:latin typeface="Verdana" panose="020B0604030504040204" pitchFamily="34" charset="0"/>
              </a:rPr>
              <a:t>only have to provide information about their NHS work</a:t>
            </a:r>
          </a:p>
          <a:p>
            <a:pPr marL="285750" indent="-285750">
              <a:spcAft>
                <a:spcPts val="1200"/>
              </a:spcAft>
              <a:buFont typeface="Arial" panose="020B0604020202020204" pitchFamily="34" charset="0"/>
              <a:buChar char="•"/>
            </a:pPr>
            <a:r>
              <a:rPr lang="en-GB" sz="2400" b="1" dirty="0">
                <a:solidFill>
                  <a:srgbClr val="000000"/>
                </a:solidFill>
                <a:latin typeface="Verdana" panose="020B0604030504040204" pitchFamily="34" charset="0"/>
              </a:rPr>
              <a:t>the BBC, Channel 4 and the Welsh channel S4C </a:t>
            </a:r>
            <a:r>
              <a:rPr lang="en-GB" sz="2400" dirty="0">
                <a:solidFill>
                  <a:srgbClr val="000000"/>
                </a:solidFill>
                <a:latin typeface="Verdana" panose="020B0604030504040204" pitchFamily="34" charset="0"/>
              </a:rPr>
              <a:t>(the public service broadcasters) do not have to provide information about journalistic, literary or artistic activities; and</a:t>
            </a:r>
          </a:p>
          <a:p>
            <a:pPr marL="285750" indent="-285750">
              <a:spcAft>
                <a:spcPts val="1200"/>
              </a:spcAft>
              <a:buFont typeface="Arial" panose="020B0604020202020204" pitchFamily="34" charset="0"/>
              <a:buChar char="•"/>
            </a:pPr>
            <a:r>
              <a:rPr lang="en-GB" sz="2400" dirty="0">
                <a:solidFill>
                  <a:srgbClr val="000000"/>
                </a:solidFill>
                <a:latin typeface="Verdana" panose="020B0604030504040204" pitchFamily="34" charset="0"/>
              </a:rPr>
              <a:t>some bodies that have judicial functions do not have to provide information about these functions.</a:t>
            </a:r>
            <a:endParaRPr lang="en-GB" sz="2400" b="0" i="0" dirty="0">
              <a:solidFill>
                <a:srgbClr val="000000"/>
              </a:solidFill>
              <a:effectLst/>
              <a:latin typeface="Verdana" panose="020B0604030504040204" pitchFamily="34" charset="0"/>
            </a:endParaRPr>
          </a:p>
        </p:txBody>
      </p:sp>
      <p:sp>
        <p:nvSpPr>
          <p:cNvPr id="4"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12155362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B01F9D-BA35-4D7C-9F0F-BB75932C4744}"/>
              </a:ext>
            </a:extLst>
          </p:cNvPr>
          <p:cNvSpPr/>
          <p:nvPr/>
        </p:nvSpPr>
        <p:spPr>
          <a:xfrm>
            <a:off x="330200" y="998837"/>
            <a:ext cx="10477500" cy="5262979"/>
          </a:xfrm>
          <a:prstGeom prst="rect">
            <a:avLst/>
          </a:prstGeom>
        </p:spPr>
        <p:txBody>
          <a:bodyPr wrap="square">
            <a:spAutoFit/>
          </a:bodyPr>
          <a:lstStyle/>
          <a:p>
            <a:r>
              <a:rPr lang="en-GB" sz="2800" dirty="0"/>
              <a:t>Some local authorities have transferred responsibility for services (</a:t>
            </a:r>
            <a:r>
              <a:rPr lang="en-GB" sz="2800" dirty="0" err="1"/>
              <a:t>eg</a:t>
            </a:r>
            <a:r>
              <a:rPr lang="en-GB" sz="2800" dirty="0"/>
              <a:t> social housing) to a private company (sometimes known as an arm’s-length management organisation or ALMO), which is wholly owned by the local authority. </a:t>
            </a:r>
          </a:p>
          <a:p>
            <a:endParaRPr lang="en-GB" sz="2800" dirty="0"/>
          </a:p>
          <a:p>
            <a:r>
              <a:rPr lang="en-GB" sz="2800" dirty="0"/>
              <a:t>This type of company counts as a public authority in its own right and needs to respond to requests for information. </a:t>
            </a:r>
            <a:r>
              <a:rPr lang="en-GB" sz="2800" b="1" dirty="0"/>
              <a:t>Where a company is wholly owned by a </a:t>
            </a:r>
            <a:r>
              <a:rPr lang="en-GB" sz="2800" b="1" dirty="0" smtClean="0"/>
              <a:t>local authorities (e.g. a council) </a:t>
            </a:r>
            <a:r>
              <a:rPr lang="en-GB" sz="2800" dirty="0"/>
              <a:t>it is also now a public authority for the purposes of FOIA.</a:t>
            </a:r>
          </a:p>
          <a:p>
            <a:endParaRPr lang="en-GB" sz="2800" dirty="0"/>
          </a:p>
          <a:p>
            <a:r>
              <a:rPr lang="en-GB" sz="2800" dirty="0"/>
              <a:t>Individual MPs, assembly members or councillors are not covered by the Act.</a:t>
            </a:r>
          </a:p>
        </p:txBody>
      </p:sp>
      <p:sp>
        <p:nvSpPr>
          <p:cNvPr id="6"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10007603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B01F9D-BA35-4D7C-9F0F-BB75932C4744}"/>
              </a:ext>
            </a:extLst>
          </p:cNvPr>
          <p:cNvSpPr/>
          <p:nvPr/>
        </p:nvSpPr>
        <p:spPr>
          <a:xfrm>
            <a:off x="317500" y="1062337"/>
            <a:ext cx="10477500" cy="4154984"/>
          </a:xfrm>
          <a:prstGeom prst="rect">
            <a:avLst/>
          </a:prstGeom>
        </p:spPr>
        <p:txBody>
          <a:bodyPr wrap="square">
            <a:spAutoFit/>
          </a:bodyPr>
          <a:lstStyle/>
          <a:p>
            <a:r>
              <a:rPr lang="en-GB" sz="2400" dirty="0"/>
              <a:t>The Act covers </a:t>
            </a:r>
            <a:r>
              <a:rPr lang="en-GB" sz="2400" b="1" dirty="0"/>
              <a:t>all recorded information </a:t>
            </a:r>
            <a:r>
              <a:rPr lang="en-GB" sz="2400" dirty="0"/>
              <a:t>held by a public authority. </a:t>
            </a:r>
          </a:p>
          <a:p>
            <a:endParaRPr lang="en-GB" sz="2400" dirty="0"/>
          </a:p>
          <a:p>
            <a:r>
              <a:rPr lang="en-GB" sz="2400" dirty="0"/>
              <a:t>It </a:t>
            </a:r>
            <a:r>
              <a:rPr lang="en-GB" sz="2400" b="1" dirty="0"/>
              <a:t>is not limited </a:t>
            </a:r>
            <a:r>
              <a:rPr lang="en-GB" sz="2400" dirty="0"/>
              <a:t>to official documents and it covers, for example, drafts, emails, notes, recordings of telephone conversations and CCTV recordings. Nor is it limited to information you create, so it also covers, for example, letters </a:t>
            </a:r>
            <a:r>
              <a:rPr lang="en-GB" sz="2400" dirty="0" smtClean="0"/>
              <a:t>received </a:t>
            </a:r>
            <a:r>
              <a:rPr lang="en-GB" sz="2400" dirty="0"/>
              <a:t>from members of the public, although there may be a good reason not to release them.</a:t>
            </a:r>
          </a:p>
          <a:p>
            <a:endParaRPr lang="en-GB" sz="2400" dirty="0">
              <a:solidFill>
                <a:srgbClr val="000000"/>
              </a:solidFill>
              <a:latin typeface="Verdana" panose="020B0604030504040204" pitchFamily="34" charset="0"/>
            </a:endParaRPr>
          </a:p>
          <a:p>
            <a:r>
              <a:rPr lang="en-GB" sz="2400" dirty="0"/>
              <a:t>The Act </a:t>
            </a:r>
            <a:r>
              <a:rPr lang="en-GB" sz="2400" b="1" dirty="0"/>
              <a:t>does not cover </a:t>
            </a:r>
            <a:r>
              <a:rPr lang="en-GB" sz="2400" dirty="0"/>
              <a:t>information that is in someone’s head. If a member of the public asks for information, </a:t>
            </a:r>
            <a:r>
              <a:rPr lang="en-GB" sz="2400" dirty="0" smtClean="0"/>
              <a:t>an organisation </a:t>
            </a:r>
            <a:r>
              <a:rPr lang="en-GB" sz="2400" dirty="0"/>
              <a:t>only </a:t>
            </a:r>
            <a:r>
              <a:rPr lang="en-GB" sz="2400" dirty="0" smtClean="0"/>
              <a:t>has </a:t>
            </a:r>
            <a:r>
              <a:rPr lang="en-GB" sz="2400" dirty="0"/>
              <a:t>to provide information </a:t>
            </a:r>
            <a:r>
              <a:rPr lang="en-GB" sz="2400" dirty="0" smtClean="0"/>
              <a:t>already in </a:t>
            </a:r>
            <a:r>
              <a:rPr lang="en-GB" sz="2400" dirty="0"/>
              <a:t>recorded form. </a:t>
            </a:r>
            <a:r>
              <a:rPr lang="en-GB" sz="2400" dirty="0" smtClean="0"/>
              <a:t>They </a:t>
            </a:r>
            <a:r>
              <a:rPr lang="en-GB" sz="2400" dirty="0"/>
              <a:t>do not have to create new information or find the answer to a question from staff who may happen to know it.</a:t>
            </a:r>
            <a:endParaRPr lang="en-GB" sz="2400" dirty="0">
              <a:solidFill>
                <a:srgbClr val="000000"/>
              </a:solidFill>
              <a:latin typeface="Verdana" panose="020B0604030504040204" pitchFamily="34" charset="0"/>
            </a:endParaRPr>
          </a:p>
        </p:txBody>
      </p:sp>
      <p:sp>
        <p:nvSpPr>
          <p:cNvPr id="2" name="Rectangle 1">
            <a:extLst>
              <a:ext uri="{FF2B5EF4-FFF2-40B4-BE49-F238E27FC236}">
                <a16:creationId xmlns:a16="http://schemas.microsoft.com/office/drawing/2014/main" id="{653C07EF-DF8E-44F4-BBE6-C731E71FC422}"/>
              </a:ext>
            </a:extLst>
          </p:cNvPr>
          <p:cNvSpPr/>
          <p:nvPr/>
        </p:nvSpPr>
        <p:spPr>
          <a:xfrm>
            <a:off x="891843" y="5834702"/>
            <a:ext cx="5150513" cy="369332"/>
          </a:xfrm>
          <a:prstGeom prst="rect">
            <a:avLst/>
          </a:prstGeom>
        </p:spPr>
        <p:txBody>
          <a:bodyPr wrap="none">
            <a:spAutoFit/>
          </a:bodyPr>
          <a:lstStyle/>
          <a:p>
            <a:r>
              <a:rPr lang="en-US" dirty="0"/>
              <a:t>http://news.bbc.co.uk/1/hi/uk_politics/8105227.stm</a:t>
            </a:r>
          </a:p>
        </p:txBody>
      </p:sp>
      <p:sp>
        <p:nvSpPr>
          <p:cNvPr id="6"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14321966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B01F9D-BA35-4D7C-9F0F-BB75932C4744}"/>
              </a:ext>
            </a:extLst>
          </p:cNvPr>
          <p:cNvSpPr/>
          <p:nvPr/>
        </p:nvSpPr>
        <p:spPr>
          <a:xfrm>
            <a:off x="419100" y="1252837"/>
            <a:ext cx="10477500" cy="4401205"/>
          </a:xfrm>
          <a:prstGeom prst="rect">
            <a:avLst/>
          </a:prstGeom>
        </p:spPr>
        <p:txBody>
          <a:bodyPr wrap="square">
            <a:spAutoFit/>
          </a:bodyPr>
          <a:lstStyle/>
          <a:p>
            <a:pPr marL="342900" indent="-342900">
              <a:buFont typeface="Arial" panose="020B0604020202020204" pitchFamily="34" charset="0"/>
              <a:buChar char="•"/>
            </a:pPr>
            <a:r>
              <a:rPr lang="en-GB" sz="2800" dirty="0" smtClean="0"/>
              <a:t>An application under the FOI Act must be </a:t>
            </a:r>
            <a:r>
              <a:rPr lang="en-GB" sz="2800" b="1" dirty="0" smtClean="0"/>
              <a:t>made in writing</a:t>
            </a:r>
            <a:r>
              <a:rPr lang="en-GB" sz="2800" dirty="0" smtClean="0"/>
              <a:t>.</a:t>
            </a:r>
          </a:p>
          <a:p>
            <a:pPr marL="342900" indent="-342900">
              <a:buFont typeface="Arial" panose="020B0604020202020204" pitchFamily="34" charset="0"/>
              <a:buChar char="•"/>
            </a:pPr>
            <a:endParaRPr lang="en-GB" sz="2800" dirty="0">
              <a:latin typeface="Calibri" panose="020F0502020204030204" pitchFamily="34" charset="0"/>
            </a:endParaRPr>
          </a:p>
          <a:p>
            <a:pPr marL="342900" indent="-342900">
              <a:buFont typeface="Arial" panose="020B0604020202020204" pitchFamily="34" charset="0"/>
              <a:buChar char="•"/>
            </a:pPr>
            <a:r>
              <a:rPr lang="en-GB" sz="2800" dirty="0" smtClean="0">
                <a:latin typeface="Calibri" panose="020F0502020204030204" pitchFamily="34" charset="0"/>
              </a:rPr>
              <a:t>Information </a:t>
            </a:r>
            <a:r>
              <a:rPr lang="en-GB" sz="2800" dirty="0">
                <a:latin typeface="Calibri" panose="020F0502020204030204" pitchFamily="34" charset="0"/>
              </a:rPr>
              <a:t>must be provided unless there is a </a:t>
            </a:r>
            <a:r>
              <a:rPr lang="en-GB" sz="2800" b="1" dirty="0">
                <a:latin typeface="Calibri" panose="020F0502020204030204" pitchFamily="34" charset="0"/>
              </a:rPr>
              <a:t>legal reason not </a:t>
            </a:r>
            <a:r>
              <a:rPr lang="en-GB" sz="2800" b="1" dirty="0" smtClean="0">
                <a:latin typeface="Calibri" panose="020F0502020204030204" pitchFamily="34" charset="0"/>
              </a:rPr>
              <a:t>to</a:t>
            </a:r>
          </a:p>
          <a:p>
            <a:endParaRPr lang="en-GB" sz="2800" dirty="0" smtClean="0">
              <a:latin typeface="Calibri" panose="020F0502020204030204" pitchFamily="34" charset="0"/>
            </a:endParaRPr>
          </a:p>
          <a:p>
            <a:pPr marL="342900" indent="-342900">
              <a:buFont typeface="Arial" panose="020B0604020202020204" pitchFamily="34" charset="0"/>
              <a:buChar char="•"/>
            </a:pPr>
            <a:r>
              <a:rPr lang="en-GB" sz="2800" dirty="0" smtClean="0">
                <a:latin typeface="Calibri" panose="020F0502020204030204" pitchFamily="34" charset="0"/>
              </a:rPr>
              <a:t>Information </a:t>
            </a:r>
            <a:r>
              <a:rPr lang="en-GB" sz="2800" dirty="0">
                <a:latin typeface="Calibri" panose="020F0502020204030204" pitchFamily="34" charset="0"/>
              </a:rPr>
              <a:t>is either released under a </a:t>
            </a:r>
            <a:r>
              <a:rPr lang="en-GB" sz="2800" b="1" dirty="0">
                <a:latin typeface="Calibri" panose="020F0502020204030204" pitchFamily="34" charset="0"/>
              </a:rPr>
              <a:t>publication scheme</a:t>
            </a:r>
            <a:r>
              <a:rPr lang="en-GB" sz="2800" dirty="0">
                <a:latin typeface="Calibri" panose="020F0502020204030204" pitchFamily="34" charset="0"/>
              </a:rPr>
              <a:t>, or sent direct to the </a:t>
            </a:r>
            <a:r>
              <a:rPr lang="en-GB" sz="2800" dirty="0" smtClean="0">
                <a:latin typeface="Calibri" panose="020F0502020204030204" pitchFamily="34" charset="0"/>
              </a:rPr>
              <a:t>requestor</a:t>
            </a:r>
          </a:p>
          <a:p>
            <a:endParaRPr lang="en-GB" sz="2800" dirty="0" smtClean="0">
              <a:latin typeface="Calibri" panose="020F0502020204030204" pitchFamily="34" charset="0"/>
            </a:endParaRPr>
          </a:p>
          <a:p>
            <a:pPr marL="342900" indent="-342900">
              <a:buFont typeface="Arial" panose="020B0604020202020204" pitchFamily="34" charset="0"/>
              <a:buChar char="•"/>
            </a:pPr>
            <a:r>
              <a:rPr lang="en-GB" sz="2800" dirty="0" smtClean="0">
                <a:latin typeface="Calibri" panose="020F0502020204030204" pitchFamily="34" charset="0"/>
              </a:rPr>
              <a:t>Information </a:t>
            </a:r>
            <a:r>
              <a:rPr lang="en-GB" sz="2800" dirty="0">
                <a:latin typeface="Calibri" panose="020F0502020204030204" pitchFamily="34" charset="0"/>
              </a:rPr>
              <a:t>is then in the </a:t>
            </a:r>
            <a:r>
              <a:rPr lang="en-GB" sz="2800" b="1" dirty="0">
                <a:latin typeface="Calibri" panose="020F0502020204030204" pitchFamily="34" charset="0"/>
              </a:rPr>
              <a:t>public domain </a:t>
            </a:r>
            <a:r>
              <a:rPr lang="en-GB" sz="2800" dirty="0">
                <a:latin typeface="Calibri" panose="020F0502020204030204" pitchFamily="34" charset="0"/>
              </a:rPr>
              <a:t>to be used and reused by anyone</a:t>
            </a:r>
          </a:p>
          <a:p>
            <a:endParaRPr lang="en-GB" sz="2800" dirty="0">
              <a:solidFill>
                <a:srgbClr val="000000"/>
              </a:solidFill>
              <a:latin typeface="Verdana" panose="020B0604030504040204" pitchFamily="34" charset="0"/>
            </a:endParaRPr>
          </a:p>
        </p:txBody>
      </p:sp>
      <p:sp>
        <p:nvSpPr>
          <p:cNvPr id="6"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485404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6271BE-6532-448E-B6FF-BFC290725145}"/>
              </a:ext>
            </a:extLst>
          </p:cNvPr>
          <p:cNvSpPr txBox="1"/>
          <p:nvPr/>
        </p:nvSpPr>
        <p:spPr>
          <a:xfrm>
            <a:off x="419100" y="967863"/>
            <a:ext cx="10240191" cy="1938992"/>
          </a:xfrm>
          <a:prstGeom prst="rect">
            <a:avLst/>
          </a:prstGeom>
          <a:noFill/>
        </p:spPr>
        <p:txBody>
          <a:bodyPr wrap="square" rtlCol="0">
            <a:spAutoFit/>
          </a:bodyPr>
          <a:lstStyle/>
          <a:p>
            <a:r>
              <a:rPr lang="en-GB" sz="2400" b="1" dirty="0"/>
              <a:t>Example 1:  </a:t>
            </a:r>
          </a:p>
          <a:p>
            <a:pPr marL="342900" indent="-342900">
              <a:buFont typeface="Arial" panose="020B0604020202020204" pitchFamily="34" charset="0"/>
              <a:buChar char="•"/>
            </a:pPr>
            <a:r>
              <a:rPr lang="en-GB" sz="2400" dirty="0"/>
              <a:t>An organisation holds data in a paper filing system.  The records do not identify individuals by name, but bear a unique reference number which can be matched to a card index system to identify the individuals concerned.</a:t>
            </a:r>
          </a:p>
          <a:p>
            <a:endParaRPr lang="en-GB" sz="2400" dirty="0"/>
          </a:p>
        </p:txBody>
      </p:sp>
      <p:pic>
        <p:nvPicPr>
          <p:cNvPr id="4098" name="Picture 2" descr="Image result for paper filing system">
            <a:extLst>
              <a:ext uri="{FF2B5EF4-FFF2-40B4-BE49-F238E27FC236}">
                <a16:creationId xmlns:a16="http://schemas.microsoft.com/office/drawing/2014/main" id="{E43F5751-7B48-4A35-B5B9-1FB0B8EB1C18}"/>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5539195" y="3673752"/>
            <a:ext cx="3566393" cy="267479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card index system">
            <a:extLst>
              <a:ext uri="{FF2B5EF4-FFF2-40B4-BE49-F238E27FC236}">
                <a16:creationId xmlns:a16="http://schemas.microsoft.com/office/drawing/2014/main" id="{91FE3816-566B-44CC-9936-A5A508070B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63743" y="4249149"/>
            <a:ext cx="2286000" cy="1524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47700" y="4127500"/>
            <a:ext cx="3797300" cy="1754326"/>
          </a:xfrm>
          <a:prstGeom prst="rect">
            <a:avLst/>
          </a:prstGeom>
          <a:noFill/>
        </p:spPr>
        <p:txBody>
          <a:bodyPr wrap="square" rtlCol="0">
            <a:spAutoFit/>
          </a:bodyPr>
          <a:lstStyle/>
          <a:p>
            <a:r>
              <a:rPr lang="en-GB" sz="3600" b="1" dirty="0" smtClean="0"/>
              <a:t>Is this data regulated by the DPA?</a:t>
            </a:r>
            <a:endParaRPr lang="en-GB" sz="3600" b="1" dirty="0"/>
          </a:p>
        </p:txBody>
      </p:sp>
      <p:sp>
        <p:nvSpPr>
          <p:cNvPr id="8" name="Snip Single Corner Rectangle 5"/>
          <p:cNvSpPr/>
          <p:nvPr/>
        </p:nvSpPr>
        <p:spPr>
          <a:xfrm flipH="1">
            <a:off x="-3" y="-18626"/>
            <a:ext cx="565150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DPA: Personal Data Scenarios</a:t>
            </a:r>
            <a:endParaRPr lang="en-GB" sz="3200" dirty="0"/>
          </a:p>
        </p:txBody>
      </p:sp>
    </p:spTree>
    <p:extLst>
      <p:ext uri="{BB962C8B-B14F-4D97-AF65-F5344CB8AC3E}">
        <p14:creationId xmlns:p14="http://schemas.microsoft.com/office/powerpoint/2010/main" val="3701789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B01F9D-BA35-4D7C-9F0F-BB75932C4744}"/>
              </a:ext>
            </a:extLst>
          </p:cNvPr>
          <p:cNvSpPr/>
          <p:nvPr/>
        </p:nvSpPr>
        <p:spPr>
          <a:xfrm>
            <a:off x="419100" y="1252837"/>
            <a:ext cx="10477500" cy="954107"/>
          </a:xfrm>
          <a:prstGeom prst="rect">
            <a:avLst/>
          </a:prstGeom>
        </p:spPr>
        <p:txBody>
          <a:bodyPr wrap="square">
            <a:spAutoFit/>
          </a:bodyPr>
          <a:lstStyle/>
          <a:p>
            <a:pPr marL="342900" indent="-342900">
              <a:buFont typeface="Arial" panose="020B0604020202020204" pitchFamily="34" charset="0"/>
              <a:buChar char="•"/>
            </a:pPr>
            <a:r>
              <a:rPr lang="en-GB" sz="2800" dirty="0" smtClean="0"/>
              <a:t>Can you think of any reason why a FOI request could be denied?</a:t>
            </a:r>
            <a:endParaRPr lang="en-GB" sz="2800" dirty="0">
              <a:latin typeface="Calibri" panose="020F0502020204030204" pitchFamily="34" charset="0"/>
            </a:endParaRPr>
          </a:p>
          <a:p>
            <a:endParaRPr lang="en-GB" sz="2800" dirty="0">
              <a:solidFill>
                <a:srgbClr val="000000"/>
              </a:solidFill>
              <a:latin typeface="Verdana" panose="020B0604030504040204" pitchFamily="34" charset="0"/>
            </a:endParaRPr>
          </a:p>
        </p:txBody>
      </p:sp>
      <p:sp>
        <p:nvSpPr>
          <p:cNvPr id="6"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39278283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B01F9D-BA35-4D7C-9F0F-BB75932C4744}"/>
              </a:ext>
            </a:extLst>
          </p:cNvPr>
          <p:cNvSpPr/>
          <p:nvPr/>
        </p:nvSpPr>
        <p:spPr>
          <a:xfrm>
            <a:off x="419100" y="1252837"/>
            <a:ext cx="10477500" cy="5416868"/>
          </a:xfrm>
          <a:prstGeom prst="rect">
            <a:avLst/>
          </a:prstGeom>
        </p:spPr>
        <p:txBody>
          <a:bodyPr wrap="square">
            <a:spAutoFit/>
          </a:bodyPr>
          <a:lstStyle/>
          <a:p>
            <a:pPr marL="342900" indent="-342900">
              <a:spcAft>
                <a:spcPts val="1200"/>
              </a:spcAft>
              <a:buFont typeface="Arial" panose="020B0604020202020204" pitchFamily="34" charset="0"/>
              <a:buChar char="•"/>
            </a:pPr>
            <a:r>
              <a:rPr lang="en-GB" sz="2800" dirty="0" smtClean="0"/>
              <a:t>Can you think of any reason why a FOI request could be denied</a:t>
            </a:r>
            <a:r>
              <a:rPr lang="en-GB" sz="2800" dirty="0" smtClean="0"/>
              <a:t>?</a:t>
            </a:r>
            <a:endParaRPr lang="en-GB" sz="2800" dirty="0" smtClean="0">
              <a:solidFill>
                <a:srgbClr val="000000"/>
              </a:solidFill>
              <a:latin typeface="Verdana" panose="020B0604030504040204" pitchFamily="34" charset="0"/>
            </a:endParaRPr>
          </a:p>
          <a:p>
            <a:pPr marL="457200" indent="-457200">
              <a:buFont typeface="Arial" panose="020B0604020202020204" pitchFamily="34" charset="0"/>
              <a:buChar char="•"/>
            </a:pPr>
            <a:r>
              <a:rPr lang="en-GB" sz="2800" dirty="0"/>
              <a:t>Security, defence and international relations</a:t>
            </a:r>
          </a:p>
          <a:p>
            <a:pPr marL="457200" indent="-457200">
              <a:buFont typeface="Arial" panose="020B0604020202020204" pitchFamily="34" charset="0"/>
              <a:buChar char="•"/>
            </a:pPr>
            <a:r>
              <a:rPr lang="en-GB" sz="2800" dirty="0"/>
              <a:t>Law enforcement, audits and investigations</a:t>
            </a:r>
          </a:p>
          <a:p>
            <a:pPr marL="457200" indent="-457200">
              <a:buFont typeface="Arial" panose="020B0604020202020204" pitchFamily="34" charset="0"/>
              <a:buChar char="•"/>
            </a:pPr>
            <a:r>
              <a:rPr lang="en-GB" sz="2800" dirty="0"/>
              <a:t>Information about the economy and government policy</a:t>
            </a:r>
          </a:p>
          <a:p>
            <a:pPr marL="457200" indent="-457200">
              <a:buFont typeface="Arial" panose="020B0604020202020204" pitchFamily="34" charset="0"/>
              <a:buChar char="•"/>
            </a:pPr>
            <a:r>
              <a:rPr lang="en-GB" sz="2800" dirty="0"/>
              <a:t>Information which would endanger </a:t>
            </a:r>
            <a:r>
              <a:rPr lang="en-GB" sz="2800" dirty="0" smtClean="0"/>
              <a:t>anyone's </a:t>
            </a:r>
            <a:r>
              <a:rPr lang="en-GB" sz="2800" dirty="0"/>
              <a:t>health or safety</a:t>
            </a:r>
          </a:p>
          <a:p>
            <a:pPr marL="457200" indent="-457200">
              <a:buFont typeface="Arial" panose="020B0604020202020204" pitchFamily="34" charset="0"/>
              <a:buChar char="•"/>
            </a:pPr>
            <a:r>
              <a:rPr lang="en-GB" sz="2800" dirty="0"/>
              <a:t>Duty of confidentiality</a:t>
            </a:r>
          </a:p>
          <a:p>
            <a:pPr marL="457200" indent="-457200">
              <a:buFont typeface="Arial" panose="020B0604020202020204" pitchFamily="34" charset="0"/>
              <a:buChar char="•"/>
            </a:pPr>
            <a:r>
              <a:rPr lang="en-GB" sz="2800" dirty="0"/>
              <a:t>Legal professional privilege</a:t>
            </a:r>
          </a:p>
          <a:p>
            <a:pPr marL="457200" indent="-457200">
              <a:buFont typeface="Arial" panose="020B0604020202020204" pitchFamily="34" charset="0"/>
              <a:buChar char="•"/>
            </a:pPr>
            <a:r>
              <a:rPr lang="en-GB" sz="2800" dirty="0"/>
              <a:t>Commercially confidential</a:t>
            </a:r>
          </a:p>
          <a:p>
            <a:pPr marL="457200" indent="-457200">
              <a:buFont typeface="Arial" panose="020B0604020202020204" pitchFamily="34" charset="0"/>
              <a:buChar char="•"/>
            </a:pPr>
            <a:r>
              <a:rPr lang="en-GB" sz="2800" dirty="0"/>
              <a:t>Information prohibited by law</a:t>
            </a:r>
          </a:p>
          <a:p>
            <a:pPr marL="457200" indent="-457200">
              <a:buFont typeface="Arial" panose="020B0604020202020204" pitchFamily="34" charset="0"/>
              <a:buChar char="•"/>
            </a:pPr>
            <a:r>
              <a:rPr lang="en-GB" sz="2800" dirty="0"/>
              <a:t>Information about specific individuals</a:t>
            </a:r>
          </a:p>
          <a:p>
            <a:pPr marL="457200" indent="-457200">
              <a:buFont typeface="Arial" panose="020B0604020202020204" pitchFamily="34" charset="0"/>
              <a:buChar char="•"/>
            </a:pPr>
            <a:r>
              <a:rPr lang="en-GB" sz="2800" dirty="0"/>
              <a:t>If it costs more than £600 for </a:t>
            </a:r>
            <a:r>
              <a:rPr lang="en-GB" sz="2800" dirty="0" smtClean="0"/>
              <a:t>government requests, </a:t>
            </a:r>
            <a:r>
              <a:rPr lang="en-GB" sz="2800" dirty="0"/>
              <a:t>£450 for other </a:t>
            </a:r>
          </a:p>
          <a:p>
            <a:endParaRPr lang="en-GB" sz="2800" dirty="0">
              <a:solidFill>
                <a:srgbClr val="000000"/>
              </a:solidFill>
              <a:latin typeface="Verdana" panose="020B0604030504040204" pitchFamily="34" charset="0"/>
            </a:endParaRPr>
          </a:p>
        </p:txBody>
      </p:sp>
      <p:sp>
        <p:nvSpPr>
          <p:cNvPr id="6"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6236004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B01F9D-BA35-4D7C-9F0F-BB75932C4744}"/>
              </a:ext>
            </a:extLst>
          </p:cNvPr>
          <p:cNvSpPr/>
          <p:nvPr/>
        </p:nvSpPr>
        <p:spPr>
          <a:xfrm>
            <a:off x="419100" y="1252837"/>
            <a:ext cx="10477500" cy="3970318"/>
          </a:xfrm>
          <a:prstGeom prst="rect">
            <a:avLst/>
          </a:prstGeom>
        </p:spPr>
        <p:txBody>
          <a:bodyPr wrap="square">
            <a:spAutoFit/>
          </a:bodyPr>
          <a:lstStyle/>
          <a:p>
            <a:pPr marL="342900" indent="-342900">
              <a:buFont typeface="Arial" panose="020B0604020202020204" pitchFamily="34" charset="0"/>
              <a:buChar char="•"/>
            </a:pPr>
            <a:r>
              <a:rPr lang="en-GB" sz="2800" dirty="0" smtClean="0"/>
              <a:t>Can you think of any reason why a FOI request could be denied?</a:t>
            </a:r>
            <a:endParaRPr lang="en-GB" sz="2800" dirty="0">
              <a:latin typeface="Calibri" panose="020F0502020204030204" pitchFamily="34" charset="0"/>
            </a:endParaRPr>
          </a:p>
          <a:p>
            <a:endParaRPr lang="en-GB" sz="2800" dirty="0" smtClean="0">
              <a:solidFill>
                <a:srgbClr val="000000"/>
              </a:solidFill>
              <a:latin typeface="Verdana" panose="020B0604030504040204" pitchFamily="34" charset="0"/>
            </a:endParaRPr>
          </a:p>
          <a:p>
            <a:r>
              <a:rPr lang="en-GB" sz="2800" dirty="0">
                <a:latin typeface="Calibri" panose="020F0502020204030204" pitchFamily="34" charset="0"/>
              </a:rPr>
              <a:t>If a person makes a </a:t>
            </a:r>
            <a:r>
              <a:rPr lang="en-GB" sz="2800" dirty="0" smtClean="0">
                <a:latin typeface="Calibri" panose="020F0502020204030204" pitchFamily="34" charset="0"/>
              </a:rPr>
              <a:t>FOI </a:t>
            </a:r>
            <a:r>
              <a:rPr lang="en-GB" sz="2800" dirty="0">
                <a:latin typeface="Calibri" panose="020F0502020204030204" pitchFamily="34" charset="0"/>
              </a:rPr>
              <a:t>request to get data </a:t>
            </a:r>
            <a:r>
              <a:rPr lang="en-GB" sz="2800" b="1" dirty="0">
                <a:latin typeface="Calibri" panose="020F0502020204030204" pitchFamily="34" charset="0"/>
              </a:rPr>
              <a:t>about themselves</a:t>
            </a:r>
            <a:r>
              <a:rPr lang="en-GB" sz="2800" dirty="0">
                <a:latin typeface="Calibri" panose="020F0502020204030204" pitchFamily="34" charset="0"/>
              </a:rPr>
              <a:t>, it can be refused, as the request should be part of the </a:t>
            </a:r>
            <a:r>
              <a:rPr lang="en-GB" sz="2800" dirty="0" smtClean="0">
                <a:latin typeface="Calibri" panose="020F0502020204030204" pitchFamily="34" charset="0"/>
              </a:rPr>
              <a:t>DPA, e.g. a </a:t>
            </a:r>
            <a:r>
              <a:rPr lang="en-GB" sz="2800" i="1" dirty="0" smtClean="0">
                <a:latin typeface="Calibri" panose="020F0502020204030204" pitchFamily="34" charset="0"/>
              </a:rPr>
              <a:t>subject access request</a:t>
            </a:r>
            <a:r>
              <a:rPr lang="en-GB" sz="2800" dirty="0" smtClean="0">
                <a:latin typeface="Calibri" panose="020F0502020204030204" pitchFamily="34" charset="0"/>
              </a:rPr>
              <a:t>.</a:t>
            </a:r>
            <a:endParaRPr lang="en-GB" sz="2800" dirty="0" smtClean="0">
              <a:latin typeface="Calibri" panose="020F0502020204030204" pitchFamily="34" charset="0"/>
            </a:endParaRPr>
          </a:p>
          <a:p>
            <a:endParaRPr lang="en-GB" sz="2800" dirty="0">
              <a:latin typeface="Calibri" panose="020F0502020204030204" pitchFamily="34" charset="0"/>
            </a:endParaRPr>
          </a:p>
          <a:p>
            <a:r>
              <a:rPr lang="en-GB" sz="2800" dirty="0">
                <a:latin typeface="Calibri" panose="020F0502020204030204" pitchFamily="34" charset="0"/>
              </a:rPr>
              <a:t>If a person makes a </a:t>
            </a:r>
            <a:r>
              <a:rPr lang="en-GB" sz="2800" dirty="0" smtClean="0">
                <a:latin typeface="Calibri" panose="020F0502020204030204" pitchFamily="34" charset="0"/>
              </a:rPr>
              <a:t>FOI </a:t>
            </a:r>
            <a:r>
              <a:rPr lang="en-GB" sz="2800" dirty="0">
                <a:latin typeface="Calibri" panose="020F0502020204030204" pitchFamily="34" charset="0"/>
              </a:rPr>
              <a:t>request about </a:t>
            </a:r>
            <a:r>
              <a:rPr lang="en-GB" sz="2800" b="1" dirty="0">
                <a:latin typeface="Calibri" panose="020F0502020204030204" pitchFamily="34" charset="0"/>
              </a:rPr>
              <a:t>another person</a:t>
            </a:r>
            <a:r>
              <a:rPr lang="en-GB" sz="2800" dirty="0">
                <a:latin typeface="Calibri" panose="020F0502020204030204" pitchFamily="34" charset="0"/>
              </a:rPr>
              <a:t>, it can be refused, if it breaches the DPA (e.g. it is personal data)</a:t>
            </a:r>
          </a:p>
          <a:p>
            <a:endParaRPr lang="en-GB" sz="2800" dirty="0">
              <a:solidFill>
                <a:srgbClr val="000000"/>
              </a:solidFill>
              <a:latin typeface="Verdana" panose="020B0604030504040204" pitchFamily="34" charset="0"/>
            </a:endParaRPr>
          </a:p>
        </p:txBody>
      </p:sp>
      <p:sp>
        <p:nvSpPr>
          <p:cNvPr id="6" name="Snip Single Corner Rectangle 5"/>
          <p:cNvSpPr/>
          <p:nvPr/>
        </p:nvSpPr>
        <p:spPr>
          <a:xfrm flipH="1">
            <a:off x="-4" y="-18626"/>
            <a:ext cx="5410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Freedom of Information Act (FOI)</a:t>
            </a:r>
            <a:endParaRPr lang="en-GB" sz="2800" dirty="0"/>
          </a:p>
        </p:txBody>
      </p:sp>
    </p:spTree>
    <p:extLst>
      <p:ext uri="{BB962C8B-B14F-4D97-AF65-F5344CB8AC3E}">
        <p14:creationId xmlns:p14="http://schemas.microsoft.com/office/powerpoint/2010/main" val="31151660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t="7368"/>
          <a:stretch/>
        </p:blipFill>
        <p:spPr>
          <a:xfrm>
            <a:off x="2144712" y="152400"/>
            <a:ext cx="7877175" cy="6705600"/>
          </a:xfrm>
          <a:prstGeom prst="rect">
            <a:avLst/>
          </a:prstGeom>
        </p:spPr>
      </p:pic>
    </p:spTree>
    <p:extLst>
      <p:ext uri="{BB962C8B-B14F-4D97-AF65-F5344CB8AC3E}">
        <p14:creationId xmlns:p14="http://schemas.microsoft.com/office/powerpoint/2010/main" val="24334832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3539430"/>
          </a:xfrm>
          <a:prstGeom prst="rect">
            <a:avLst/>
          </a:prstGeom>
          <a:noFill/>
        </p:spPr>
        <p:txBody>
          <a:bodyPr wrap="square" rtlCol="0">
            <a:spAutoFit/>
          </a:bodyPr>
          <a:lstStyle/>
          <a:p>
            <a:r>
              <a:rPr lang="en-GB" sz="3200" dirty="0" smtClean="0"/>
              <a:t>The DPA is designed to protect personal data held about individuals.</a:t>
            </a:r>
          </a:p>
          <a:p>
            <a:endParaRPr lang="en-GB" sz="3200" dirty="0"/>
          </a:p>
          <a:p>
            <a:r>
              <a:rPr lang="en-GB" sz="3200" dirty="0" smtClean="0"/>
              <a:t>The FOI act is designed to make available information that is held by public organisations.</a:t>
            </a:r>
          </a:p>
          <a:p>
            <a:endParaRPr lang="en-GB" sz="3200" dirty="0"/>
          </a:p>
          <a:p>
            <a:r>
              <a:rPr lang="en-GB" sz="3200" b="1" dirty="0" smtClean="0"/>
              <a:t>Do you see an issue here?</a:t>
            </a:r>
            <a:endParaRPr lang="en-GB" sz="3200" b="1" dirty="0"/>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36055193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6100" y="1028700"/>
            <a:ext cx="10172700" cy="5509200"/>
          </a:xfrm>
          <a:prstGeom prst="rect">
            <a:avLst/>
          </a:prstGeom>
          <a:noFill/>
        </p:spPr>
        <p:txBody>
          <a:bodyPr wrap="square" rtlCol="0">
            <a:spAutoFit/>
          </a:bodyPr>
          <a:lstStyle/>
          <a:p>
            <a:r>
              <a:rPr lang="en-GB" sz="3200" dirty="0" smtClean="0"/>
              <a:t>In situations where the DPA and FOI clash, information about individuals should only be released under FOI when:</a:t>
            </a:r>
          </a:p>
          <a:p>
            <a:endParaRPr lang="en-GB" sz="3200" dirty="0"/>
          </a:p>
          <a:p>
            <a:r>
              <a:rPr lang="en-GB" sz="3200" dirty="0" smtClean="0"/>
              <a:t>The information does not qualify as personal data, because </a:t>
            </a:r>
            <a:r>
              <a:rPr lang="en-GB" sz="3200" b="1" dirty="0" smtClean="0"/>
              <a:t>the person is not identifiable</a:t>
            </a:r>
            <a:r>
              <a:rPr lang="en-GB" sz="3200" dirty="0" smtClean="0"/>
              <a:t>, or their identity is merely incidental (e.g., it was not the main focus of the request).</a:t>
            </a:r>
          </a:p>
          <a:p>
            <a:endParaRPr lang="en-GB" sz="3200" dirty="0"/>
          </a:p>
          <a:p>
            <a:r>
              <a:rPr lang="en-GB" sz="3200" dirty="0" smtClean="0"/>
              <a:t>The information is personal data – but where there is </a:t>
            </a:r>
            <a:r>
              <a:rPr lang="en-GB" sz="3200" b="1" dirty="0" smtClean="0"/>
              <a:t>no breach of the DPA principles</a:t>
            </a:r>
            <a:r>
              <a:rPr lang="en-GB" sz="3200" dirty="0" smtClean="0"/>
              <a:t> in disclosing it, and when </a:t>
            </a:r>
            <a:r>
              <a:rPr lang="en-GB" sz="3200" b="1" dirty="0" smtClean="0"/>
              <a:t>the public interest in disclosure outweighs</a:t>
            </a:r>
            <a:r>
              <a:rPr lang="en-GB" sz="3200" dirty="0" smtClean="0"/>
              <a:t> any individual interest in non-disclosure.</a:t>
            </a:r>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13297155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2739211"/>
          </a:xfrm>
          <a:prstGeom prst="rect">
            <a:avLst/>
          </a:prstGeom>
          <a:noFill/>
        </p:spPr>
        <p:txBody>
          <a:bodyPr wrap="square" rtlCol="0">
            <a:spAutoFit/>
          </a:bodyPr>
          <a:lstStyle/>
          <a:p>
            <a:r>
              <a:rPr lang="en-GB" sz="3200" dirty="0" smtClean="0"/>
              <a:t>Cases where a FOI disclosure </a:t>
            </a:r>
            <a:r>
              <a:rPr lang="en-GB" sz="3200" dirty="0" smtClean="0"/>
              <a:t>might breach the DPA</a:t>
            </a:r>
            <a:r>
              <a:rPr lang="en-GB" sz="3200" dirty="0" smtClean="0"/>
              <a:t>:</a:t>
            </a:r>
          </a:p>
          <a:p>
            <a:endParaRPr lang="en-GB" sz="2800" dirty="0"/>
          </a:p>
          <a:p>
            <a:pPr marL="457200" indent="-457200">
              <a:buFont typeface="Arial" panose="020B0604020202020204" pitchFamily="34" charset="0"/>
              <a:buChar char="•"/>
            </a:pPr>
            <a:r>
              <a:rPr lang="en-GB" sz="2800" dirty="0" smtClean="0"/>
              <a:t>Someone requested the name and address of a solicitor who had provided advice to the Child Support Agency (CSA).</a:t>
            </a:r>
          </a:p>
          <a:p>
            <a:endParaRPr lang="en-GB" sz="2800" b="1" dirty="0"/>
          </a:p>
          <a:p>
            <a:r>
              <a:rPr lang="en-GB" sz="2800" b="1" dirty="0" smtClean="0"/>
              <a:t>What do you think happened?</a:t>
            </a:r>
            <a:endParaRPr lang="en-GB" sz="2800" b="1" dirty="0"/>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42347607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4893647"/>
          </a:xfrm>
          <a:prstGeom prst="rect">
            <a:avLst/>
          </a:prstGeom>
          <a:noFill/>
        </p:spPr>
        <p:txBody>
          <a:bodyPr wrap="square" rtlCol="0">
            <a:spAutoFit/>
          </a:bodyPr>
          <a:lstStyle/>
          <a:p>
            <a:r>
              <a:rPr lang="en-GB" sz="3200" dirty="0"/>
              <a:t>Cases where a FOI disclosure might breach the DPA:</a:t>
            </a:r>
          </a:p>
          <a:p>
            <a:endParaRPr lang="en-GB" sz="2800" dirty="0"/>
          </a:p>
          <a:p>
            <a:pPr marL="457200" indent="-457200">
              <a:buFont typeface="Arial" panose="020B0604020202020204" pitchFamily="34" charset="0"/>
              <a:buChar char="•"/>
            </a:pPr>
            <a:r>
              <a:rPr lang="en-GB" sz="2800" dirty="0" smtClean="0"/>
              <a:t>Someone requested the name and address of a solicitor who had provided advice to the Child Support Agency (CSA).</a:t>
            </a:r>
          </a:p>
          <a:p>
            <a:endParaRPr lang="en-GB" sz="2800" b="1" dirty="0"/>
          </a:p>
          <a:p>
            <a:r>
              <a:rPr lang="en-GB" sz="2800" dirty="0" smtClean="0"/>
              <a:t>The CSA only provided the name of the solicitors employer and the company address.</a:t>
            </a:r>
          </a:p>
          <a:p>
            <a:endParaRPr lang="en-GB" sz="2800" b="1" dirty="0"/>
          </a:p>
          <a:p>
            <a:r>
              <a:rPr lang="en-GB" sz="2800" b="1" dirty="0" smtClean="0"/>
              <a:t>The ICO found that the name of the individual solicitor is personal information, and releasing it would breach the DPA.  The CSA acted appropriately.</a:t>
            </a:r>
            <a:endParaRPr lang="en-GB" sz="2800" b="1" dirty="0"/>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21237108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2739211"/>
          </a:xfrm>
          <a:prstGeom prst="rect">
            <a:avLst/>
          </a:prstGeom>
          <a:noFill/>
        </p:spPr>
        <p:txBody>
          <a:bodyPr wrap="square" rtlCol="0">
            <a:spAutoFit/>
          </a:bodyPr>
          <a:lstStyle/>
          <a:p>
            <a:r>
              <a:rPr lang="en-GB" sz="3200" dirty="0"/>
              <a:t>Cases where a FOI disclosure might breach the DPA:</a:t>
            </a:r>
          </a:p>
          <a:p>
            <a:endParaRPr lang="en-GB" sz="2800" dirty="0"/>
          </a:p>
          <a:p>
            <a:pPr marL="457200" indent="-457200">
              <a:buFont typeface="Arial" panose="020B0604020202020204" pitchFamily="34" charset="0"/>
              <a:buChar char="•"/>
            </a:pPr>
            <a:r>
              <a:rPr lang="en-GB" sz="2800" dirty="0" smtClean="0"/>
              <a:t>Someone requested information about the salaries of senior staff at a public authority.</a:t>
            </a:r>
          </a:p>
          <a:p>
            <a:endParaRPr lang="en-GB" sz="2800" b="1" dirty="0"/>
          </a:p>
          <a:p>
            <a:r>
              <a:rPr lang="en-GB" sz="2800" b="1" dirty="0"/>
              <a:t>What do you think happened?</a:t>
            </a:r>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140065892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4031873"/>
          </a:xfrm>
          <a:prstGeom prst="rect">
            <a:avLst/>
          </a:prstGeom>
          <a:noFill/>
        </p:spPr>
        <p:txBody>
          <a:bodyPr wrap="square" rtlCol="0">
            <a:spAutoFit/>
          </a:bodyPr>
          <a:lstStyle/>
          <a:p>
            <a:r>
              <a:rPr lang="en-GB" sz="3200" dirty="0"/>
              <a:t>Cases where a FOI disclosure might breach the DPA:</a:t>
            </a:r>
          </a:p>
          <a:p>
            <a:endParaRPr lang="en-GB" sz="2800" dirty="0"/>
          </a:p>
          <a:p>
            <a:pPr marL="457200" indent="-457200">
              <a:buFont typeface="Arial" panose="020B0604020202020204" pitchFamily="34" charset="0"/>
              <a:buChar char="•"/>
            </a:pPr>
            <a:r>
              <a:rPr lang="en-GB" sz="2800" dirty="0" smtClean="0"/>
              <a:t>Someone requested information about the salaries of senior staff at a public authority.</a:t>
            </a:r>
          </a:p>
          <a:p>
            <a:endParaRPr lang="en-GB" sz="2800" b="1" dirty="0"/>
          </a:p>
          <a:p>
            <a:r>
              <a:rPr lang="en-GB" sz="2800" dirty="0" smtClean="0"/>
              <a:t>The public authority released anonymised information, removing anything that would enable identification of specific individuals.</a:t>
            </a:r>
          </a:p>
          <a:p>
            <a:endParaRPr lang="en-GB" sz="2800" b="1" dirty="0"/>
          </a:p>
          <a:p>
            <a:r>
              <a:rPr lang="en-GB" sz="2800" b="1" dirty="0" smtClean="0"/>
              <a:t>The ICO found that this was the correct thing to do.</a:t>
            </a:r>
            <a:endParaRPr lang="en-GB" sz="2800" b="1" dirty="0"/>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2677387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6271BE-6532-448E-B6FF-BFC290725145}"/>
              </a:ext>
            </a:extLst>
          </p:cNvPr>
          <p:cNvSpPr txBox="1"/>
          <p:nvPr/>
        </p:nvSpPr>
        <p:spPr>
          <a:xfrm>
            <a:off x="419100" y="967863"/>
            <a:ext cx="10240191" cy="1938992"/>
          </a:xfrm>
          <a:prstGeom prst="rect">
            <a:avLst/>
          </a:prstGeom>
          <a:noFill/>
        </p:spPr>
        <p:txBody>
          <a:bodyPr wrap="square" rtlCol="0">
            <a:spAutoFit/>
          </a:bodyPr>
          <a:lstStyle/>
          <a:p>
            <a:r>
              <a:rPr lang="en-GB" sz="2400" b="1" dirty="0"/>
              <a:t>Example 1:  </a:t>
            </a:r>
          </a:p>
          <a:p>
            <a:pPr marL="342900" indent="-342900">
              <a:buFont typeface="Arial" panose="020B0604020202020204" pitchFamily="34" charset="0"/>
              <a:buChar char="•"/>
            </a:pPr>
            <a:r>
              <a:rPr lang="en-GB" sz="2400" dirty="0"/>
              <a:t>An organisation holds data in a paper filing system.  The records do not identify individuals by name, but bear a unique reference number which can be matched to a card index system to identify the individuals concerned.</a:t>
            </a:r>
          </a:p>
          <a:p>
            <a:endParaRPr lang="en-GB" sz="2400" dirty="0"/>
          </a:p>
        </p:txBody>
      </p:sp>
      <p:pic>
        <p:nvPicPr>
          <p:cNvPr id="4098" name="Picture 2" descr="Image result for paper filing system">
            <a:extLst>
              <a:ext uri="{FF2B5EF4-FFF2-40B4-BE49-F238E27FC236}">
                <a16:creationId xmlns:a16="http://schemas.microsoft.com/office/drawing/2014/main" id="{E43F5751-7B48-4A35-B5B9-1FB0B8EB1C18}"/>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5539195" y="3673752"/>
            <a:ext cx="3566393" cy="267479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card index system">
            <a:extLst>
              <a:ext uri="{FF2B5EF4-FFF2-40B4-BE49-F238E27FC236}">
                <a16:creationId xmlns:a16="http://schemas.microsoft.com/office/drawing/2014/main" id="{91FE3816-566B-44CC-9936-A5A508070B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63743" y="4249149"/>
            <a:ext cx="2286000" cy="1524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3E4B8BB-70C0-4C02-B6D1-B9C713471830}"/>
              </a:ext>
            </a:extLst>
          </p:cNvPr>
          <p:cNvSpPr txBox="1"/>
          <p:nvPr/>
        </p:nvSpPr>
        <p:spPr>
          <a:xfrm>
            <a:off x="979714" y="3673752"/>
            <a:ext cx="3487783" cy="1200329"/>
          </a:xfrm>
          <a:prstGeom prst="rect">
            <a:avLst/>
          </a:prstGeom>
          <a:noFill/>
        </p:spPr>
        <p:txBody>
          <a:bodyPr wrap="square" rtlCol="0">
            <a:spAutoFit/>
          </a:bodyPr>
          <a:lstStyle/>
          <a:p>
            <a:r>
              <a:rPr lang="en-GB" sz="2400" dirty="0"/>
              <a:t>The information held in the filing system is personal data.</a:t>
            </a:r>
            <a:endParaRPr lang="en-US" sz="2400" dirty="0"/>
          </a:p>
        </p:txBody>
      </p:sp>
      <p:sp>
        <p:nvSpPr>
          <p:cNvPr id="8" name="Snip Single Corner Rectangle 5"/>
          <p:cNvSpPr/>
          <p:nvPr/>
        </p:nvSpPr>
        <p:spPr>
          <a:xfrm flipH="1">
            <a:off x="-3" y="-18626"/>
            <a:ext cx="565150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DPA: Personal Data Scenarios</a:t>
            </a:r>
            <a:endParaRPr lang="en-GB" sz="3200" dirty="0"/>
          </a:p>
        </p:txBody>
      </p:sp>
    </p:spTree>
    <p:extLst>
      <p:ext uri="{BB962C8B-B14F-4D97-AF65-F5344CB8AC3E}">
        <p14:creationId xmlns:p14="http://schemas.microsoft.com/office/powerpoint/2010/main" val="370375964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2739211"/>
          </a:xfrm>
          <a:prstGeom prst="rect">
            <a:avLst/>
          </a:prstGeom>
          <a:noFill/>
        </p:spPr>
        <p:txBody>
          <a:bodyPr wrap="square" rtlCol="0">
            <a:spAutoFit/>
          </a:bodyPr>
          <a:lstStyle/>
          <a:p>
            <a:r>
              <a:rPr lang="en-GB" sz="3200" dirty="0"/>
              <a:t>Cases where a FOI disclosure might breach the DPA:</a:t>
            </a:r>
          </a:p>
          <a:p>
            <a:endParaRPr lang="en-GB" sz="2800" dirty="0"/>
          </a:p>
          <a:p>
            <a:pPr marL="457200" indent="-457200">
              <a:buFont typeface="Arial" panose="020B0604020202020204" pitchFamily="34" charset="0"/>
              <a:buChar char="•"/>
            </a:pPr>
            <a:r>
              <a:rPr lang="en-GB" sz="2800" dirty="0" smtClean="0"/>
              <a:t>Someone requested information about individuals being excluded from school.</a:t>
            </a:r>
          </a:p>
          <a:p>
            <a:endParaRPr lang="en-GB" sz="2800" dirty="0"/>
          </a:p>
          <a:p>
            <a:r>
              <a:rPr lang="en-GB" sz="2800" b="1" dirty="0"/>
              <a:t>What do you think happened?</a:t>
            </a:r>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132450508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4031873"/>
          </a:xfrm>
          <a:prstGeom prst="rect">
            <a:avLst/>
          </a:prstGeom>
          <a:noFill/>
        </p:spPr>
        <p:txBody>
          <a:bodyPr wrap="square" rtlCol="0">
            <a:spAutoFit/>
          </a:bodyPr>
          <a:lstStyle/>
          <a:p>
            <a:r>
              <a:rPr lang="en-GB" sz="3200" dirty="0"/>
              <a:t>Cases where a FOI disclosure might breach the DPA:</a:t>
            </a:r>
          </a:p>
          <a:p>
            <a:endParaRPr lang="en-GB" sz="2800" dirty="0"/>
          </a:p>
          <a:p>
            <a:pPr marL="457200" indent="-457200">
              <a:buFont typeface="Arial" panose="020B0604020202020204" pitchFamily="34" charset="0"/>
              <a:buChar char="•"/>
            </a:pPr>
            <a:r>
              <a:rPr lang="en-GB" sz="2800" dirty="0" smtClean="0"/>
              <a:t>Someone requested information about individuals being excluded from school.</a:t>
            </a:r>
          </a:p>
          <a:p>
            <a:endParaRPr lang="en-GB" sz="2800" dirty="0"/>
          </a:p>
          <a:p>
            <a:r>
              <a:rPr lang="en-GB" sz="2800" dirty="0" smtClean="0"/>
              <a:t>Some information was provided, but the authority refused to provide information at individual school level.</a:t>
            </a:r>
          </a:p>
          <a:p>
            <a:endParaRPr lang="en-GB" sz="2800" b="1" dirty="0"/>
          </a:p>
          <a:p>
            <a:r>
              <a:rPr lang="en-GB" sz="2800" b="1" dirty="0" smtClean="0"/>
              <a:t>The ICO found that this was the correct thing to do.</a:t>
            </a:r>
            <a:endParaRPr lang="en-GB" sz="2800" b="1" dirty="0"/>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220743737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3170099"/>
          </a:xfrm>
          <a:prstGeom prst="rect">
            <a:avLst/>
          </a:prstGeom>
          <a:noFill/>
        </p:spPr>
        <p:txBody>
          <a:bodyPr wrap="square" rtlCol="0">
            <a:spAutoFit/>
          </a:bodyPr>
          <a:lstStyle/>
          <a:p>
            <a:r>
              <a:rPr lang="en-GB" sz="3200" dirty="0"/>
              <a:t>Cases where a FOI disclosure might breach the DPA:</a:t>
            </a:r>
          </a:p>
          <a:p>
            <a:endParaRPr lang="en-GB" sz="2800" dirty="0"/>
          </a:p>
          <a:p>
            <a:pPr marL="457200" indent="-457200">
              <a:buFont typeface="Arial" panose="020B0604020202020204" pitchFamily="34" charset="0"/>
              <a:buChar char="•"/>
            </a:pPr>
            <a:r>
              <a:rPr lang="en-GB" sz="2800" dirty="0" smtClean="0"/>
              <a:t>Someone requested the names of all of the doctors who had previously worked in a particular hospital department between 2000 and 2004.</a:t>
            </a:r>
          </a:p>
          <a:p>
            <a:endParaRPr lang="en-GB" sz="2800" dirty="0"/>
          </a:p>
          <a:p>
            <a:r>
              <a:rPr lang="en-GB" sz="2800" b="1" dirty="0"/>
              <a:t>What do you think happened?</a:t>
            </a:r>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13092378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4462760"/>
          </a:xfrm>
          <a:prstGeom prst="rect">
            <a:avLst/>
          </a:prstGeom>
          <a:noFill/>
        </p:spPr>
        <p:txBody>
          <a:bodyPr wrap="square" rtlCol="0">
            <a:spAutoFit/>
          </a:bodyPr>
          <a:lstStyle/>
          <a:p>
            <a:r>
              <a:rPr lang="en-GB" sz="3200" dirty="0"/>
              <a:t>Cases where a FOI disclosure might breach the DPA:</a:t>
            </a:r>
          </a:p>
          <a:p>
            <a:endParaRPr lang="en-GB" sz="2800" dirty="0"/>
          </a:p>
          <a:p>
            <a:pPr marL="457200" indent="-457200">
              <a:buFont typeface="Arial" panose="020B0604020202020204" pitchFamily="34" charset="0"/>
              <a:buChar char="•"/>
            </a:pPr>
            <a:r>
              <a:rPr lang="en-GB" sz="2800" dirty="0" smtClean="0"/>
              <a:t>Someone requested the names of all of the doctors who had previously worked in a particular hospital department between 2000 and 2004.</a:t>
            </a:r>
          </a:p>
          <a:p>
            <a:endParaRPr lang="en-GB" sz="2800" dirty="0"/>
          </a:p>
          <a:p>
            <a:r>
              <a:rPr lang="en-GB" sz="2800" dirty="0" smtClean="0"/>
              <a:t>The public authority refused the request as it could not provide the information without revealing personal data.</a:t>
            </a:r>
          </a:p>
          <a:p>
            <a:endParaRPr lang="en-GB" sz="2800" b="1" dirty="0"/>
          </a:p>
          <a:p>
            <a:r>
              <a:rPr lang="en-GB" sz="2800" b="1" dirty="0" smtClean="0"/>
              <a:t>The ICO found that this was the correct thing to do.</a:t>
            </a:r>
            <a:endParaRPr lang="en-GB" sz="2800" b="1" dirty="0"/>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221099955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3170099"/>
          </a:xfrm>
          <a:prstGeom prst="rect">
            <a:avLst/>
          </a:prstGeom>
          <a:noFill/>
        </p:spPr>
        <p:txBody>
          <a:bodyPr wrap="square" rtlCol="0">
            <a:spAutoFit/>
          </a:bodyPr>
          <a:lstStyle/>
          <a:p>
            <a:r>
              <a:rPr lang="en-GB" sz="3200" dirty="0"/>
              <a:t>Cases where a FOI disclosure might breach the DPA:</a:t>
            </a:r>
          </a:p>
          <a:p>
            <a:endParaRPr lang="en-GB" sz="2800" dirty="0"/>
          </a:p>
          <a:p>
            <a:pPr marL="457200" indent="-457200">
              <a:buFont typeface="Arial" panose="020B0604020202020204" pitchFamily="34" charset="0"/>
              <a:buChar char="•"/>
            </a:pPr>
            <a:r>
              <a:rPr lang="en-GB" sz="2800" dirty="0" smtClean="0"/>
              <a:t>Someone requested details of the types of accommodation BBC reporters used in the 2006 World Cup, what type of travel was used, and how much they were paid.</a:t>
            </a:r>
          </a:p>
          <a:p>
            <a:endParaRPr lang="en-GB" sz="2800" dirty="0"/>
          </a:p>
          <a:p>
            <a:r>
              <a:rPr lang="en-GB" sz="2800" b="1" dirty="0" smtClean="0"/>
              <a:t>What do you think happened?</a:t>
            </a:r>
            <a:endParaRPr lang="en-GB" sz="2800" b="1" dirty="0"/>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102190700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4462760"/>
          </a:xfrm>
          <a:prstGeom prst="rect">
            <a:avLst/>
          </a:prstGeom>
          <a:noFill/>
        </p:spPr>
        <p:txBody>
          <a:bodyPr wrap="square" rtlCol="0">
            <a:spAutoFit/>
          </a:bodyPr>
          <a:lstStyle/>
          <a:p>
            <a:r>
              <a:rPr lang="en-GB" sz="3200" dirty="0"/>
              <a:t>Cases where a FOI disclosure might breach the DPA:</a:t>
            </a:r>
          </a:p>
          <a:p>
            <a:endParaRPr lang="en-GB" sz="2800" dirty="0"/>
          </a:p>
          <a:p>
            <a:pPr marL="457200" indent="-457200">
              <a:buFont typeface="Arial" panose="020B0604020202020204" pitchFamily="34" charset="0"/>
              <a:buChar char="•"/>
            </a:pPr>
            <a:r>
              <a:rPr lang="en-GB" sz="2800" dirty="0" smtClean="0"/>
              <a:t>Someone requested details of the types of accommodation BBC reporters used in the 2006 World Cup, what type of travel was used, and how much they were paid.</a:t>
            </a:r>
          </a:p>
          <a:p>
            <a:endParaRPr lang="en-GB" sz="2800" dirty="0"/>
          </a:p>
          <a:p>
            <a:r>
              <a:rPr lang="en-GB" sz="2800" b="1" dirty="0" smtClean="0"/>
              <a:t>The ICO decided that although individual salaries is personal information, salary banding is not (e.g. individual working in Department XYZ are paid between 40-50K)</a:t>
            </a:r>
            <a:r>
              <a:rPr lang="en-GB" sz="2800" dirty="0" smtClean="0"/>
              <a:t>.  </a:t>
            </a:r>
            <a:r>
              <a:rPr lang="en-GB" sz="2800" b="1" dirty="0" smtClean="0"/>
              <a:t>The other information could be released without including personal data.</a:t>
            </a:r>
            <a:endParaRPr lang="en-GB" sz="2800" b="1" dirty="0"/>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86782178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2739211"/>
          </a:xfrm>
          <a:prstGeom prst="rect">
            <a:avLst/>
          </a:prstGeom>
          <a:noFill/>
        </p:spPr>
        <p:txBody>
          <a:bodyPr wrap="square" rtlCol="0">
            <a:spAutoFit/>
          </a:bodyPr>
          <a:lstStyle/>
          <a:p>
            <a:r>
              <a:rPr lang="en-GB" sz="3200" dirty="0"/>
              <a:t>Cases where a FOI disclosure might breach the DPA:</a:t>
            </a:r>
          </a:p>
          <a:p>
            <a:endParaRPr lang="en-GB" sz="2800" dirty="0"/>
          </a:p>
          <a:p>
            <a:pPr marL="457200" indent="-457200">
              <a:buFont typeface="Arial" panose="020B0604020202020204" pitchFamily="34" charset="0"/>
              <a:buChar char="•"/>
            </a:pPr>
            <a:r>
              <a:rPr lang="en-GB" sz="2800" dirty="0" smtClean="0"/>
              <a:t>Someone requested details of how much several MPs had spend on circulars (e.g. flyers) and reports for their constituents.</a:t>
            </a:r>
          </a:p>
          <a:p>
            <a:endParaRPr lang="en-GB" sz="2800" dirty="0"/>
          </a:p>
          <a:p>
            <a:r>
              <a:rPr lang="en-GB" sz="2800" b="1" dirty="0" smtClean="0"/>
              <a:t>What do you think happened?</a:t>
            </a:r>
            <a:endParaRPr lang="en-GB" sz="2800" b="1" dirty="0"/>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29836098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800" y="1257300"/>
            <a:ext cx="10172700" cy="3170099"/>
          </a:xfrm>
          <a:prstGeom prst="rect">
            <a:avLst/>
          </a:prstGeom>
          <a:noFill/>
        </p:spPr>
        <p:txBody>
          <a:bodyPr wrap="square" rtlCol="0">
            <a:spAutoFit/>
          </a:bodyPr>
          <a:lstStyle/>
          <a:p>
            <a:r>
              <a:rPr lang="en-GB" sz="3200" dirty="0"/>
              <a:t>Cases where a FOI disclosure might breach the DPA:</a:t>
            </a:r>
          </a:p>
          <a:p>
            <a:endParaRPr lang="en-GB" sz="2800" dirty="0"/>
          </a:p>
          <a:p>
            <a:pPr marL="457200" indent="-457200">
              <a:buFont typeface="Arial" panose="020B0604020202020204" pitchFamily="34" charset="0"/>
              <a:buChar char="•"/>
            </a:pPr>
            <a:r>
              <a:rPr lang="en-GB" sz="2800" dirty="0" smtClean="0"/>
              <a:t>Someone requested details of how much several MPs had spend on circulars (e.g. flyers) and reports for their constituents.</a:t>
            </a:r>
          </a:p>
          <a:p>
            <a:endParaRPr lang="en-GB" sz="2800" dirty="0"/>
          </a:p>
          <a:p>
            <a:r>
              <a:rPr lang="en-GB" sz="2800" b="1" dirty="0" smtClean="0"/>
              <a:t>The ICO decided that this information is not exempt from disclosure</a:t>
            </a:r>
            <a:r>
              <a:rPr lang="en-GB" sz="2800" dirty="0" smtClean="0"/>
              <a:t>.</a:t>
            </a:r>
            <a:endParaRPr lang="en-GB" sz="2800" b="1" dirty="0"/>
          </a:p>
        </p:txBody>
      </p:sp>
      <p:sp>
        <p:nvSpPr>
          <p:cNvPr id="5" name="Snip Single Corner Rectangle 5"/>
          <p:cNvSpPr/>
          <p:nvPr/>
        </p:nvSpPr>
        <p:spPr>
          <a:xfrm flipH="1">
            <a:off x="-4" y="-18626"/>
            <a:ext cx="24511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a:t>  </a:t>
            </a:r>
            <a:r>
              <a:rPr lang="en-GB" sz="2800" dirty="0" smtClean="0"/>
              <a:t>DPA vs FOI</a:t>
            </a:r>
            <a:endParaRPr lang="en-GB" sz="2800" dirty="0"/>
          </a:p>
        </p:txBody>
      </p:sp>
    </p:spTree>
    <p:extLst>
      <p:ext uri="{BB962C8B-B14F-4D97-AF65-F5344CB8AC3E}">
        <p14:creationId xmlns:p14="http://schemas.microsoft.com/office/powerpoint/2010/main" val="107815646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9100" y="1174462"/>
            <a:ext cx="11176000" cy="4955203"/>
          </a:xfrm>
          <a:prstGeom prst="rect">
            <a:avLst/>
          </a:prstGeom>
          <a:noFill/>
        </p:spPr>
        <p:txBody>
          <a:bodyPr wrap="square" rtlCol="0">
            <a:spAutoFit/>
          </a:bodyPr>
          <a:lstStyle/>
          <a:p>
            <a:pPr>
              <a:spcAft>
                <a:spcPts val="1200"/>
              </a:spcAft>
            </a:pPr>
            <a:r>
              <a:rPr lang="en-GB" sz="2800" dirty="0" smtClean="0"/>
              <a:t>Here </a:t>
            </a:r>
            <a:r>
              <a:rPr lang="en-GB" sz="2800" dirty="0"/>
              <a:t>are five core parts of this Act.  Can you identify the missing word?</a:t>
            </a:r>
          </a:p>
          <a:p>
            <a:pPr marL="457200" indent="-457200">
              <a:spcAft>
                <a:spcPts val="1200"/>
              </a:spcAft>
              <a:buAutoNum type="arabicPeriod"/>
            </a:pPr>
            <a:r>
              <a:rPr lang="en-GB" sz="2800" dirty="0"/>
              <a:t> ___________ access to computer material</a:t>
            </a:r>
          </a:p>
          <a:p>
            <a:pPr marL="457200" indent="-457200">
              <a:spcAft>
                <a:spcPts val="1200"/>
              </a:spcAft>
              <a:buAutoNum type="arabicPeriod"/>
            </a:pPr>
            <a:r>
              <a:rPr lang="en-GB" sz="2800" dirty="0"/>
              <a:t> ___________ access with intent to commit or facilitate commission of further offences</a:t>
            </a:r>
          </a:p>
          <a:p>
            <a:pPr marL="457200" indent="-457200">
              <a:spcAft>
                <a:spcPts val="1200"/>
              </a:spcAft>
              <a:buAutoNum type="arabicPeriod"/>
            </a:pPr>
            <a:r>
              <a:rPr lang="en-GB" sz="2800" dirty="0"/>
              <a:t> ___________ modification of computer material</a:t>
            </a:r>
          </a:p>
          <a:p>
            <a:pPr marL="457200" indent="-457200">
              <a:spcAft>
                <a:spcPts val="1200"/>
              </a:spcAft>
              <a:buAutoNum type="arabicPeriod" startAt="4"/>
            </a:pPr>
            <a:r>
              <a:rPr lang="en-GB" sz="2800" dirty="0"/>
              <a:t> ___________ acts with intent to impair operation of a computer</a:t>
            </a:r>
          </a:p>
          <a:p>
            <a:pPr marL="457200" indent="-457200">
              <a:spcAft>
                <a:spcPts val="1200"/>
              </a:spcAft>
              <a:buAutoNum type="arabicPeriod" startAt="4"/>
            </a:pPr>
            <a:r>
              <a:rPr lang="en-GB" sz="2800" dirty="0"/>
              <a:t> Making, supplying, or obtaining articles for use in computer misuse offences</a:t>
            </a:r>
          </a:p>
          <a:p>
            <a:pPr>
              <a:spcAft>
                <a:spcPts val="1200"/>
              </a:spcAft>
            </a:pPr>
            <a:endParaRPr lang="en-GB" sz="3200" dirty="0"/>
          </a:p>
        </p:txBody>
      </p:sp>
      <p:sp>
        <p:nvSpPr>
          <p:cNvPr id="6" name="Snip Single Corner Rectangle 5"/>
          <p:cNvSpPr/>
          <p:nvPr/>
        </p:nvSpPr>
        <p:spPr>
          <a:xfrm flipH="1">
            <a:off x="-4" y="-18626"/>
            <a:ext cx="43053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smtClean="0"/>
              <a:t>  Computer Misuse Act</a:t>
            </a:r>
            <a:endParaRPr lang="en-GB" sz="2800" dirty="0"/>
          </a:p>
        </p:txBody>
      </p:sp>
    </p:spTree>
    <p:extLst>
      <p:ext uri="{BB962C8B-B14F-4D97-AF65-F5344CB8AC3E}">
        <p14:creationId xmlns:p14="http://schemas.microsoft.com/office/powerpoint/2010/main" val="34877009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9100" y="1174462"/>
            <a:ext cx="11176000" cy="4955203"/>
          </a:xfrm>
          <a:prstGeom prst="rect">
            <a:avLst/>
          </a:prstGeom>
          <a:noFill/>
        </p:spPr>
        <p:txBody>
          <a:bodyPr wrap="square" rtlCol="0">
            <a:spAutoFit/>
          </a:bodyPr>
          <a:lstStyle/>
          <a:p>
            <a:pPr>
              <a:spcAft>
                <a:spcPts val="1200"/>
              </a:spcAft>
            </a:pPr>
            <a:r>
              <a:rPr lang="en-GB" sz="2800" dirty="0" smtClean="0"/>
              <a:t>Here </a:t>
            </a:r>
            <a:r>
              <a:rPr lang="en-GB" sz="2800" dirty="0"/>
              <a:t>are five core parts of this Act.  Can you identify the missing word?</a:t>
            </a:r>
          </a:p>
          <a:p>
            <a:pPr marL="457200" indent="-457200">
              <a:spcAft>
                <a:spcPts val="1200"/>
              </a:spcAft>
              <a:buAutoNum type="arabicPeriod"/>
            </a:pPr>
            <a:r>
              <a:rPr lang="en-GB" sz="2800" dirty="0"/>
              <a:t> </a:t>
            </a:r>
            <a:r>
              <a:rPr lang="en-GB" sz="2800" dirty="0" smtClean="0">
                <a:solidFill>
                  <a:srgbClr val="FF0000"/>
                </a:solidFill>
              </a:rPr>
              <a:t>Unauthorised</a:t>
            </a:r>
            <a:r>
              <a:rPr lang="en-GB" sz="2800" dirty="0" smtClean="0"/>
              <a:t> </a:t>
            </a:r>
            <a:r>
              <a:rPr lang="en-GB" sz="2800" dirty="0"/>
              <a:t>access to computer material</a:t>
            </a:r>
          </a:p>
          <a:p>
            <a:pPr marL="457200" indent="-457200">
              <a:spcAft>
                <a:spcPts val="1200"/>
              </a:spcAft>
              <a:buAutoNum type="arabicPeriod"/>
            </a:pPr>
            <a:r>
              <a:rPr lang="en-GB" sz="2800" dirty="0" smtClean="0"/>
              <a:t> </a:t>
            </a:r>
            <a:r>
              <a:rPr lang="en-GB" sz="2800" dirty="0">
                <a:solidFill>
                  <a:srgbClr val="FF0000"/>
                </a:solidFill>
              </a:rPr>
              <a:t>Unauthorised</a:t>
            </a:r>
            <a:r>
              <a:rPr lang="en-GB" sz="2800" dirty="0" smtClean="0"/>
              <a:t> access </a:t>
            </a:r>
            <a:r>
              <a:rPr lang="en-GB" sz="2800" dirty="0"/>
              <a:t>with intent to commit or facilitate commission of further offences</a:t>
            </a:r>
          </a:p>
          <a:p>
            <a:pPr marL="457200" indent="-457200">
              <a:spcAft>
                <a:spcPts val="1200"/>
              </a:spcAft>
              <a:buAutoNum type="arabicPeriod"/>
            </a:pPr>
            <a:r>
              <a:rPr lang="en-GB" sz="2800" dirty="0"/>
              <a:t> </a:t>
            </a:r>
            <a:r>
              <a:rPr lang="en-GB" sz="2800" dirty="0">
                <a:solidFill>
                  <a:srgbClr val="FF0000"/>
                </a:solidFill>
              </a:rPr>
              <a:t>Unauthorised</a:t>
            </a:r>
            <a:r>
              <a:rPr lang="en-GB" sz="2800" dirty="0" smtClean="0"/>
              <a:t> </a:t>
            </a:r>
            <a:r>
              <a:rPr lang="en-GB" sz="2800" dirty="0"/>
              <a:t>modification of computer material</a:t>
            </a:r>
          </a:p>
          <a:p>
            <a:pPr marL="457200" indent="-457200">
              <a:spcAft>
                <a:spcPts val="1200"/>
              </a:spcAft>
              <a:buAutoNum type="arabicPeriod" startAt="4"/>
            </a:pPr>
            <a:r>
              <a:rPr lang="en-GB" sz="2800" dirty="0"/>
              <a:t> </a:t>
            </a:r>
            <a:r>
              <a:rPr lang="en-GB" sz="2800" dirty="0">
                <a:solidFill>
                  <a:srgbClr val="FF0000"/>
                </a:solidFill>
              </a:rPr>
              <a:t>Unauthorised</a:t>
            </a:r>
            <a:r>
              <a:rPr lang="en-GB" sz="2800" dirty="0" smtClean="0"/>
              <a:t> </a:t>
            </a:r>
            <a:r>
              <a:rPr lang="en-GB" sz="2800" dirty="0"/>
              <a:t>acts with intent to impair operation of a computer</a:t>
            </a:r>
          </a:p>
          <a:p>
            <a:pPr marL="457200" indent="-457200">
              <a:spcAft>
                <a:spcPts val="1200"/>
              </a:spcAft>
              <a:buAutoNum type="arabicPeriod" startAt="4"/>
            </a:pPr>
            <a:r>
              <a:rPr lang="en-GB" sz="2800" dirty="0"/>
              <a:t> Making, supplying, or obtaining articles for use in computer misuse offences</a:t>
            </a:r>
          </a:p>
          <a:p>
            <a:pPr>
              <a:spcAft>
                <a:spcPts val="1200"/>
              </a:spcAft>
            </a:pPr>
            <a:endParaRPr lang="en-GB" sz="3200" dirty="0"/>
          </a:p>
        </p:txBody>
      </p:sp>
      <p:sp>
        <p:nvSpPr>
          <p:cNvPr id="3" name="TextBox 2"/>
          <p:cNvSpPr txBox="1"/>
          <p:nvPr/>
        </p:nvSpPr>
        <p:spPr>
          <a:xfrm>
            <a:off x="584200" y="5760333"/>
            <a:ext cx="10439400" cy="461665"/>
          </a:xfrm>
          <a:prstGeom prst="rect">
            <a:avLst/>
          </a:prstGeom>
          <a:noFill/>
        </p:spPr>
        <p:txBody>
          <a:bodyPr wrap="square" rtlCol="0">
            <a:spAutoFit/>
          </a:bodyPr>
          <a:lstStyle/>
          <a:p>
            <a:r>
              <a:rPr lang="en-GB" sz="2400" b="1" dirty="0" smtClean="0"/>
              <a:t>This Act is fairly straight-forward in comparison to the others.</a:t>
            </a:r>
            <a:endParaRPr lang="en-GB" sz="2400" b="1" dirty="0"/>
          </a:p>
        </p:txBody>
      </p:sp>
      <p:sp>
        <p:nvSpPr>
          <p:cNvPr id="6" name="Snip Single Corner Rectangle 5"/>
          <p:cNvSpPr/>
          <p:nvPr/>
        </p:nvSpPr>
        <p:spPr>
          <a:xfrm flipH="1">
            <a:off x="-4" y="-18626"/>
            <a:ext cx="43053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2800" dirty="0" smtClean="0"/>
              <a:t>  Computer Misuse Act</a:t>
            </a:r>
            <a:endParaRPr lang="en-GB" sz="2800" dirty="0"/>
          </a:p>
        </p:txBody>
      </p:sp>
    </p:spTree>
    <p:extLst>
      <p:ext uri="{BB962C8B-B14F-4D97-AF65-F5344CB8AC3E}">
        <p14:creationId xmlns:p14="http://schemas.microsoft.com/office/powerpoint/2010/main" val="2008578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6271BE-6532-448E-B6FF-BFC290725145}"/>
              </a:ext>
            </a:extLst>
          </p:cNvPr>
          <p:cNvSpPr txBox="1"/>
          <p:nvPr/>
        </p:nvSpPr>
        <p:spPr>
          <a:xfrm>
            <a:off x="419100" y="967863"/>
            <a:ext cx="10240191" cy="1938992"/>
          </a:xfrm>
          <a:prstGeom prst="rect">
            <a:avLst/>
          </a:prstGeom>
          <a:noFill/>
        </p:spPr>
        <p:txBody>
          <a:bodyPr wrap="square" rtlCol="0">
            <a:spAutoFit/>
          </a:bodyPr>
          <a:lstStyle/>
          <a:p>
            <a:r>
              <a:rPr lang="en-GB" sz="2400" b="1" dirty="0"/>
              <a:t>Example 2:  </a:t>
            </a:r>
          </a:p>
          <a:p>
            <a:pPr marL="342900" indent="-342900">
              <a:buFont typeface="Arial" panose="020B0604020202020204" pitchFamily="34" charset="0"/>
              <a:buChar char="•"/>
            </a:pPr>
            <a:r>
              <a:rPr lang="en-GB" sz="2400" dirty="0"/>
              <a:t>A manager’s assessment or opinion of an employee’s performance during their initial probationary period is stored in the companies Human Resources department electronic filing system.</a:t>
            </a:r>
          </a:p>
          <a:p>
            <a:endParaRPr lang="en-GB" sz="2400" dirty="0"/>
          </a:p>
        </p:txBody>
      </p:sp>
      <p:pic>
        <p:nvPicPr>
          <p:cNvPr id="6146" name="Picture 2" descr="Image result for unhappy business meeting">
            <a:extLst>
              <a:ext uri="{FF2B5EF4-FFF2-40B4-BE49-F238E27FC236}">
                <a16:creationId xmlns:a16="http://schemas.microsoft.com/office/drawing/2014/main" id="{AD6DF46B-6329-46B7-B214-9A941F29C1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9300" y="3429000"/>
            <a:ext cx="4705350" cy="31369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human resources">
            <a:extLst>
              <a:ext uri="{FF2B5EF4-FFF2-40B4-BE49-F238E27FC236}">
                <a16:creationId xmlns:a16="http://schemas.microsoft.com/office/drawing/2014/main" id="{1C625CE1-A702-48E3-B79D-197C4E4DB3C8}"/>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4014040" y="2688509"/>
            <a:ext cx="4180319" cy="27813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47700" y="4127500"/>
            <a:ext cx="3797300" cy="1754326"/>
          </a:xfrm>
          <a:prstGeom prst="rect">
            <a:avLst/>
          </a:prstGeom>
          <a:noFill/>
        </p:spPr>
        <p:txBody>
          <a:bodyPr wrap="square" rtlCol="0">
            <a:spAutoFit/>
          </a:bodyPr>
          <a:lstStyle/>
          <a:p>
            <a:r>
              <a:rPr lang="en-GB" sz="3600" b="1" dirty="0" smtClean="0"/>
              <a:t>Is this data regulated by the DPA?</a:t>
            </a:r>
            <a:endParaRPr lang="en-GB" sz="3600" b="1" dirty="0"/>
          </a:p>
        </p:txBody>
      </p:sp>
      <p:sp>
        <p:nvSpPr>
          <p:cNvPr id="7" name="Snip Single Corner Rectangle 5"/>
          <p:cNvSpPr/>
          <p:nvPr/>
        </p:nvSpPr>
        <p:spPr>
          <a:xfrm flipH="1">
            <a:off x="-3" y="-18626"/>
            <a:ext cx="565150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DPA: Personal Data Scenarios</a:t>
            </a:r>
            <a:endParaRPr lang="en-GB" sz="3200" dirty="0"/>
          </a:p>
        </p:txBody>
      </p:sp>
    </p:spTree>
    <p:extLst>
      <p:ext uri="{BB962C8B-B14F-4D97-AF65-F5344CB8AC3E}">
        <p14:creationId xmlns:p14="http://schemas.microsoft.com/office/powerpoint/2010/main" val="349739733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3200" y="983962"/>
            <a:ext cx="11176000" cy="5186035"/>
          </a:xfrm>
          <a:prstGeom prst="rect">
            <a:avLst/>
          </a:prstGeom>
          <a:noFill/>
        </p:spPr>
        <p:txBody>
          <a:bodyPr wrap="square" rtlCol="0">
            <a:spAutoFit/>
          </a:bodyPr>
          <a:lstStyle/>
          <a:p>
            <a:r>
              <a:rPr lang="en-GB" sz="2400" dirty="0"/>
              <a:t>RIPA regulates the manner in which certain public bodies may conduct surveillance and access a person's electronic communications. </a:t>
            </a:r>
            <a:r>
              <a:rPr lang="en-GB" sz="2400" dirty="0" smtClean="0"/>
              <a:t> Essentially, it allows the UK government to monitor communications so as to better combat threats to national security.  The </a:t>
            </a:r>
            <a:r>
              <a:rPr lang="en-GB" sz="2400" dirty="0"/>
              <a:t>Act</a:t>
            </a:r>
            <a:r>
              <a:rPr lang="en-GB" sz="2400" dirty="0" smtClean="0"/>
              <a:t>:</a:t>
            </a:r>
          </a:p>
          <a:p>
            <a:endParaRPr lang="en-GB" dirty="0"/>
          </a:p>
          <a:p>
            <a:pPr marL="342900" indent="-342900">
              <a:spcAft>
                <a:spcPts val="600"/>
              </a:spcAft>
              <a:buFont typeface="Arial" panose="020B0604020202020204" pitchFamily="34" charset="0"/>
              <a:buChar char="•"/>
            </a:pPr>
            <a:r>
              <a:rPr lang="en-GB" sz="2400" dirty="0"/>
              <a:t>enables certain public bodies to demand that an </a:t>
            </a:r>
            <a:r>
              <a:rPr lang="en-GB" sz="2400" dirty="0">
                <a:hlinkClick r:id="rId3" tooltip="ISP"/>
              </a:rPr>
              <a:t>ISP</a:t>
            </a:r>
            <a:r>
              <a:rPr lang="en-GB" sz="2400" dirty="0"/>
              <a:t> provide access to a customer's communications in secret;</a:t>
            </a:r>
          </a:p>
          <a:p>
            <a:pPr marL="342900" indent="-342900">
              <a:spcAft>
                <a:spcPts val="600"/>
              </a:spcAft>
              <a:buFont typeface="Arial" panose="020B0604020202020204" pitchFamily="34" charset="0"/>
              <a:buChar char="•"/>
            </a:pPr>
            <a:r>
              <a:rPr lang="en-GB" sz="2400" dirty="0"/>
              <a:t>enables mass surveillance of communications in transit;</a:t>
            </a:r>
          </a:p>
          <a:p>
            <a:pPr marL="342900" indent="-342900">
              <a:spcAft>
                <a:spcPts val="600"/>
              </a:spcAft>
              <a:buFont typeface="Arial" panose="020B0604020202020204" pitchFamily="34" charset="0"/>
              <a:buChar char="•"/>
            </a:pPr>
            <a:r>
              <a:rPr lang="en-GB" sz="2400" dirty="0"/>
              <a:t>enables certain public bodies to demand ISPs fit equipment to facilitate surveillance;</a:t>
            </a:r>
          </a:p>
          <a:p>
            <a:pPr marL="342900" indent="-342900">
              <a:spcAft>
                <a:spcPts val="600"/>
              </a:spcAft>
              <a:buFont typeface="Arial" panose="020B0604020202020204" pitchFamily="34" charset="0"/>
              <a:buChar char="•"/>
            </a:pPr>
            <a:r>
              <a:rPr lang="en-GB" sz="2400" dirty="0"/>
              <a:t>enables certain public bodies to </a:t>
            </a:r>
            <a:r>
              <a:rPr lang="en-GB" sz="2400" dirty="0">
                <a:hlinkClick r:id="rId4" tooltip="Key disclosure law"/>
              </a:rPr>
              <a:t>demand that someone hand over keys to protected information</a:t>
            </a:r>
            <a:r>
              <a:rPr lang="en-GB" sz="2400" dirty="0"/>
              <a:t>;</a:t>
            </a:r>
          </a:p>
          <a:p>
            <a:pPr marL="342900" indent="-342900">
              <a:spcAft>
                <a:spcPts val="600"/>
              </a:spcAft>
              <a:buFont typeface="Arial" panose="020B0604020202020204" pitchFamily="34" charset="0"/>
              <a:buChar char="•"/>
            </a:pPr>
            <a:r>
              <a:rPr lang="en-GB" sz="2400" dirty="0"/>
              <a:t>allows certain public bodies to monitor people's Internet activities;</a:t>
            </a:r>
          </a:p>
          <a:p>
            <a:pPr marL="342900" indent="-342900">
              <a:spcAft>
                <a:spcPts val="600"/>
              </a:spcAft>
              <a:buFont typeface="Arial" panose="020B0604020202020204" pitchFamily="34" charset="0"/>
              <a:buChar char="•"/>
            </a:pPr>
            <a:r>
              <a:rPr lang="en-GB" sz="2400" dirty="0"/>
              <a:t>prevents the existence of interception warrants and any data collected with them from being revealed in court</a:t>
            </a:r>
            <a:r>
              <a:rPr lang="en-GB" sz="2400" dirty="0" smtClean="0"/>
              <a:t>.</a:t>
            </a:r>
            <a:endParaRPr lang="en-GB" sz="3200" dirty="0"/>
          </a:p>
        </p:txBody>
      </p:sp>
      <p:sp>
        <p:nvSpPr>
          <p:cNvPr id="6" name="Snip Single Corner Rectangle 5"/>
          <p:cNvSpPr/>
          <p:nvPr/>
        </p:nvSpPr>
        <p:spPr>
          <a:xfrm flipH="1">
            <a:off x="-4" y="-18626"/>
            <a:ext cx="83058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smtClean="0"/>
              <a:t>  </a:t>
            </a:r>
            <a:r>
              <a:rPr lang="en-GB" sz="2800" dirty="0"/>
              <a:t>Regulation of Investigatory Powers Act (RIPA) 2000</a:t>
            </a:r>
            <a:endParaRPr lang="en-US" sz="2800" dirty="0"/>
          </a:p>
        </p:txBody>
      </p:sp>
    </p:spTree>
    <p:extLst>
      <p:ext uri="{BB962C8B-B14F-4D97-AF65-F5344CB8AC3E}">
        <p14:creationId xmlns:p14="http://schemas.microsoft.com/office/powerpoint/2010/main" val="417931872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30300" y="873036"/>
            <a:ext cx="8597900" cy="4031873"/>
          </a:xfrm>
          <a:prstGeom prst="rect">
            <a:avLst/>
          </a:prstGeom>
        </p:spPr>
        <p:txBody>
          <a:bodyPr wrap="square">
            <a:spAutoFit/>
          </a:bodyPr>
          <a:lstStyle/>
          <a:p>
            <a:r>
              <a:rPr lang="en-GB" sz="3200" dirty="0"/>
              <a:t>Which of the following must explicitly consent to the storage of personal data under the Data Protection Act 1998? </a:t>
            </a:r>
            <a:endParaRPr lang="en-GB" sz="3200" dirty="0" smtClean="0"/>
          </a:p>
          <a:p>
            <a:endParaRPr lang="en-GB" sz="3200" dirty="0" smtClean="0"/>
          </a:p>
          <a:p>
            <a:pPr marL="514350" indent="-514350">
              <a:buFont typeface="+mj-lt"/>
              <a:buAutoNum type="alphaUcPeriod"/>
            </a:pPr>
            <a:r>
              <a:rPr lang="en-GB" sz="3200" dirty="0" smtClean="0"/>
              <a:t>Information </a:t>
            </a:r>
            <a:r>
              <a:rPr lang="en-GB" sz="3200" dirty="0"/>
              <a:t>Commissioner. </a:t>
            </a:r>
            <a:endParaRPr lang="en-GB" sz="3200" dirty="0" smtClean="0"/>
          </a:p>
          <a:p>
            <a:pPr marL="514350" indent="-514350">
              <a:buFont typeface="+mj-lt"/>
              <a:buAutoNum type="alphaUcPeriod"/>
            </a:pPr>
            <a:r>
              <a:rPr lang="en-GB" sz="3200" dirty="0" smtClean="0"/>
              <a:t>Data </a:t>
            </a:r>
            <a:r>
              <a:rPr lang="en-GB" sz="3200" dirty="0"/>
              <a:t>Controller. </a:t>
            </a:r>
            <a:endParaRPr lang="en-GB" sz="3200" dirty="0" smtClean="0"/>
          </a:p>
          <a:p>
            <a:pPr marL="514350" indent="-514350">
              <a:buFont typeface="+mj-lt"/>
              <a:buAutoNum type="alphaUcPeriod"/>
            </a:pPr>
            <a:r>
              <a:rPr lang="en-GB" sz="3200" dirty="0" smtClean="0"/>
              <a:t>Data </a:t>
            </a:r>
            <a:r>
              <a:rPr lang="en-GB" sz="3200" dirty="0"/>
              <a:t>Subject. </a:t>
            </a:r>
            <a:endParaRPr lang="en-GB" sz="3200" dirty="0" smtClean="0"/>
          </a:p>
          <a:p>
            <a:pPr marL="514350" indent="-514350">
              <a:buFont typeface="+mj-lt"/>
              <a:buAutoNum type="alphaUcPeriod"/>
            </a:pPr>
            <a:r>
              <a:rPr lang="en-GB" sz="3200" dirty="0" smtClean="0"/>
              <a:t>Data </a:t>
            </a:r>
            <a:r>
              <a:rPr lang="en-GB" sz="3200" dirty="0"/>
              <a:t>Processor.</a:t>
            </a:r>
          </a:p>
        </p:txBody>
      </p:sp>
      <p:sp>
        <p:nvSpPr>
          <p:cNvPr id="3" name="Snip Single Corner Rectangle 5"/>
          <p:cNvSpPr/>
          <p:nvPr/>
        </p:nvSpPr>
        <p:spPr>
          <a:xfrm flipH="1">
            <a:off x="-4" y="-18626"/>
            <a:ext cx="1981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smtClean="0"/>
              <a:t>  Review</a:t>
            </a:r>
            <a:endParaRPr lang="en-US" sz="2800" dirty="0"/>
          </a:p>
        </p:txBody>
      </p:sp>
    </p:spTree>
    <p:extLst>
      <p:ext uri="{BB962C8B-B14F-4D97-AF65-F5344CB8AC3E}">
        <p14:creationId xmlns:p14="http://schemas.microsoft.com/office/powerpoint/2010/main" val="318541109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30300" y="873036"/>
            <a:ext cx="8597900" cy="4031873"/>
          </a:xfrm>
          <a:prstGeom prst="rect">
            <a:avLst/>
          </a:prstGeom>
        </p:spPr>
        <p:txBody>
          <a:bodyPr wrap="square">
            <a:spAutoFit/>
          </a:bodyPr>
          <a:lstStyle/>
          <a:p>
            <a:r>
              <a:rPr lang="en-GB" sz="3200" dirty="0"/>
              <a:t>Which of the following must explicitly consent to the storage of personal data under the Data Protection Act 1998? </a:t>
            </a:r>
            <a:endParaRPr lang="en-GB" sz="3200" dirty="0" smtClean="0"/>
          </a:p>
          <a:p>
            <a:endParaRPr lang="en-GB" sz="3200" dirty="0" smtClean="0"/>
          </a:p>
          <a:p>
            <a:pPr marL="514350" indent="-514350">
              <a:buFont typeface="+mj-lt"/>
              <a:buAutoNum type="alphaUcPeriod"/>
            </a:pPr>
            <a:r>
              <a:rPr lang="en-GB" sz="3200" dirty="0" smtClean="0"/>
              <a:t>Information </a:t>
            </a:r>
            <a:r>
              <a:rPr lang="en-GB" sz="3200" dirty="0"/>
              <a:t>Commissioner. </a:t>
            </a:r>
            <a:endParaRPr lang="en-GB" sz="3200" dirty="0" smtClean="0"/>
          </a:p>
          <a:p>
            <a:pPr marL="514350" indent="-514350">
              <a:buFont typeface="+mj-lt"/>
              <a:buAutoNum type="alphaUcPeriod"/>
            </a:pPr>
            <a:r>
              <a:rPr lang="en-GB" sz="3200" dirty="0" smtClean="0"/>
              <a:t>Data </a:t>
            </a:r>
            <a:r>
              <a:rPr lang="en-GB" sz="3200" dirty="0"/>
              <a:t>Controller. </a:t>
            </a:r>
            <a:endParaRPr lang="en-GB" sz="3200" dirty="0" smtClean="0"/>
          </a:p>
          <a:p>
            <a:pPr marL="514350" indent="-514350">
              <a:buFont typeface="+mj-lt"/>
              <a:buAutoNum type="alphaUcPeriod"/>
            </a:pPr>
            <a:r>
              <a:rPr lang="en-GB" sz="3200" dirty="0" smtClean="0">
                <a:solidFill>
                  <a:srgbClr val="FF0000"/>
                </a:solidFill>
              </a:rPr>
              <a:t>Data </a:t>
            </a:r>
            <a:r>
              <a:rPr lang="en-GB" sz="3200" dirty="0">
                <a:solidFill>
                  <a:srgbClr val="FF0000"/>
                </a:solidFill>
              </a:rPr>
              <a:t>Subject. </a:t>
            </a:r>
            <a:endParaRPr lang="en-GB" sz="3200" dirty="0" smtClean="0">
              <a:solidFill>
                <a:srgbClr val="FF0000"/>
              </a:solidFill>
            </a:endParaRPr>
          </a:p>
          <a:p>
            <a:pPr marL="514350" indent="-514350">
              <a:buFont typeface="+mj-lt"/>
              <a:buAutoNum type="alphaUcPeriod"/>
            </a:pPr>
            <a:r>
              <a:rPr lang="en-GB" sz="3200" dirty="0" smtClean="0"/>
              <a:t>Data </a:t>
            </a:r>
            <a:r>
              <a:rPr lang="en-GB" sz="3200" dirty="0"/>
              <a:t>Processor.</a:t>
            </a:r>
          </a:p>
        </p:txBody>
      </p:sp>
      <p:sp>
        <p:nvSpPr>
          <p:cNvPr id="3" name="Snip Single Corner Rectangle 5"/>
          <p:cNvSpPr/>
          <p:nvPr/>
        </p:nvSpPr>
        <p:spPr>
          <a:xfrm flipH="1">
            <a:off x="-4" y="-18626"/>
            <a:ext cx="1981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smtClean="0"/>
              <a:t>  Review</a:t>
            </a:r>
            <a:endParaRPr lang="en-US" sz="2800" dirty="0"/>
          </a:p>
        </p:txBody>
      </p:sp>
    </p:spTree>
    <p:extLst>
      <p:ext uri="{BB962C8B-B14F-4D97-AF65-F5344CB8AC3E}">
        <p14:creationId xmlns:p14="http://schemas.microsoft.com/office/powerpoint/2010/main" val="155523367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30300" y="873036"/>
            <a:ext cx="9956800" cy="5016758"/>
          </a:xfrm>
          <a:prstGeom prst="rect">
            <a:avLst/>
          </a:prstGeom>
        </p:spPr>
        <p:txBody>
          <a:bodyPr wrap="square">
            <a:spAutoFit/>
          </a:bodyPr>
          <a:lstStyle/>
          <a:p>
            <a:r>
              <a:rPr lang="en-GB" sz="3200" dirty="0"/>
              <a:t>Which of the following is NOT an offence under the Computer Misuse Act? </a:t>
            </a:r>
            <a:endParaRPr lang="en-GB" sz="3200" dirty="0" smtClean="0"/>
          </a:p>
          <a:p>
            <a:endParaRPr lang="en-GB" sz="3200" dirty="0" smtClean="0"/>
          </a:p>
          <a:p>
            <a:pPr marL="514350" indent="-514350">
              <a:buFont typeface="+mj-lt"/>
              <a:buAutoNum type="alphaUcPeriod"/>
            </a:pPr>
            <a:r>
              <a:rPr lang="en-GB" sz="3200" dirty="0" smtClean="0"/>
              <a:t>Access </a:t>
            </a:r>
            <a:r>
              <a:rPr lang="en-GB" sz="3200" dirty="0"/>
              <a:t>to someone else's files without their </a:t>
            </a:r>
            <a:r>
              <a:rPr lang="en-GB" sz="3200" dirty="0" smtClean="0"/>
              <a:t>permission.</a:t>
            </a:r>
          </a:p>
          <a:p>
            <a:pPr marL="514350" indent="-514350">
              <a:buFont typeface="+mj-lt"/>
              <a:buAutoNum type="alphaUcPeriod"/>
            </a:pPr>
            <a:r>
              <a:rPr lang="en-GB" sz="3200" dirty="0" smtClean="0"/>
              <a:t>Unauthorised </a:t>
            </a:r>
            <a:r>
              <a:rPr lang="en-GB" sz="3200" dirty="0"/>
              <a:t>access to someone else's files with intent to commit further criminal </a:t>
            </a:r>
            <a:r>
              <a:rPr lang="en-GB" sz="3200" dirty="0" smtClean="0"/>
              <a:t>offences.</a:t>
            </a:r>
          </a:p>
          <a:p>
            <a:pPr marL="514350" indent="-514350">
              <a:buFont typeface="+mj-lt"/>
              <a:buAutoNum type="alphaUcPeriod"/>
            </a:pPr>
            <a:r>
              <a:rPr lang="en-GB" sz="3200" dirty="0" smtClean="0"/>
              <a:t>Copying </a:t>
            </a:r>
            <a:r>
              <a:rPr lang="en-GB" sz="3200" dirty="0"/>
              <a:t>software and trying to sell it to someone for a </a:t>
            </a:r>
            <a:r>
              <a:rPr lang="en-GB" sz="3200" dirty="0" smtClean="0"/>
              <a:t>profit.</a:t>
            </a:r>
          </a:p>
          <a:p>
            <a:pPr marL="514350" indent="-514350">
              <a:buFont typeface="+mj-lt"/>
              <a:buAutoNum type="alphaUcPeriod"/>
            </a:pPr>
            <a:r>
              <a:rPr lang="en-GB" sz="3200" dirty="0"/>
              <a:t>T</a:t>
            </a:r>
            <a:r>
              <a:rPr lang="en-GB" sz="3200" dirty="0" smtClean="0"/>
              <a:t>ampering </a:t>
            </a:r>
            <a:r>
              <a:rPr lang="en-GB" sz="3200" dirty="0"/>
              <a:t>with the configuration of a website without the owner’s permission</a:t>
            </a:r>
          </a:p>
        </p:txBody>
      </p:sp>
      <p:sp>
        <p:nvSpPr>
          <p:cNvPr id="3" name="Snip Single Corner Rectangle 5"/>
          <p:cNvSpPr/>
          <p:nvPr/>
        </p:nvSpPr>
        <p:spPr>
          <a:xfrm flipH="1">
            <a:off x="-4" y="-18626"/>
            <a:ext cx="1981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smtClean="0"/>
              <a:t>  Review</a:t>
            </a:r>
            <a:endParaRPr lang="en-US" sz="2800" dirty="0"/>
          </a:p>
        </p:txBody>
      </p:sp>
    </p:spTree>
    <p:extLst>
      <p:ext uri="{BB962C8B-B14F-4D97-AF65-F5344CB8AC3E}">
        <p14:creationId xmlns:p14="http://schemas.microsoft.com/office/powerpoint/2010/main" val="52609620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30300" y="873036"/>
            <a:ext cx="9956800" cy="5016758"/>
          </a:xfrm>
          <a:prstGeom prst="rect">
            <a:avLst/>
          </a:prstGeom>
        </p:spPr>
        <p:txBody>
          <a:bodyPr wrap="square">
            <a:spAutoFit/>
          </a:bodyPr>
          <a:lstStyle/>
          <a:p>
            <a:r>
              <a:rPr lang="en-GB" sz="3200" dirty="0"/>
              <a:t>Which of the following is NOT an offence under the Computer Misuse Act? </a:t>
            </a:r>
            <a:endParaRPr lang="en-GB" sz="3200" dirty="0" smtClean="0"/>
          </a:p>
          <a:p>
            <a:endParaRPr lang="en-GB" sz="3200" dirty="0" smtClean="0"/>
          </a:p>
          <a:p>
            <a:pPr marL="514350" indent="-514350">
              <a:buFont typeface="+mj-lt"/>
              <a:buAutoNum type="alphaUcPeriod"/>
            </a:pPr>
            <a:r>
              <a:rPr lang="en-GB" sz="3200" dirty="0" smtClean="0"/>
              <a:t>Access </a:t>
            </a:r>
            <a:r>
              <a:rPr lang="en-GB" sz="3200" dirty="0"/>
              <a:t>to someone else's files without their </a:t>
            </a:r>
            <a:r>
              <a:rPr lang="en-GB" sz="3200" dirty="0" smtClean="0"/>
              <a:t>permission.</a:t>
            </a:r>
          </a:p>
          <a:p>
            <a:pPr marL="514350" indent="-514350">
              <a:buFont typeface="+mj-lt"/>
              <a:buAutoNum type="alphaUcPeriod"/>
            </a:pPr>
            <a:r>
              <a:rPr lang="en-GB" sz="3200" dirty="0" smtClean="0"/>
              <a:t>Unauthorised </a:t>
            </a:r>
            <a:r>
              <a:rPr lang="en-GB" sz="3200" dirty="0"/>
              <a:t>access to someone else's files with intent to commit further criminal </a:t>
            </a:r>
            <a:r>
              <a:rPr lang="en-GB" sz="3200" dirty="0" smtClean="0"/>
              <a:t>offences.</a:t>
            </a:r>
          </a:p>
          <a:p>
            <a:pPr marL="514350" indent="-514350">
              <a:buFont typeface="+mj-lt"/>
              <a:buAutoNum type="alphaUcPeriod"/>
            </a:pPr>
            <a:r>
              <a:rPr lang="en-GB" sz="3200" dirty="0" smtClean="0">
                <a:solidFill>
                  <a:srgbClr val="FF0000"/>
                </a:solidFill>
              </a:rPr>
              <a:t>Copying </a:t>
            </a:r>
            <a:r>
              <a:rPr lang="en-GB" sz="3200" dirty="0">
                <a:solidFill>
                  <a:srgbClr val="FF0000"/>
                </a:solidFill>
              </a:rPr>
              <a:t>software and trying to sell it to someone for a </a:t>
            </a:r>
            <a:r>
              <a:rPr lang="en-GB" sz="3200" dirty="0" smtClean="0">
                <a:solidFill>
                  <a:srgbClr val="FF0000"/>
                </a:solidFill>
              </a:rPr>
              <a:t>profit.</a:t>
            </a:r>
          </a:p>
          <a:p>
            <a:pPr marL="514350" indent="-514350">
              <a:buFont typeface="+mj-lt"/>
              <a:buAutoNum type="alphaUcPeriod"/>
            </a:pPr>
            <a:r>
              <a:rPr lang="en-GB" sz="3200" dirty="0"/>
              <a:t>T</a:t>
            </a:r>
            <a:r>
              <a:rPr lang="en-GB" sz="3200" dirty="0" smtClean="0"/>
              <a:t>ampering </a:t>
            </a:r>
            <a:r>
              <a:rPr lang="en-GB" sz="3200" dirty="0"/>
              <a:t>with the configuration of a website without the owner’s permission</a:t>
            </a:r>
          </a:p>
        </p:txBody>
      </p:sp>
      <p:sp>
        <p:nvSpPr>
          <p:cNvPr id="3" name="Snip Single Corner Rectangle 5"/>
          <p:cNvSpPr/>
          <p:nvPr/>
        </p:nvSpPr>
        <p:spPr>
          <a:xfrm flipH="1">
            <a:off x="-4" y="-18626"/>
            <a:ext cx="1981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smtClean="0"/>
              <a:t>  Review</a:t>
            </a:r>
            <a:endParaRPr lang="en-US" sz="2800" dirty="0"/>
          </a:p>
        </p:txBody>
      </p:sp>
    </p:spTree>
    <p:extLst>
      <p:ext uri="{BB962C8B-B14F-4D97-AF65-F5344CB8AC3E}">
        <p14:creationId xmlns:p14="http://schemas.microsoft.com/office/powerpoint/2010/main" val="363170406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89000" y="644436"/>
            <a:ext cx="8978900" cy="5509200"/>
          </a:xfrm>
          <a:prstGeom prst="rect">
            <a:avLst/>
          </a:prstGeom>
        </p:spPr>
        <p:txBody>
          <a:bodyPr wrap="square">
            <a:spAutoFit/>
          </a:bodyPr>
          <a:lstStyle/>
          <a:p>
            <a:r>
              <a:rPr lang="en-GB" sz="3200" dirty="0"/>
              <a:t>The Data Protection Act is a legal statute designed to protect what</a:t>
            </a:r>
            <a:r>
              <a:rPr lang="en-GB" sz="3200" dirty="0" smtClean="0"/>
              <a:t>?</a:t>
            </a:r>
          </a:p>
          <a:p>
            <a:endParaRPr lang="en-GB" sz="3200" dirty="0"/>
          </a:p>
          <a:p>
            <a:pPr marL="514350" indent="-514350">
              <a:buFont typeface="+mj-lt"/>
              <a:buAutoNum type="alphaUcPeriod"/>
            </a:pPr>
            <a:r>
              <a:rPr lang="en-GB" sz="3200" dirty="0" smtClean="0"/>
              <a:t>All </a:t>
            </a:r>
            <a:r>
              <a:rPr lang="en-GB" sz="3200" dirty="0"/>
              <a:t>personal data stored on a computer by a public body or a private company.</a:t>
            </a:r>
          </a:p>
          <a:p>
            <a:pPr marL="514350" indent="-514350">
              <a:buFont typeface="+mj-lt"/>
              <a:buAutoNum type="alphaUcPeriod"/>
            </a:pPr>
            <a:r>
              <a:rPr lang="en-GB" sz="3200" dirty="0" smtClean="0"/>
              <a:t>Sensitive </a:t>
            </a:r>
            <a:r>
              <a:rPr lang="en-GB" sz="3200" dirty="0"/>
              <a:t>personal information stored on computers, paper and other media.</a:t>
            </a:r>
          </a:p>
          <a:p>
            <a:pPr marL="514350" indent="-514350">
              <a:buFont typeface="+mj-lt"/>
              <a:buAutoNum type="alphaUcPeriod"/>
            </a:pPr>
            <a:r>
              <a:rPr lang="en-GB" sz="3200" dirty="0" smtClean="0"/>
              <a:t>Individuals </a:t>
            </a:r>
            <a:r>
              <a:rPr lang="en-GB" sz="3200" dirty="0"/>
              <a:t>from online defamation of character on social media.</a:t>
            </a:r>
          </a:p>
          <a:p>
            <a:pPr marL="514350" indent="-514350">
              <a:buFont typeface="+mj-lt"/>
              <a:buAutoNum type="alphaUcPeriod"/>
            </a:pPr>
            <a:r>
              <a:rPr lang="en-GB" sz="3200" dirty="0" smtClean="0"/>
              <a:t>Theft </a:t>
            </a:r>
            <a:r>
              <a:rPr lang="en-GB" sz="3200" dirty="0"/>
              <a:t>of copyright materials and commercially sensitive information.</a:t>
            </a:r>
          </a:p>
        </p:txBody>
      </p:sp>
      <p:sp>
        <p:nvSpPr>
          <p:cNvPr id="3" name="Snip Single Corner Rectangle 5"/>
          <p:cNvSpPr/>
          <p:nvPr/>
        </p:nvSpPr>
        <p:spPr>
          <a:xfrm flipH="1">
            <a:off x="-4" y="-18626"/>
            <a:ext cx="1981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smtClean="0"/>
              <a:t>  Review</a:t>
            </a:r>
            <a:endParaRPr lang="en-US" sz="2800" dirty="0"/>
          </a:p>
        </p:txBody>
      </p:sp>
    </p:spTree>
    <p:extLst>
      <p:ext uri="{BB962C8B-B14F-4D97-AF65-F5344CB8AC3E}">
        <p14:creationId xmlns:p14="http://schemas.microsoft.com/office/powerpoint/2010/main" val="53377670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89000" y="644436"/>
            <a:ext cx="8978900" cy="5509200"/>
          </a:xfrm>
          <a:prstGeom prst="rect">
            <a:avLst/>
          </a:prstGeom>
        </p:spPr>
        <p:txBody>
          <a:bodyPr wrap="square">
            <a:spAutoFit/>
          </a:bodyPr>
          <a:lstStyle/>
          <a:p>
            <a:r>
              <a:rPr lang="en-GB" sz="3200" dirty="0"/>
              <a:t>The Data Protection Act is a legal statute designed to protect what</a:t>
            </a:r>
            <a:r>
              <a:rPr lang="en-GB" sz="3200" dirty="0" smtClean="0"/>
              <a:t>?</a:t>
            </a:r>
          </a:p>
          <a:p>
            <a:endParaRPr lang="en-GB" sz="3200" dirty="0"/>
          </a:p>
          <a:p>
            <a:pPr marL="514350" indent="-514350">
              <a:buFont typeface="+mj-lt"/>
              <a:buAutoNum type="alphaUcPeriod"/>
            </a:pPr>
            <a:r>
              <a:rPr lang="en-GB" sz="3200" dirty="0" smtClean="0">
                <a:solidFill>
                  <a:srgbClr val="FF0000"/>
                </a:solidFill>
              </a:rPr>
              <a:t>All </a:t>
            </a:r>
            <a:r>
              <a:rPr lang="en-GB" sz="3200" dirty="0">
                <a:solidFill>
                  <a:srgbClr val="FF0000"/>
                </a:solidFill>
              </a:rPr>
              <a:t>personal data stored on a computer by a public body or a private company.</a:t>
            </a:r>
          </a:p>
          <a:p>
            <a:pPr marL="514350" indent="-514350">
              <a:buFont typeface="+mj-lt"/>
              <a:buAutoNum type="alphaUcPeriod"/>
            </a:pPr>
            <a:r>
              <a:rPr lang="en-GB" sz="3200" dirty="0" smtClean="0"/>
              <a:t>Sensitive </a:t>
            </a:r>
            <a:r>
              <a:rPr lang="en-GB" sz="3200" dirty="0"/>
              <a:t>personal information stored on computers, paper and other media.</a:t>
            </a:r>
          </a:p>
          <a:p>
            <a:pPr marL="514350" indent="-514350">
              <a:buFont typeface="+mj-lt"/>
              <a:buAutoNum type="alphaUcPeriod"/>
            </a:pPr>
            <a:r>
              <a:rPr lang="en-GB" sz="3200" dirty="0" smtClean="0"/>
              <a:t>Individuals </a:t>
            </a:r>
            <a:r>
              <a:rPr lang="en-GB" sz="3200" dirty="0"/>
              <a:t>from online defamation of character on social media.</a:t>
            </a:r>
          </a:p>
          <a:p>
            <a:pPr marL="514350" indent="-514350">
              <a:buFont typeface="+mj-lt"/>
              <a:buAutoNum type="alphaUcPeriod"/>
            </a:pPr>
            <a:r>
              <a:rPr lang="en-GB" sz="3200" dirty="0" smtClean="0"/>
              <a:t>Theft </a:t>
            </a:r>
            <a:r>
              <a:rPr lang="en-GB" sz="3200" dirty="0"/>
              <a:t>of copyright materials and commercially sensitive information.</a:t>
            </a:r>
          </a:p>
        </p:txBody>
      </p:sp>
      <p:sp>
        <p:nvSpPr>
          <p:cNvPr id="3" name="Snip Single Corner Rectangle 5"/>
          <p:cNvSpPr/>
          <p:nvPr/>
        </p:nvSpPr>
        <p:spPr>
          <a:xfrm flipH="1">
            <a:off x="-4" y="-18626"/>
            <a:ext cx="1981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smtClean="0"/>
              <a:t>  Review</a:t>
            </a:r>
            <a:endParaRPr lang="en-US" sz="2800" dirty="0"/>
          </a:p>
        </p:txBody>
      </p:sp>
    </p:spTree>
    <p:extLst>
      <p:ext uri="{BB962C8B-B14F-4D97-AF65-F5344CB8AC3E}">
        <p14:creationId xmlns:p14="http://schemas.microsoft.com/office/powerpoint/2010/main" val="154680870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A5879465-56D8-497D-86B8-AB1D0B075A6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61" t="17590" r="42605" b="18410"/>
          <a:stretch/>
        </p:blipFill>
        <p:spPr bwMode="auto">
          <a:xfrm>
            <a:off x="1813744" y="921544"/>
            <a:ext cx="8196146"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a:extLst>
              <a:ext uri="{FF2B5EF4-FFF2-40B4-BE49-F238E27FC236}">
                <a16:creationId xmlns:a16="http://schemas.microsoft.com/office/drawing/2014/main" id="{BF4E6D49-C110-4BB2-A6A7-70EBB9DE76C3}"/>
              </a:ext>
            </a:extLst>
          </p:cNvPr>
          <p:cNvSpPr/>
          <p:nvPr/>
        </p:nvSpPr>
        <p:spPr>
          <a:xfrm>
            <a:off x="4622056" y="3363257"/>
            <a:ext cx="2304256" cy="28803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C3ABF601-C3E8-46E0-B60B-5097E7E01A8B}"/>
              </a:ext>
            </a:extLst>
          </p:cNvPr>
          <p:cNvSpPr/>
          <p:nvPr/>
        </p:nvSpPr>
        <p:spPr>
          <a:xfrm>
            <a:off x="5342136" y="6119912"/>
            <a:ext cx="2520280" cy="28803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7ACBF10-14BB-4071-B303-3BB7FDF564A7}"/>
              </a:ext>
            </a:extLst>
          </p:cNvPr>
          <p:cNvSpPr txBox="1"/>
          <p:nvPr/>
        </p:nvSpPr>
        <p:spPr>
          <a:xfrm>
            <a:off x="3839072" y="112127"/>
            <a:ext cx="8352928" cy="584775"/>
          </a:xfrm>
          <a:prstGeom prst="rect">
            <a:avLst/>
          </a:prstGeom>
          <a:noFill/>
        </p:spPr>
        <p:txBody>
          <a:bodyPr wrap="square" rtlCol="0">
            <a:spAutoFit/>
          </a:bodyPr>
          <a:lstStyle/>
          <a:p>
            <a:r>
              <a:rPr lang="en-GB" sz="3200" dirty="0"/>
              <a:t>What law was broken?</a:t>
            </a:r>
          </a:p>
        </p:txBody>
      </p:sp>
      <p:sp>
        <p:nvSpPr>
          <p:cNvPr id="8" name="Rectangle 7">
            <a:extLst>
              <a:ext uri="{FF2B5EF4-FFF2-40B4-BE49-F238E27FC236}">
                <a16:creationId xmlns:a16="http://schemas.microsoft.com/office/drawing/2014/main" id="{E2318636-CAB8-46BC-8A8A-1A2DF6FA85EC}"/>
              </a:ext>
            </a:extLst>
          </p:cNvPr>
          <p:cNvSpPr/>
          <p:nvPr/>
        </p:nvSpPr>
        <p:spPr>
          <a:xfrm>
            <a:off x="6422256" y="2433712"/>
            <a:ext cx="2448272" cy="3600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nip Single Corner Rectangle 5"/>
          <p:cNvSpPr/>
          <p:nvPr/>
        </p:nvSpPr>
        <p:spPr>
          <a:xfrm flipH="1">
            <a:off x="-4" y="-18626"/>
            <a:ext cx="1981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smtClean="0"/>
              <a:t>  Review</a:t>
            </a:r>
            <a:endParaRPr lang="en-US" sz="2800" dirty="0"/>
          </a:p>
        </p:txBody>
      </p:sp>
    </p:spTree>
    <p:extLst>
      <p:ext uri="{BB962C8B-B14F-4D97-AF65-F5344CB8AC3E}">
        <p14:creationId xmlns:p14="http://schemas.microsoft.com/office/powerpoint/2010/main" val="3325560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8"/>
                                        </p:tgtEl>
                                      </p:cBhvr>
                                    </p:animEffect>
                                    <p:set>
                                      <p:cBhvr>
                                        <p:cTn id="13"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A5879465-56D8-497D-86B8-AB1D0B075A6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61" t="17590" r="42605" b="18410"/>
          <a:stretch/>
        </p:blipFill>
        <p:spPr bwMode="auto">
          <a:xfrm>
            <a:off x="1813744" y="921544"/>
            <a:ext cx="8196146"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nip Single Corner Rectangle 5"/>
          <p:cNvSpPr/>
          <p:nvPr/>
        </p:nvSpPr>
        <p:spPr>
          <a:xfrm flipH="1">
            <a:off x="-4" y="-18626"/>
            <a:ext cx="1981204"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smtClean="0"/>
              <a:t>  Review</a:t>
            </a:r>
            <a:endParaRPr lang="en-US" sz="2800" dirty="0"/>
          </a:p>
        </p:txBody>
      </p:sp>
      <p:sp>
        <p:nvSpPr>
          <p:cNvPr id="6" name="TextBox 5">
            <a:extLst>
              <a:ext uri="{FF2B5EF4-FFF2-40B4-BE49-F238E27FC236}">
                <a16:creationId xmlns:a16="http://schemas.microsoft.com/office/drawing/2014/main" id="{87ACBF10-14BB-4071-B303-3BB7FDF564A7}"/>
              </a:ext>
            </a:extLst>
          </p:cNvPr>
          <p:cNvSpPr txBox="1"/>
          <p:nvPr/>
        </p:nvSpPr>
        <p:spPr>
          <a:xfrm>
            <a:off x="3839072" y="112127"/>
            <a:ext cx="8352928" cy="584775"/>
          </a:xfrm>
          <a:prstGeom prst="rect">
            <a:avLst/>
          </a:prstGeom>
          <a:noFill/>
        </p:spPr>
        <p:txBody>
          <a:bodyPr wrap="square" rtlCol="0">
            <a:spAutoFit/>
          </a:bodyPr>
          <a:lstStyle/>
          <a:p>
            <a:r>
              <a:rPr lang="en-GB" sz="3200" dirty="0"/>
              <a:t>What law was broken?</a:t>
            </a:r>
          </a:p>
        </p:txBody>
      </p:sp>
    </p:spTree>
    <p:extLst>
      <p:ext uri="{BB962C8B-B14F-4D97-AF65-F5344CB8AC3E}">
        <p14:creationId xmlns:p14="http://schemas.microsoft.com/office/powerpoint/2010/main" val="358189291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7ACBF10-14BB-4071-B303-3BB7FDF564A7}"/>
              </a:ext>
            </a:extLst>
          </p:cNvPr>
          <p:cNvSpPr txBox="1"/>
          <p:nvPr/>
        </p:nvSpPr>
        <p:spPr>
          <a:xfrm>
            <a:off x="530920" y="336769"/>
            <a:ext cx="8352928" cy="584775"/>
          </a:xfrm>
          <a:prstGeom prst="rect">
            <a:avLst/>
          </a:prstGeom>
          <a:noFill/>
        </p:spPr>
        <p:txBody>
          <a:bodyPr wrap="square" rtlCol="0">
            <a:spAutoFit/>
          </a:bodyPr>
          <a:lstStyle/>
          <a:p>
            <a:r>
              <a:rPr lang="en-GB" sz="3200" dirty="0" smtClean="0"/>
              <a:t>Further Reading</a:t>
            </a:r>
            <a:endParaRPr lang="en-GB" sz="3200" dirty="0"/>
          </a:p>
        </p:txBody>
      </p:sp>
      <p:sp>
        <p:nvSpPr>
          <p:cNvPr id="2" name="TextBox 1"/>
          <p:cNvSpPr txBox="1"/>
          <p:nvPr/>
        </p:nvSpPr>
        <p:spPr>
          <a:xfrm>
            <a:off x="530920" y="1435100"/>
            <a:ext cx="9273480" cy="923330"/>
          </a:xfrm>
          <a:prstGeom prst="rect">
            <a:avLst/>
          </a:prstGeom>
          <a:noFill/>
        </p:spPr>
        <p:txBody>
          <a:bodyPr wrap="square" rtlCol="0">
            <a:spAutoFit/>
          </a:bodyPr>
          <a:lstStyle/>
          <a:p>
            <a:r>
              <a:rPr lang="en-GB" dirty="0"/>
              <a:t>Data Protection Act </a:t>
            </a:r>
            <a:r>
              <a:rPr lang="en-GB" dirty="0">
                <a:hlinkClick r:id="rId3"/>
              </a:rPr>
              <a:t>http://</a:t>
            </a:r>
            <a:r>
              <a:rPr lang="en-GB" dirty="0" smtClean="0">
                <a:hlinkClick r:id="rId3"/>
              </a:rPr>
              <a:t>www.bbc.co.uk/schools/gcsebitesize/ict/legal/0dataprotectionactrev1.shtml</a:t>
            </a:r>
            <a:endParaRPr lang="en-GB" dirty="0" smtClean="0"/>
          </a:p>
          <a:p>
            <a:endParaRPr lang="en-GB" dirty="0"/>
          </a:p>
        </p:txBody>
      </p:sp>
    </p:spTree>
    <p:extLst>
      <p:ext uri="{BB962C8B-B14F-4D97-AF65-F5344CB8AC3E}">
        <p14:creationId xmlns:p14="http://schemas.microsoft.com/office/powerpoint/2010/main" val="11105546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6271BE-6532-448E-B6FF-BFC290725145}"/>
              </a:ext>
            </a:extLst>
          </p:cNvPr>
          <p:cNvSpPr txBox="1"/>
          <p:nvPr/>
        </p:nvSpPr>
        <p:spPr>
          <a:xfrm>
            <a:off x="419100" y="967863"/>
            <a:ext cx="10240191" cy="1938992"/>
          </a:xfrm>
          <a:prstGeom prst="rect">
            <a:avLst/>
          </a:prstGeom>
          <a:noFill/>
        </p:spPr>
        <p:txBody>
          <a:bodyPr wrap="square" rtlCol="0">
            <a:spAutoFit/>
          </a:bodyPr>
          <a:lstStyle/>
          <a:p>
            <a:r>
              <a:rPr lang="en-GB" sz="2400" b="1" dirty="0"/>
              <a:t>Example 2:  </a:t>
            </a:r>
          </a:p>
          <a:p>
            <a:pPr marL="342900" indent="-342900">
              <a:buFont typeface="Arial" panose="020B0604020202020204" pitchFamily="34" charset="0"/>
              <a:buChar char="•"/>
            </a:pPr>
            <a:r>
              <a:rPr lang="en-GB" sz="2400" dirty="0"/>
              <a:t>A manager’s assessment or opinion of an employee’s performance during their initial probationary period is stored in the companies Human Resources department electronic filing system.</a:t>
            </a:r>
          </a:p>
          <a:p>
            <a:endParaRPr lang="en-GB" sz="2400" dirty="0"/>
          </a:p>
        </p:txBody>
      </p:sp>
      <p:pic>
        <p:nvPicPr>
          <p:cNvPr id="6146" name="Picture 2" descr="Image result for unhappy business meeting">
            <a:extLst>
              <a:ext uri="{FF2B5EF4-FFF2-40B4-BE49-F238E27FC236}">
                <a16:creationId xmlns:a16="http://schemas.microsoft.com/office/drawing/2014/main" id="{AD6DF46B-6329-46B7-B214-9A941F29C1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9300" y="3429000"/>
            <a:ext cx="4705350" cy="31369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human resources">
            <a:extLst>
              <a:ext uri="{FF2B5EF4-FFF2-40B4-BE49-F238E27FC236}">
                <a16:creationId xmlns:a16="http://schemas.microsoft.com/office/drawing/2014/main" id="{1C625CE1-A702-48E3-B79D-197C4E4DB3C8}"/>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4014040" y="2688509"/>
            <a:ext cx="4180319" cy="27813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C7328C4-9CC5-4640-A29A-8BB0B5C341FB}"/>
              </a:ext>
            </a:extLst>
          </p:cNvPr>
          <p:cNvSpPr txBox="1"/>
          <p:nvPr/>
        </p:nvSpPr>
        <p:spPr>
          <a:xfrm>
            <a:off x="571500" y="3327400"/>
            <a:ext cx="3048000" cy="2308324"/>
          </a:xfrm>
          <a:prstGeom prst="rect">
            <a:avLst/>
          </a:prstGeom>
          <a:noFill/>
        </p:spPr>
        <p:txBody>
          <a:bodyPr wrap="square" rtlCol="0">
            <a:spAutoFit/>
          </a:bodyPr>
          <a:lstStyle/>
          <a:p>
            <a:r>
              <a:rPr lang="en-GB" sz="2400" dirty="0"/>
              <a:t>The information is recorded as part of a relevant filing system, and is personal information about the individual employee.</a:t>
            </a:r>
            <a:endParaRPr lang="en-US" sz="2400" dirty="0"/>
          </a:p>
        </p:txBody>
      </p:sp>
      <p:sp>
        <p:nvSpPr>
          <p:cNvPr id="7" name="Snip Single Corner Rectangle 5"/>
          <p:cNvSpPr/>
          <p:nvPr/>
        </p:nvSpPr>
        <p:spPr>
          <a:xfrm flipH="1">
            <a:off x="-3" y="-18626"/>
            <a:ext cx="565150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DPA: Personal Data Scenarios</a:t>
            </a:r>
            <a:endParaRPr lang="en-GB" sz="3200" dirty="0"/>
          </a:p>
        </p:txBody>
      </p:sp>
    </p:spTree>
    <p:extLst>
      <p:ext uri="{BB962C8B-B14F-4D97-AF65-F5344CB8AC3E}">
        <p14:creationId xmlns:p14="http://schemas.microsoft.com/office/powerpoint/2010/main" val="3719247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4EB486E-3BB8-4558-9840-368B69B57E05}"/>
              </a:ext>
            </a:extLst>
          </p:cNvPr>
          <p:cNvPicPr>
            <a:picLocks noChangeAspect="1"/>
          </p:cNvPicPr>
          <p:nvPr/>
        </p:nvPicPr>
        <p:blipFill>
          <a:blip r:embed="rId3"/>
          <a:stretch>
            <a:fillRect/>
          </a:stretch>
        </p:blipFill>
        <p:spPr>
          <a:xfrm>
            <a:off x="3619500" y="901700"/>
            <a:ext cx="8205158" cy="5575300"/>
          </a:xfrm>
          <a:prstGeom prst="rect">
            <a:avLst/>
          </a:prstGeom>
        </p:spPr>
      </p:pic>
      <p:sp>
        <p:nvSpPr>
          <p:cNvPr id="2" name="TextBox 1">
            <a:extLst>
              <a:ext uri="{FF2B5EF4-FFF2-40B4-BE49-F238E27FC236}">
                <a16:creationId xmlns:a16="http://schemas.microsoft.com/office/drawing/2014/main" id="{ED42F6CC-F59E-426A-B7FD-C5EDED95C7A4}"/>
              </a:ext>
            </a:extLst>
          </p:cNvPr>
          <p:cNvSpPr txBox="1"/>
          <p:nvPr/>
        </p:nvSpPr>
        <p:spPr>
          <a:xfrm>
            <a:off x="279400" y="901700"/>
            <a:ext cx="3086100" cy="4154984"/>
          </a:xfrm>
          <a:prstGeom prst="rect">
            <a:avLst/>
          </a:prstGeom>
          <a:noFill/>
        </p:spPr>
        <p:txBody>
          <a:bodyPr wrap="square" rtlCol="0">
            <a:spAutoFit/>
          </a:bodyPr>
          <a:lstStyle/>
          <a:p>
            <a:r>
              <a:rPr lang="en-GB" sz="2400" dirty="0"/>
              <a:t>The DPA provides extra protection for </a:t>
            </a:r>
            <a:r>
              <a:rPr lang="en-GB" sz="2400" b="1" dirty="0"/>
              <a:t>sensitive personal data</a:t>
            </a:r>
            <a:r>
              <a:rPr lang="en-GB" sz="2400" dirty="0"/>
              <a:t>.  </a:t>
            </a:r>
          </a:p>
          <a:p>
            <a:endParaRPr lang="en-GB" sz="2400" dirty="0"/>
          </a:p>
          <a:p>
            <a:r>
              <a:rPr lang="en-GB" sz="2400" dirty="0"/>
              <a:t>The individual points of these are complicated, but basically, any data falling into these categories is subject to extra restrictions and guidance</a:t>
            </a:r>
            <a:endParaRPr lang="en-US" sz="2400" dirty="0"/>
          </a:p>
        </p:txBody>
      </p:sp>
      <p:sp>
        <p:nvSpPr>
          <p:cNvPr id="5" name="Snip Single Corner Rectangle 5"/>
          <p:cNvSpPr/>
          <p:nvPr/>
        </p:nvSpPr>
        <p:spPr>
          <a:xfrm flipH="1">
            <a:off x="-3" y="-18626"/>
            <a:ext cx="565150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spcAft>
                <a:spcPts val="600"/>
              </a:spcAft>
            </a:pPr>
            <a:r>
              <a:rPr lang="en-GB" sz="3200" dirty="0" smtClean="0"/>
              <a:t>  DPA: Sensitive Personal Data</a:t>
            </a:r>
            <a:endParaRPr lang="en-GB" sz="3200" dirty="0"/>
          </a:p>
        </p:txBody>
      </p:sp>
    </p:spTree>
    <p:extLst>
      <p:ext uri="{BB962C8B-B14F-4D97-AF65-F5344CB8AC3E}">
        <p14:creationId xmlns:p14="http://schemas.microsoft.com/office/powerpoint/2010/main" val="270756707"/>
      </p:ext>
    </p:extLst>
  </p:cSld>
  <p:clrMapOvr>
    <a:masterClrMapping/>
  </p:clrMapOvr>
</p:sld>
</file>

<file path=ppt/theme/theme1.xml><?xml version="1.0" encoding="utf-8"?>
<a:theme xmlns:a="http://schemas.openxmlformats.org/drawingml/2006/main" name="JustIT">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ustIT" id="{B72953E5-CD62-49B3-8DE7-7FAB411F0170}" vid="{BB2C0DBB-2DD9-4ED9-97C6-7EBAD029C0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JustIT</Template>
  <TotalTime>2226</TotalTime>
  <Words>5733</Words>
  <Application>Microsoft Office PowerPoint</Application>
  <PresentationFormat>Widescreen</PresentationFormat>
  <Paragraphs>574</Paragraphs>
  <Slides>79</Slides>
  <Notes>70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79</vt:i4>
      </vt:variant>
    </vt:vector>
  </HeadingPairs>
  <TitlesOfParts>
    <vt:vector size="85" baseType="lpstr">
      <vt:lpstr>Arial</vt:lpstr>
      <vt:lpstr>Calibri</vt:lpstr>
      <vt:lpstr>Calibri Light</vt:lpstr>
      <vt:lpstr>Georgia</vt:lpstr>
      <vt:lpstr>Verdana</vt:lpstr>
      <vt:lpstr>JustIT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Brown</dc:creator>
  <cp:lastModifiedBy>Matt Brown</cp:lastModifiedBy>
  <cp:revision>55</cp:revision>
  <dcterms:created xsi:type="dcterms:W3CDTF">2017-07-03T09:27:29Z</dcterms:created>
  <dcterms:modified xsi:type="dcterms:W3CDTF">2017-07-11T14:15:59Z</dcterms:modified>
</cp:coreProperties>
</file>